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03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0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3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54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81622" y="1378706"/>
            <a:ext cx="72789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0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Karabük Üniversitesi</a:t>
            </a:r>
            <a:endParaRPr sz="4100" b="0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0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Yabancı Diller Yüksekokulu</a:t>
            </a:r>
            <a:endParaRPr sz="4100" b="0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16727" y="2905779"/>
            <a:ext cx="7278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İngilizce Hazırlık Programı</a:t>
            </a:r>
            <a:endParaRPr sz="2800" b="0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2021-2022 Akademik Yılı</a:t>
            </a:r>
            <a:endParaRPr sz="2800" b="0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91" name="Google Shape;91;p13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 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96" name="Google Shape;96;p13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 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01" name="Google Shape;101;p13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 rot="-5400000">
              <a:off x="9117129" y="3289639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r>
                <a:rPr lang="tr-TR" sz="18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8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3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06" name="Google Shape;106;p13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9" name="Google Shape;10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3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12" name="Google Shape;112;p13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15" name="Google Shape;11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17" name="Google Shape;117;p13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6178" y="4043351"/>
            <a:ext cx="2159644" cy="215964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570" y="4434059"/>
            <a:ext cx="2630434" cy="1327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" name="upbeat-and-happy-background-music">
            <a:hlinkClick r:id="" action="ppaction://media"/>
            <a:extLst>
              <a:ext uri="{FF2B5EF4-FFF2-40B4-BE49-F238E27FC236}">
                <a16:creationId xmlns:a16="http://schemas.microsoft.com/office/drawing/2014/main" id="{EB26F177-B637-4464-8F87-E3ADC0ED2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8471" y="6415269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Koordinatörler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28C98ED-6335-4871-804C-79110CB93E34}"/>
              </a:ext>
            </a:extLst>
          </p:cNvPr>
          <p:cNvSpPr/>
          <p:nvPr/>
        </p:nvSpPr>
        <p:spPr>
          <a:xfrm>
            <a:off x="1123086" y="284550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E6E25D-63F2-40CD-8E05-332347D7B51B}"/>
              </a:ext>
            </a:extLst>
          </p:cNvPr>
          <p:cNvSpPr/>
          <p:nvPr/>
        </p:nvSpPr>
        <p:spPr>
          <a:xfrm>
            <a:off x="3839630" y="305438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6814A35-518E-4D23-BEA5-B1CA15EFE285}"/>
              </a:ext>
            </a:extLst>
          </p:cNvPr>
          <p:cNvSpPr/>
          <p:nvPr/>
        </p:nvSpPr>
        <p:spPr>
          <a:xfrm>
            <a:off x="6643322" y="295136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9">
            <a:extLst>
              <a:ext uri="{FF2B5EF4-FFF2-40B4-BE49-F238E27FC236}">
                <a16:creationId xmlns:a16="http://schemas.microsoft.com/office/drawing/2014/main" id="{CB059BD7-8B1F-47CB-A06B-E0E2807F1A8A}"/>
              </a:ext>
            </a:extLst>
          </p:cNvPr>
          <p:cNvGrpSpPr/>
          <p:nvPr/>
        </p:nvGrpSpPr>
        <p:grpSpPr>
          <a:xfrm>
            <a:off x="973415" y="2306741"/>
            <a:ext cx="2644771" cy="745388"/>
            <a:chOff x="466266" y="4416136"/>
            <a:chExt cx="2644771" cy="745388"/>
          </a:xfrm>
        </p:grpSpPr>
        <p:sp>
          <p:nvSpPr>
            <p:cNvPr id="103" name="TextBox 20">
              <a:extLst>
                <a:ext uri="{FF2B5EF4-FFF2-40B4-BE49-F238E27FC236}">
                  <a16:creationId xmlns:a16="http://schemas.microsoft.com/office/drawing/2014/main" id="{106E038B-E2B1-4511-BB49-08CB8755BAD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Büşra ŞANLI AKÇİN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4" name="TextBox 21">
              <a:extLst>
                <a:ext uri="{FF2B5EF4-FFF2-40B4-BE49-F238E27FC236}">
                  <a16:creationId xmlns:a16="http://schemas.microsoft.com/office/drawing/2014/main" id="{1CEAE1D0-2DA5-4EBB-BF15-23AF6AF17F8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1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6" name="Group 23">
            <a:extLst>
              <a:ext uri="{FF2B5EF4-FFF2-40B4-BE49-F238E27FC236}">
                <a16:creationId xmlns:a16="http://schemas.microsoft.com/office/drawing/2014/main" id="{A23353B0-74B8-4D3E-AAD5-C186EB9DED46}"/>
              </a:ext>
            </a:extLst>
          </p:cNvPr>
          <p:cNvGrpSpPr/>
          <p:nvPr/>
        </p:nvGrpSpPr>
        <p:grpSpPr>
          <a:xfrm>
            <a:off x="3690391" y="2337438"/>
            <a:ext cx="2667933" cy="1021157"/>
            <a:chOff x="3344736" y="4416136"/>
            <a:chExt cx="2667933" cy="1021157"/>
          </a:xfrm>
        </p:grpSpPr>
        <p:sp>
          <p:nvSpPr>
            <p:cNvPr id="107" name="TextBox 24">
              <a:extLst>
                <a:ext uri="{FF2B5EF4-FFF2-40B4-BE49-F238E27FC236}">
                  <a16:creationId xmlns:a16="http://schemas.microsoft.com/office/drawing/2014/main" id="{18289803-F953-475C-B187-88F6496983EE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err="1">
                  <a:solidFill>
                    <a:srgbClr val="03A1A4"/>
                  </a:solidFill>
                  <a:latin typeface="Tw Cen MT" panose="020B0602020104020603" pitchFamily="34" charset="0"/>
                </a:rPr>
                <a:t>Saycan</a:t>
              </a:r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 Bora ERDOĞAN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25">
              <a:extLst>
                <a:ext uri="{FF2B5EF4-FFF2-40B4-BE49-F238E27FC236}">
                  <a16:creationId xmlns:a16="http://schemas.microsoft.com/office/drawing/2014/main" id="{353515B3-9EF8-411C-B4E6-7DE9D8A56AF9}"/>
                </a:ext>
              </a:extLst>
            </p:cNvPr>
            <p:cNvSpPr txBox="1"/>
            <p:nvPr/>
          </p:nvSpPr>
          <p:spPr>
            <a:xfrm>
              <a:off x="3367898" y="5129516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2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0" name="Group 27">
            <a:extLst>
              <a:ext uri="{FF2B5EF4-FFF2-40B4-BE49-F238E27FC236}">
                <a16:creationId xmlns:a16="http://schemas.microsoft.com/office/drawing/2014/main" id="{9A6834E9-D3B9-4282-AFD0-B220DA1E8494}"/>
              </a:ext>
            </a:extLst>
          </p:cNvPr>
          <p:cNvGrpSpPr/>
          <p:nvPr/>
        </p:nvGrpSpPr>
        <p:grpSpPr>
          <a:xfrm>
            <a:off x="6484338" y="2340153"/>
            <a:ext cx="2644771" cy="745388"/>
            <a:chOff x="6392877" y="4416136"/>
            <a:chExt cx="2644771" cy="745388"/>
          </a:xfrm>
        </p:grpSpPr>
        <p:sp>
          <p:nvSpPr>
            <p:cNvPr id="111" name="TextBox 28">
              <a:extLst>
                <a:ext uri="{FF2B5EF4-FFF2-40B4-BE49-F238E27FC236}">
                  <a16:creationId xmlns:a16="http://schemas.microsoft.com/office/drawing/2014/main" id="{B83962EE-8362-4025-B541-6C8C4B4891D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Okan DEDE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2" name="TextBox 29">
              <a:extLst>
                <a:ext uri="{FF2B5EF4-FFF2-40B4-BE49-F238E27FC236}">
                  <a16:creationId xmlns:a16="http://schemas.microsoft.com/office/drawing/2014/main" id="{1F134264-A864-4B9F-9148-353D9C4156A8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3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41EE4D48-2063-49F9-9FE6-5872ED6FFFBD}"/>
              </a:ext>
            </a:extLst>
          </p:cNvPr>
          <p:cNvSpPr/>
          <p:nvPr/>
        </p:nvSpPr>
        <p:spPr>
          <a:xfrm>
            <a:off x="1123086" y="3460037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27">
            <a:extLst>
              <a:ext uri="{FF2B5EF4-FFF2-40B4-BE49-F238E27FC236}">
                <a16:creationId xmlns:a16="http://schemas.microsoft.com/office/drawing/2014/main" id="{EB9D9028-B384-4F2F-8749-2AE3B87C20C2}"/>
              </a:ext>
            </a:extLst>
          </p:cNvPr>
          <p:cNvGrpSpPr/>
          <p:nvPr/>
        </p:nvGrpSpPr>
        <p:grpSpPr>
          <a:xfrm>
            <a:off x="855329" y="5595994"/>
            <a:ext cx="2644771" cy="745388"/>
            <a:chOff x="6392877" y="4416136"/>
            <a:chExt cx="2644771" cy="745388"/>
          </a:xfrm>
        </p:grpSpPr>
        <p:sp>
          <p:nvSpPr>
            <p:cNvPr id="120" name="TextBox 28">
              <a:extLst>
                <a:ext uri="{FF2B5EF4-FFF2-40B4-BE49-F238E27FC236}">
                  <a16:creationId xmlns:a16="http://schemas.microsoft.com/office/drawing/2014/main" id="{674ECEFB-C955-4ECF-81BE-BA77948111E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Enes TAŞDELEN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1" name="TextBox 29">
              <a:extLst>
                <a:ext uri="{FF2B5EF4-FFF2-40B4-BE49-F238E27FC236}">
                  <a16:creationId xmlns:a16="http://schemas.microsoft.com/office/drawing/2014/main" id="{310DB560-0366-410F-8727-514711D8458E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4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0A075A13-3739-46B5-A87E-8D8F14D5378D}"/>
              </a:ext>
            </a:extLst>
          </p:cNvPr>
          <p:cNvSpPr/>
          <p:nvPr/>
        </p:nvSpPr>
        <p:spPr>
          <a:xfrm>
            <a:off x="6582634" y="3403067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23">
            <a:extLst>
              <a:ext uri="{FF2B5EF4-FFF2-40B4-BE49-F238E27FC236}">
                <a16:creationId xmlns:a16="http://schemas.microsoft.com/office/drawing/2014/main" id="{2F2DEF8C-5DC8-4668-B5F1-C8E635D83930}"/>
              </a:ext>
            </a:extLst>
          </p:cNvPr>
          <p:cNvGrpSpPr/>
          <p:nvPr/>
        </p:nvGrpSpPr>
        <p:grpSpPr>
          <a:xfrm>
            <a:off x="6389002" y="5478419"/>
            <a:ext cx="2669692" cy="769442"/>
            <a:chOff x="3344736" y="4416136"/>
            <a:chExt cx="2669692" cy="769442"/>
          </a:xfrm>
        </p:grpSpPr>
        <p:sp>
          <p:nvSpPr>
            <p:cNvPr id="130" name="TextBox 24">
              <a:extLst>
                <a:ext uri="{FF2B5EF4-FFF2-40B4-BE49-F238E27FC236}">
                  <a16:creationId xmlns:a16="http://schemas.microsoft.com/office/drawing/2014/main" id="{FE6CA8C1-B469-4C51-8F3A-7505E3486FE3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Mustafa POLAT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1" name="TextBox 25">
              <a:extLst>
                <a:ext uri="{FF2B5EF4-FFF2-40B4-BE49-F238E27FC236}">
                  <a16:creationId xmlns:a16="http://schemas.microsoft.com/office/drawing/2014/main" id="{505399FB-8960-49B3-B87C-163421CCBE8F}"/>
                </a:ext>
              </a:extLst>
            </p:cNvPr>
            <p:cNvSpPr txBox="1"/>
            <p:nvPr/>
          </p:nvSpPr>
          <p:spPr>
            <a:xfrm>
              <a:off x="3369657" y="4877801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Kurslar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AC843FC2-0924-4DCE-B20D-BF7DB001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92" y="3441423"/>
            <a:ext cx="1684762" cy="19986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9CD78A5-5D66-4A7C-90F7-DFCF40DD1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14" y="325848"/>
            <a:ext cx="1534554" cy="186251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67F3E36-3AA3-4F11-BD18-77AA46484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46" y="3582340"/>
            <a:ext cx="1639087" cy="182552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8693171-4181-48FD-9FFD-3AAB889A3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207" y="393660"/>
            <a:ext cx="1616147" cy="19012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03AED6B-70DD-4C4C-86A1-1A07B606E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7839" y="449755"/>
            <a:ext cx="1558704" cy="177641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174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0"/>
            <a:ext cx="11335017" cy="6858000"/>
            <a:chOff x="-10744545" y="-1"/>
            <a:chExt cx="11335017" cy="6858000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p19"/>
          <p:cNvGrpSpPr/>
          <p:nvPr/>
        </p:nvGrpSpPr>
        <p:grpSpPr>
          <a:xfrm>
            <a:off x="-730430" y="3028924"/>
            <a:ext cx="9403459" cy="1945946"/>
            <a:chOff x="979714" y="3581522"/>
            <a:chExt cx="9403459" cy="1945946"/>
          </a:xfrm>
        </p:grpSpPr>
        <p:sp>
          <p:nvSpPr>
            <p:cNvPr id="484" name="Google Shape;484;p19"/>
            <p:cNvSpPr txBox="1"/>
            <p:nvPr/>
          </p:nvSpPr>
          <p:spPr>
            <a:xfrm>
              <a:off x="8046373" y="3581522"/>
              <a:ext cx="233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@kbuprep</a:t>
              </a: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@ydyokbu</a:t>
              </a: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97971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1123191" y="3065876"/>
            <a:ext cx="3445797" cy="1704703"/>
            <a:chOff x="3629784" y="3822765"/>
            <a:chExt cx="3445797" cy="1704703"/>
          </a:xfrm>
        </p:grpSpPr>
        <p:sp>
          <p:nvSpPr>
            <p:cNvPr id="487" name="Google Shape;487;p19"/>
            <p:cNvSpPr txBox="1"/>
            <p:nvPr/>
          </p:nvSpPr>
          <p:spPr>
            <a:xfrm>
              <a:off x="4738781" y="3822765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EF307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@kbusfl</a:t>
              </a:r>
              <a:endParaRPr sz="3600" b="1">
                <a:solidFill>
                  <a:srgbClr val="EF307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362978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635241" y="3046242"/>
            <a:ext cx="2922056" cy="1739792"/>
            <a:chOff x="6279854" y="3787676"/>
            <a:chExt cx="2922056" cy="1739792"/>
          </a:xfrm>
        </p:grpSpPr>
        <p:sp>
          <p:nvSpPr>
            <p:cNvPr id="490" name="Google Shape;490;p19"/>
            <p:cNvSpPr txBox="1"/>
            <p:nvPr/>
          </p:nvSpPr>
          <p:spPr>
            <a:xfrm>
              <a:off x="6865110" y="3787676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92D05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@ydyokbu</a:t>
              </a:r>
              <a:endParaRPr sz="3600" b="1">
                <a:solidFill>
                  <a:srgbClr val="92D05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92" name="Google Shape;492;p19"/>
          <p:cNvSpPr/>
          <p:nvPr/>
        </p:nvSpPr>
        <p:spPr>
          <a:xfrm>
            <a:off x="2348330" y="1184786"/>
            <a:ext cx="1802532" cy="1802532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9"/>
          <p:cNvGrpSpPr/>
          <p:nvPr/>
        </p:nvGrpSpPr>
        <p:grpSpPr>
          <a:xfrm>
            <a:off x="4590905" y="1185220"/>
            <a:ext cx="1813790" cy="1813790"/>
            <a:chOff x="6403225" y="2209800"/>
            <a:chExt cx="2090058" cy="2090058"/>
          </a:xfrm>
        </p:grpSpPr>
        <p:sp>
          <p:nvSpPr>
            <p:cNvPr id="494" name="Google Shape;494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5" name="Google Shape;49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13245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p19"/>
          <p:cNvGrpSpPr/>
          <p:nvPr/>
        </p:nvGrpSpPr>
        <p:grpSpPr>
          <a:xfrm>
            <a:off x="6827333" y="1147834"/>
            <a:ext cx="1802532" cy="1802532"/>
            <a:chOff x="1103085" y="2209800"/>
            <a:chExt cx="2090058" cy="2090058"/>
          </a:xfrm>
        </p:grpSpPr>
        <p:sp>
          <p:nvSpPr>
            <p:cNvPr id="497" name="Google Shape;497;p19"/>
            <p:cNvSpPr/>
            <p:nvPr/>
          </p:nvSpPr>
          <p:spPr>
            <a:xfrm>
              <a:off x="1103085" y="2209800"/>
              <a:ext cx="2090058" cy="2090058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4348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5356" y="1523429"/>
            <a:ext cx="1109568" cy="111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9"/>
          <p:cNvGrpSpPr/>
          <p:nvPr/>
        </p:nvGrpSpPr>
        <p:grpSpPr>
          <a:xfrm>
            <a:off x="127989" y="1226125"/>
            <a:ext cx="1813790" cy="1813790"/>
            <a:chOff x="6403225" y="2209800"/>
            <a:chExt cx="2090058" cy="2090058"/>
          </a:xfrm>
        </p:grpSpPr>
        <p:sp>
          <p:nvSpPr>
            <p:cNvPr id="501" name="Google Shape;501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96236" y="2634303"/>
              <a:ext cx="1287531" cy="12513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" name="Google Shape;503;p19"/>
          <p:cNvGrpSpPr/>
          <p:nvPr/>
        </p:nvGrpSpPr>
        <p:grpSpPr>
          <a:xfrm>
            <a:off x="0" y="3109254"/>
            <a:ext cx="8243223" cy="1598222"/>
            <a:chOff x="373431" y="3929246"/>
            <a:chExt cx="8243223" cy="1598222"/>
          </a:xfrm>
        </p:grpSpPr>
        <p:sp>
          <p:nvSpPr>
            <p:cNvPr id="504" name="Google Shape;504;p19"/>
            <p:cNvSpPr txBox="1"/>
            <p:nvPr/>
          </p:nvSpPr>
          <p:spPr>
            <a:xfrm>
              <a:off x="373431" y="3929246"/>
              <a:ext cx="232759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sfl.karabuk.edu.tr</a:t>
              </a:r>
              <a:endParaRPr sz="3200" b="1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5" name="Google Shape;505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29" name="Google Shape;129;p14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2" name="Google Shape;1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134" name="Google Shape;134;p14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7" name="Google Shape;13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4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39" name="Google Shape;139;p1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44" name="Google Shape;144;p1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 rot="-5400000">
              <a:off x="8746452" y="3220385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7" name="Google Shape;1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4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50" name="Google Shape;150;p14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4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55" name="Google Shape;155;p14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8" name="Google Shape;15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14"/>
          <p:cNvGrpSpPr/>
          <p:nvPr/>
        </p:nvGrpSpPr>
        <p:grpSpPr>
          <a:xfrm>
            <a:off x="3319611" y="1368701"/>
            <a:ext cx="6791601" cy="4808149"/>
            <a:chOff x="2747130" y="3874286"/>
            <a:chExt cx="6791601" cy="1267786"/>
          </a:xfrm>
        </p:grpSpPr>
        <p:sp>
          <p:nvSpPr>
            <p:cNvPr id="160" name="Google Shape;160;p14"/>
            <p:cNvSpPr txBox="1"/>
            <p:nvPr/>
          </p:nvSpPr>
          <p:spPr>
            <a:xfrm>
              <a:off x="4168474" y="3874286"/>
              <a:ext cx="4565091" cy="154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0" i="0" u="none" strike="noStrike" cap="none" dirty="0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İngilizce Hazırlık Programı</a:t>
              </a:r>
              <a:endParaRPr sz="3200" b="0" i="0" u="none" strike="noStrike" cap="none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3609033" y="4090361"/>
              <a:ext cx="49520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EAQUALS akredite üyesi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standartlarda kalite dil eğitim programı </a:t>
              </a:r>
              <a:endParaRPr sz="24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3399952" y="4457969"/>
              <a:ext cx="54859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Program, eğitim dili İngilizce olan bölüm öğrencilerinin ihtiyacı olan hem dil bilgi ve becerilerini hem de akademik becerilerini geliştirmeyi hedefleyen modüler bir sistemden oluşur.</a:t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2747130" y="4825576"/>
              <a:ext cx="6791601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5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69" name="Google Shape;169;p15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2" name="Google Shape;17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5"/>
          <p:cNvGrpSpPr/>
          <p:nvPr/>
        </p:nvGrpSpPr>
        <p:grpSpPr>
          <a:xfrm>
            <a:off x="98165" y="-1"/>
            <a:ext cx="11447504" cy="6858000"/>
            <a:chOff x="213096" y="0"/>
            <a:chExt cx="11447504" cy="6858000"/>
          </a:xfrm>
        </p:grpSpPr>
        <p:sp>
          <p:nvSpPr>
            <p:cNvPr id="174" name="Google Shape;174;p15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5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79" name="Google Shape;179;p15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2" name="Google Shape;18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5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84" name="Google Shape;184;p15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7" name="Google Shape;18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5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5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90" name="Google Shape;190;p15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3" name="Google Shape;19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15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95" name="Google Shape;195;p15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15"/>
          <p:cNvGrpSpPr/>
          <p:nvPr/>
        </p:nvGrpSpPr>
        <p:grpSpPr>
          <a:xfrm>
            <a:off x="6538340" y="1155775"/>
            <a:ext cx="1805441" cy="1894017"/>
            <a:chOff x="6381342" y="2182683"/>
            <a:chExt cx="1805441" cy="1894017"/>
          </a:xfrm>
        </p:grpSpPr>
        <p:sp>
          <p:nvSpPr>
            <p:cNvPr id="200" name="Google Shape;200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/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4363310" y="1134564"/>
            <a:ext cx="1805441" cy="1894017"/>
            <a:chOff x="3884465" y="2182683"/>
            <a:chExt cx="1805441" cy="1894017"/>
          </a:xfrm>
        </p:grpSpPr>
        <p:sp>
          <p:nvSpPr>
            <p:cNvPr id="204" name="Google Shape;204;p15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/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2113453" y="1134564"/>
            <a:ext cx="1805441" cy="1894017"/>
            <a:chOff x="1387588" y="2182683"/>
            <a:chExt cx="1805441" cy="1894017"/>
          </a:xfrm>
        </p:grpSpPr>
        <p:sp>
          <p:nvSpPr>
            <p:cNvPr id="208" name="Google Shape;208;p15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dirty="0"/>
            </a:p>
          </p:txBody>
        </p:sp>
      </p:grpSp>
      <p:sp>
        <p:nvSpPr>
          <p:cNvPr id="211" name="Google Shape;211;p15"/>
          <p:cNvSpPr/>
          <p:nvPr/>
        </p:nvSpPr>
        <p:spPr>
          <a:xfrm rot="10800000" flipH="1">
            <a:off x="2210841" y="1996777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rot="10800000" flipH="1">
            <a:off x="4467625" y="1990226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6645830" y="1974665"/>
            <a:ext cx="1591582" cy="3152451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5"/>
          <p:cNvGrpSpPr/>
          <p:nvPr/>
        </p:nvGrpSpPr>
        <p:grpSpPr>
          <a:xfrm>
            <a:off x="2204973" y="1996776"/>
            <a:ext cx="1602760" cy="3861262"/>
            <a:chOff x="1456364" y="3837442"/>
            <a:chExt cx="1624067" cy="1053078"/>
          </a:xfrm>
        </p:grpSpPr>
        <p:sp>
          <p:nvSpPr>
            <p:cNvPr id="215" name="Google Shape;215;p15"/>
            <p:cNvSpPr txBox="1"/>
            <p:nvPr/>
          </p:nvSpPr>
          <p:spPr>
            <a:xfrm>
              <a:off x="1488849" y="3837442"/>
              <a:ext cx="15915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1456364" y="4215405"/>
              <a:ext cx="1591582" cy="67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tr-TR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hafta</a:t>
              </a:r>
              <a:endParaRPr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27</a:t>
              </a:r>
              <a:r>
                <a:rPr lang="tr-TR" sz="1800" b="1" i="0" u="none" strike="noStrike" cap="none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Eylül</a:t>
              </a:r>
              <a:endParaRPr sz="1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19 Kasım </a:t>
              </a:r>
              <a:endParaRPr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7" name="Google Shape;217;p15"/>
          <p:cNvGrpSpPr/>
          <p:nvPr/>
        </p:nvGrpSpPr>
        <p:grpSpPr>
          <a:xfrm>
            <a:off x="4450829" y="2531392"/>
            <a:ext cx="1591582" cy="2408167"/>
            <a:chOff x="3861343" y="3837441"/>
            <a:chExt cx="1591582" cy="1745965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3861343" y="3837441"/>
              <a:ext cx="1591582" cy="37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861343" y="4177601"/>
              <a:ext cx="1591582" cy="1405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hafta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00A0A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29 Kasım</a:t>
              </a:r>
              <a:endParaRPr sz="2000" b="1" i="0" u="none" strike="noStrike" cap="none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21 Ocak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6695855" y="2531387"/>
            <a:ext cx="1591582" cy="2402240"/>
            <a:chOff x="6488272" y="3837442"/>
            <a:chExt cx="1591582" cy="1604362"/>
          </a:xfrm>
        </p:grpSpPr>
        <p:sp>
          <p:nvSpPr>
            <p:cNvPr id="221" name="Google Shape;221;p15"/>
            <p:cNvSpPr txBox="1"/>
            <p:nvPr/>
          </p:nvSpPr>
          <p:spPr>
            <a:xfrm>
              <a:off x="6488272" y="3837442"/>
              <a:ext cx="15915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6488272" y="4146827"/>
              <a:ext cx="1591582" cy="1294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hafta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7 Şubat</a:t>
              </a:r>
              <a:endParaRPr sz="20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 Nisan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3" name="Google Shape;223;p15"/>
          <p:cNvGrpSpPr/>
          <p:nvPr/>
        </p:nvGrpSpPr>
        <p:grpSpPr>
          <a:xfrm>
            <a:off x="8645827" y="1134564"/>
            <a:ext cx="1805441" cy="1894017"/>
            <a:chOff x="6381342" y="2182683"/>
            <a:chExt cx="1805441" cy="1894017"/>
          </a:xfrm>
        </p:grpSpPr>
        <p:sp>
          <p:nvSpPr>
            <p:cNvPr id="224" name="Google Shape;224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6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7" name="Google Shape;227;p15"/>
          <p:cNvSpPr/>
          <p:nvPr/>
        </p:nvSpPr>
        <p:spPr>
          <a:xfrm rot="10800000" flipH="1">
            <a:off x="8752757" y="2095131"/>
            <a:ext cx="1591582" cy="3031986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5"/>
          <p:cNvGrpSpPr/>
          <p:nvPr/>
        </p:nvGrpSpPr>
        <p:grpSpPr>
          <a:xfrm>
            <a:off x="8752757" y="2550027"/>
            <a:ext cx="1612894" cy="2361940"/>
            <a:chOff x="6488272" y="3837442"/>
            <a:chExt cx="1612894" cy="2361940"/>
          </a:xfrm>
        </p:grpSpPr>
        <p:sp>
          <p:nvSpPr>
            <p:cNvPr id="229" name="Google Shape;229;p15"/>
            <p:cNvSpPr txBox="1"/>
            <p:nvPr/>
          </p:nvSpPr>
          <p:spPr>
            <a:xfrm>
              <a:off x="6488272" y="3837442"/>
              <a:ext cx="15915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6509584" y="4260390"/>
              <a:ext cx="159158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hafta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11 Nisan</a:t>
              </a:r>
              <a:endParaRPr sz="20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 Haziran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E1252BD7-32A7-4105-93B6-496DF3310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93" y="219835"/>
            <a:ext cx="896635" cy="85321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3375924-77B5-4C1F-83CC-3CAA0F82B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323" y="259691"/>
            <a:ext cx="1143481" cy="77943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CFE2A28-5890-481D-8E65-CC1DDD1691CC}"/>
              </a:ext>
            </a:extLst>
          </p:cNvPr>
          <p:cNvSpPr/>
          <p:nvPr/>
        </p:nvSpPr>
        <p:spPr>
          <a:xfrm rot="16200000">
            <a:off x="1768731" y="3083981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F0102A19-9EB0-47BA-B3EA-113066CFBE9A}"/>
              </a:ext>
            </a:extLst>
          </p:cNvPr>
          <p:cNvSpPr/>
          <p:nvPr/>
        </p:nvSpPr>
        <p:spPr>
          <a:xfrm rot="16200000">
            <a:off x="3924022" y="3016639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Yarıyıl Tatili</a:t>
            </a:r>
            <a:endParaRPr lang="tr-T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2ADF9DBC-F721-4CC5-9F24-DF1E70B5A478}"/>
              </a:ext>
            </a:extLst>
          </p:cNvPr>
          <p:cNvSpPr/>
          <p:nvPr/>
        </p:nvSpPr>
        <p:spPr>
          <a:xfrm rot="16200000">
            <a:off x="6123784" y="3016639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1C6F8A19-45D9-4ED5-8A69-FAECEC170813}"/>
              </a:ext>
            </a:extLst>
          </p:cNvPr>
          <p:cNvSpPr/>
          <p:nvPr/>
        </p:nvSpPr>
        <p:spPr>
          <a:xfrm>
            <a:off x="5670329" y="5190594"/>
            <a:ext cx="1371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 Ocak</a:t>
            </a:r>
          </a:p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 Şubat Yarıyıl tatili</a:t>
            </a:r>
            <a:endParaRPr lang="tr-TR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237" name="Google Shape;237;p16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0" name="Google Shape;2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6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242" name="Google Shape;242;p16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5" name="Google Shape;24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16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247" name="Google Shape;247;p16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0" name="Google Shape;25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6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52" name="Google Shape;252;p16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5" name="Google Shape;25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6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58" name="Google Shape;258;p16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6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263" name="Google Shape;263;p16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6" name="Google Shape;2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7" name="Google Shape;267;p16"/>
          <p:cNvCxnSpPr/>
          <p:nvPr/>
        </p:nvCxnSpPr>
        <p:spPr>
          <a:xfrm>
            <a:off x="2755603" y="3586333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8" name="Google Shape;268;p16"/>
          <p:cNvGrpSpPr/>
          <p:nvPr/>
        </p:nvGrpSpPr>
        <p:grpSpPr>
          <a:xfrm>
            <a:off x="2629916" y="3468241"/>
            <a:ext cx="211094" cy="211094"/>
            <a:chOff x="1677812" y="4248152"/>
            <a:chExt cx="211094" cy="211094"/>
          </a:xfrm>
        </p:grpSpPr>
        <p:sp>
          <p:nvSpPr>
            <p:cNvPr id="269" name="Google Shape;269;p16"/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1" name="Google Shape;271;p16"/>
          <p:cNvCxnSpPr/>
          <p:nvPr/>
        </p:nvCxnSpPr>
        <p:spPr>
          <a:xfrm>
            <a:off x="4672308" y="3609779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5" name="Google Shape;275;p16"/>
          <p:cNvGrpSpPr/>
          <p:nvPr/>
        </p:nvGrpSpPr>
        <p:grpSpPr>
          <a:xfrm>
            <a:off x="6599551" y="3492170"/>
            <a:ext cx="211094" cy="211094"/>
            <a:chOff x="5973250" y="4248152"/>
            <a:chExt cx="211094" cy="211094"/>
          </a:xfrm>
        </p:grpSpPr>
        <p:sp>
          <p:nvSpPr>
            <p:cNvPr id="276" name="Google Shape;276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609741" y="4520918"/>
            <a:ext cx="2289049" cy="1471986"/>
            <a:chOff x="1514240" y="4816886"/>
            <a:chExt cx="2289049" cy="1471986"/>
          </a:xfrm>
        </p:grpSpPr>
        <p:sp>
          <p:nvSpPr>
            <p:cNvPr id="279" name="Google Shape;279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30</a:t>
              </a:r>
              <a:endParaRPr sz="2000" b="1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733898" y="5088543"/>
              <a:ext cx="18497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Dilbilgisi Kelime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1621543" y="3674072"/>
            <a:ext cx="2289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Ara sınav</a:t>
            </a:r>
            <a:endParaRPr sz="28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6" name="Google Shape;286;p16"/>
          <p:cNvGrpSpPr/>
          <p:nvPr/>
        </p:nvGrpSpPr>
        <p:grpSpPr>
          <a:xfrm>
            <a:off x="5668947" y="4634452"/>
            <a:ext cx="2289049" cy="1238615"/>
            <a:chOff x="1514240" y="4816886"/>
            <a:chExt cx="2289049" cy="1067222"/>
          </a:xfrm>
        </p:grpSpPr>
        <p:sp>
          <p:nvSpPr>
            <p:cNvPr id="287" name="Google Shape;287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Katılım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kullanımı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Ödevler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5634782" y="3673433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Sınıf İçi Performans </a:t>
            </a:r>
            <a:endParaRPr sz="2800" b="1" i="0" u="none" strike="noStrike" cap="none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833419" y="1358416"/>
            <a:ext cx="1804087" cy="1804087"/>
            <a:chOff x="2798917" y="1491712"/>
            <a:chExt cx="1804087" cy="1804087"/>
          </a:xfrm>
        </p:grpSpPr>
        <p:sp>
          <p:nvSpPr>
            <p:cNvPr id="291" name="Google Shape;291;p16"/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5831798" y="1381323"/>
            <a:ext cx="1804087" cy="1804087"/>
            <a:chOff x="7088979" y="1491712"/>
            <a:chExt cx="1804087" cy="1804087"/>
          </a:xfrm>
        </p:grpSpPr>
        <p:sp>
          <p:nvSpPr>
            <p:cNvPr id="297" name="Google Shape;297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6" descr="Sözleş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936" y="1900660"/>
            <a:ext cx="786772" cy="78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 descr="Kalkmış 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6931" y="182448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6"/>
          <p:cNvGrpSpPr/>
          <p:nvPr/>
        </p:nvGrpSpPr>
        <p:grpSpPr>
          <a:xfrm>
            <a:off x="8696369" y="3461389"/>
            <a:ext cx="211094" cy="211094"/>
            <a:chOff x="5973250" y="4248152"/>
            <a:chExt cx="211094" cy="211094"/>
          </a:xfrm>
        </p:grpSpPr>
        <p:sp>
          <p:nvSpPr>
            <p:cNvPr id="303" name="Google Shape;303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7708759" y="4648135"/>
            <a:ext cx="2289049" cy="1441208"/>
            <a:chOff x="1514240" y="4816886"/>
            <a:chExt cx="2289049" cy="1441208"/>
          </a:xfrm>
        </p:grpSpPr>
        <p:sp>
          <p:nvSpPr>
            <p:cNvPr id="306" name="Google Shape;306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50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1733898" y="5088543"/>
              <a:ext cx="1849733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Dilbilgisi Kelime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Konuşma</a:t>
              </a:r>
              <a:endParaRPr dirty="0"/>
            </a:p>
          </p:txBody>
        </p:sp>
      </p:grpSp>
      <p:sp>
        <p:nvSpPr>
          <p:cNvPr id="308" name="Google Shape;308;p16"/>
          <p:cNvSpPr txBox="1"/>
          <p:nvPr/>
        </p:nvSpPr>
        <p:spPr>
          <a:xfrm>
            <a:off x="7674594" y="3652838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Kur sonu Sınavı</a:t>
            </a:r>
            <a:endParaRPr sz="2800" b="1" i="0" u="none" strike="noStrike" cap="none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9" name="Google Shape;309;p16"/>
          <p:cNvGrpSpPr/>
          <p:nvPr/>
        </p:nvGrpSpPr>
        <p:grpSpPr>
          <a:xfrm>
            <a:off x="7889088" y="1435395"/>
            <a:ext cx="1804087" cy="1804087"/>
            <a:chOff x="7088979" y="1491712"/>
            <a:chExt cx="1804087" cy="1804087"/>
          </a:xfrm>
        </p:grpSpPr>
        <p:sp>
          <p:nvSpPr>
            <p:cNvPr id="310" name="Google Shape;310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6"/>
          <p:cNvCxnSpPr/>
          <p:nvPr/>
        </p:nvCxnSpPr>
        <p:spPr>
          <a:xfrm>
            <a:off x="6759744" y="3586333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3" name="Google Shape;313;p16" descr="Lis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246" y="1938327"/>
            <a:ext cx="801744" cy="8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E2B531D-911B-4F76-9A21-8E28EC5A4CA2}"/>
              </a:ext>
            </a:extLst>
          </p:cNvPr>
          <p:cNvSpPr/>
          <p:nvPr/>
        </p:nvSpPr>
        <p:spPr>
          <a:xfrm>
            <a:off x="1901559" y="457490"/>
            <a:ext cx="88866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Kur Geçme</a:t>
            </a:r>
            <a:endParaRPr lang="tr-TR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 4’ü başarılı olarak tamamlayanlar hazırlık programını tamamlamış olurlar.</a:t>
            </a:r>
            <a:endParaRPr lang="tr-TR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1" name="Dikdörtgen 80">
            <a:extLst>
              <a:ext uri="{FF2B5EF4-FFF2-40B4-BE49-F238E27FC236}">
                <a16:creationId xmlns:a16="http://schemas.microsoft.com/office/drawing/2014/main" id="{183A6DFB-527C-4F82-9149-DD7EBA640FEF}"/>
              </a:ext>
            </a:extLst>
          </p:cNvPr>
          <p:cNvSpPr/>
          <p:nvPr/>
        </p:nvSpPr>
        <p:spPr>
          <a:xfrm>
            <a:off x="1558112" y="5990232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Devamsızlıktan kalanlar (F1) başarı durumuna bakılmaksızın o kuru tekrar ederler.</a:t>
            </a:r>
            <a:endParaRPr lang="tr-TR" sz="2000" b="1" cap="none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82" name="Google Shape;290;p16">
            <a:extLst>
              <a:ext uri="{FF2B5EF4-FFF2-40B4-BE49-F238E27FC236}">
                <a16:creationId xmlns:a16="http://schemas.microsoft.com/office/drawing/2014/main" id="{4787C519-01DE-46BF-8D1C-486B1A8D279F}"/>
              </a:ext>
            </a:extLst>
          </p:cNvPr>
          <p:cNvGrpSpPr/>
          <p:nvPr/>
        </p:nvGrpSpPr>
        <p:grpSpPr>
          <a:xfrm>
            <a:off x="3909456" y="1436248"/>
            <a:ext cx="1804087" cy="1804087"/>
            <a:chOff x="2798917" y="1491712"/>
            <a:chExt cx="1804087" cy="1804087"/>
          </a:xfrm>
        </p:grpSpPr>
        <p:sp>
          <p:nvSpPr>
            <p:cNvPr id="83" name="Google Shape;291;p16">
              <a:extLst>
                <a:ext uri="{FF2B5EF4-FFF2-40B4-BE49-F238E27FC236}">
                  <a16:creationId xmlns:a16="http://schemas.microsoft.com/office/drawing/2014/main" id="{F4551B0C-551C-4D3B-A048-D39FDFFFC255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92;p16">
              <a:extLst>
                <a:ext uri="{FF2B5EF4-FFF2-40B4-BE49-F238E27FC236}">
                  <a16:creationId xmlns:a16="http://schemas.microsoft.com/office/drawing/2014/main" id="{AC52DA11-5BD8-4192-9333-63D09336BFF1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Metin kutusu 84">
            <a:extLst>
              <a:ext uri="{FF2B5EF4-FFF2-40B4-BE49-F238E27FC236}">
                <a16:creationId xmlns:a16="http://schemas.microsoft.com/office/drawing/2014/main" id="{6ABADCFF-36AA-4461-BC0F-AE5BAEE39808}"/>
              </a:ext>
            </a:extLst>
          </p:cNvPr>
          <p:cNvSpPr txBox="1"/>
          <p:nvPr/>
        </p:nvSpPr>
        <p:spPr>
          <a:xfrm>
            <a:off x="4393583" y="3654731"/>
            <a:ext cx="84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LAB</a:t>
            </a:r>
            <a:endParaRPr lang="en-GB" sz="2800" b="1" dirty="0">
              <a:solidFill>
                <a:schemeClr val="accent1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6" name="Resim 85">
            <a:extLst>
              <a:ext uri="{FF2B5EF4-FFF2-40B4-BE49-F238E27FC236}">
                <a16:creationId xmlns:a16="http://schemas.microsoft.com/office/drawing/2014/main" id="{5DA8ED29-2AB8-4396-BD65-C5D77B43D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208" y="2020185"/>
            <a:ext cx="575038" cy="547655"/>
          </a:xfrm>
          <a:prstGeom prst="rect">
            <a:avLst/>
          </a:prstGeom>
        </p:spPr>
      </p:pic>
      <p:grpSp>
        <p:nvGrpSpPr>
          <p:cNvPr id="87" name="Google Shape;268;p16">
            <a:extLst>
              <a:ext uri="{FF2B5EF4-FFF2-40B4-BE49-F238E27FC236}">
                <a16:creationId xmlns:a16="http://schemas.microsoft.com/office/drawing/2014/main" id="{330FE341-A9C8-4C32-937D-9BD1B677491D}"/>
              </a:ext>
            </a:extLst>
          </p:cNvPr>
          <p:cNvGrpSpPr/>
          <p:nvPr/>
        </p:nvGrpSpPr>
        <p:grpSpPr>
          <a:xfrm>
            <a:off x="4671444" y="3466539"/>
            <a:ext cx="211094" cy="211094"/>
            <a:chOff x="1677812" y="4248152"/>
            <a:chExt cx="211094" cy="2110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48B29BD4-F692-4F82-8E8F-5090C979AB38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0;p16">
              <a:extLst>
                <a:ext uri="{FF2B5EF4-FFF2-40B4-BE49-F238E27FC236}">
                  <a16:creationId xmlns:a16="http://schemas.microsoft.com/office/drawing/2014/main" id="{ADB6147D-2E44-4890-9AF1-9DBB3951AFCC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286;p16">
            <a:extLst>
              <a:ext uri="{FF2B5EF4-FFF2-40B4-BE49-F238E27FC236}">
                <a16:creationId xmlns:a16="http://schemas.microsoft.com/office/drawing/2014/main" id="{03D499DE-0AC1-489A-9746-49D013FE6100}"/>
              </a:ext>
            </a:extLst>
          </p:cNvPr>
          <p:cNvGrpSpPr/>
          <p:nvPr/>
        </p:nvGrpSpPr>
        <p:grpSpPr>
          <a:xfrm>
            <a:off x="3730359" y="4533640"/>
            <a:ext cx="2171616" cy="1238615"/>
            <a:chOff x="1514240" y="4816886"/>
            <a:chExt cx="2289049" cy="1067222"/>
          </a:xfrm>
        </p:grpSpPr>
        <p:sp>
          <p:nvSpPr>
            <p:cNvPr id="91" name="Google Shape;287;p16">
              <a:extLst>
                <a:ext uri="{FF2B5EF4-FFF2-40B4-BE49-F238E27FC236}">
                  <a16:creationId xmlns:a16="http://schemas.microsoft.com/office/drawing/2014/main" id="{BCB90E54-4226-4661-B8C3-91C99D7CC62C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" name="Google Shape;288;p16">
              <a:extLst>
                <a:ext uri="{FF2B5EF4-FFF2-40B4-BE49-F238E27FC236}">
                  <a16:creationId xmlns:a16="http://schemas.microsoft.com/office/drawing/2014/main" id="{AB7ED45D-9FCC-438A-BA0C-1A2F393F9D94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Online LAB çalışması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17"/>
          <p:cNvGrpSpPr/>
          <p:nvPr/>
        </p:nvGrpSpPr>
        <p:grpSpPr>
          <a:xfrm>
            <a:off x="1006633" y="1425157"/>
            <a:ext cx="662608" cy="523220"/>
            <a:chOff x="668600" y="2123782"/>
            <a:chExt cx="662608" cy="523220"/>
          </a:xfrm>
        </p:grpSpPr>
        <p:sp>
          <p:nvSpPr>
            <p:cNvPr id="354" name="Google Shape;354;p17"/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668600" y="2154559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3228789" y="1398210"/>
            <a:ext cx="662608" cy="523220"/>
            <a:chOff x="662610" y="2123782"/>
            <a:chExt cx="662608" cy="523220"/>
          </a:xfrm>
        </p:grpSpPr>
        <p:sp>
          <p:nvSpPr>
            <p:cNvPr id="357" name="Google Shape;357;p17"/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662610" y="2154559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9" name="Google Shape;359;p17"/>
          <p:cNvGrpSpPr/>
          <p:nvPr/>
        </p:nvGrpSpPr>
        <p:grpSpPr>
          <a:xfrm>
            <a:off x="5529579" y="1400596"/>
            <a:ext cx="662608" cy="508072"/>
            <a:chOff x="663498" y="2131356"/>
            <a:chExt cx="662608" cy="508072"/>
          </a:xfrm>
        </p:grpSpPr>
        <p:sp>
          <p:nvSpPr>
            <p:cNvPr id="360" name="Google Shape;360;p17"/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663498" y="2172250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7"/>
          <p:cNvGrpSpPr/>
          <p:nvPr/>
        </p:nvGrpSpPr>
        <p:grpSpPr>
          <a:xfrm>
            <a:off x="7612474" y="1436769"/>
            <a:ext cx="662608" cy="508072"/>
            <a:chOff x="662610" y="2131356"/>
            <a:chExt cx="662608" cy="508072"/>
          </a:xfrm>
        </p:grpSpPr>
        <p:sp>
          <p:nvSpPr>
            <p:cNvPr id="377" name="Google Shape;377;p17"/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662610" y="2154558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Ders materyalleri yanında bulunmayan öğrenci derse alınmaz. Online program şifrelerini edinmemiş öğrenciler LAB dersine katılamazlar.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E7655103-C068-4592-83BF-9E8D008BB98B}"/>
              </a:ext>
            </a:extLst>
          </p:cNvPr>
          <p:cNvSpPr/>
          <p:nvPr/>
        </p:nvSpPr>
        <p:spPr>
          <a:xfrm>
            <a:off x="1111029" y="5546648"/>
            <a:ext cx="9266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Bandrollü ve orijinal olmayan kaynakların kullanımı yasaktır. Aksi takdirde, bu konuda üniversite aleyhine oluşacak hukuki ve maddi yaptırım ve kayıpları karşılamakla öğrencinin kendisi yükümlüdür.</a:t>
            </a:r>
          </a:p>
        </p:txBody>
      </p:sp>
      <p:pic>
        <p:nvPicPr>
          <p:cNvPr id="70" name="Resim 69">
            <a:extLst>
              <a:ext uri="{FF2B5EF4-FFF2-40B4-BE49-F238E27FC236}">
                <a16:creationId xmlns:a16="http://schemas.microsoft.com/office/drawing/2014/main" id="{39A1ABB8-CC34-42DE-B35F-6D26A57E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550" y="1717374"/>
            <a:ext cx="1552987" cy="1693374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id="{AEA41678-8F1B-41DB-8E5E-333656733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72" y="1726937"/>
            <a:ext cx="1637105" cy="1683811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4" descr="Q: Skills for Success: Level 3: Reading and Writing Split Student Book A  with iQ Online Practice: Ward, Colin, Gramer, Margot: Amazon.com.tr">
            <a:extLst>
              <a:ext uri="{FF2B5EF4-FFF2-40B4-BE49-F238E27FC236}">
                <a16:creationId xmlns:a16="http://schemas.microsoft.com/office/drawing/2014/main" id="{1C9EB46C-9C2A-4D39-AFBC-4F3A6E5A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83" y="1712105"/>
            <a:ext cx="1678751" cy="1856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Q: Skills for Success: Level 4: Reading and Writing Student Book with iQ  Online Practice: Daise, Debra, Norloff, Charl: Amazon.com.tr">
            <a:extLst>
              <a:ext uri="{FF2B5EF4-FFF2-40B4-BE49-F238E27FC236}">
                <a16:creationId xmlns:a16="http://schemas.microsoft.com/office/drawing/2014/main" id="{86276D86-CF7E-43AE-A580-69A2CE19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5" y="1717167"/>
            <a:ext cx="1669724" cy="1779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oogle Shape;362;p17">
            <a:extLst>
              <a:ext uri="{FF2B5EF4-FFF2-40B4-BE49-F238E27FC236}">
                <a16:creationId xmlns:a16="http://schemas.microsoft.com/office/drawing/2014/main" id="{2726FCDF-FF03-4631-BDAC-21A10FDAEEDB}"/>
              </a:ext>
            </a:extLst>
          </p:cNvPr>
          <p:cNvGrpSpPr/>
          <p:nvPr/>
        </p:nvGrpSpPr>
        <p:grpSpPr>
          <a:xfrm>
            <a:off x="897521" y="3647865"/>
            <a:ext cx="2676354" cy="1493033"/>
            <a:chOff x="454540" y="4489708"/>
            <a:chExt cx="2676354" cy="1022071"/>
          </a:xfrm>
        </p:grpSpPr>
        <p:sp>
          <p:nvSpPr>
            <p:cNvPr id="75" name="Google Shape;363;p17">
              <a:extLst>
                <a:ext uri="{FF2B5EF4-FFF2-40B4-BE49-F238E27FC236}">
                  <a16:creationId xmlns:a16="http://schemas.microsoft.com/office/drawing/2014/main" id="{3BE7750A-2557-407C-8D0B-2BA13C90D202}"/>
                </a:ext>
              </a:extLst>
            </p:cNvPr>
            <p:cNvSpPr txBox="1"/>
            <p:nvPr/>
          </p:nvSpPr>
          <p:spPr>
            <a:xfrm>
              <a:off x="454540" y="4489708"/>
              <a:ext cx="2644771" cy="73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Navigate A2</a:t>
              </a:r>
              <a:r>
                <a:rPr lang="tr-TR" sz="2000" b="0" i="0" u="none" strike="noStrike" cap="none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-Elementary</a:t>
              </a:r>
              <a:endParaRPr sz="2000"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dirty="0">
                  <a:solidFill>
                    <a:schemeClr val="accent2"/>
                  </a:solidFill>
                  <a:latin typeface="Tw Cen MT" panose="020B0602020104020603" pitchFamily="34" charset="0"/>
                  <a:sym typeface="Twentieth Century"/>
                </a:rPr>
                <a:t>OXFORD</a:t>
              </a:r>
              <a:endParaRPr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6" name="Google Shape;364;p17">
              <a:extLst>
                <a:ext uri="{FF2B5EF4-FFF2-40B4-BE49-F238E27FC236}">
                  <a16:creationId xmlns:a16="http://schemas.microsoft.com/office/drawing/2014/main" id="{1BA081FE-79D0-4373-BFF6-6C88ADEC7DD1}"/>
                </a:ext>
              </a:extLst>
            </p:cNvPr>
            <p:cNvSpPr txBox="1"/>
            <p:nvPr/>
          </p:nvSpPr>
          <p:spPr>
            <a:xfrm>
              <a:off x="486123" y="5185268"/>
              <a:ext cx="2644771" cy="32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  <a:endParaRPr dirty="0"/>
            </a:p>
          </p:txBody>
        </p:sp>
      </p:grpSp>
      <p:grpSp>
        <p:nvGrpSpPr>
          <p:cNvPr id="77" name="Google Shape;365;p17">
            <a:extLst>
              <a:ext uri="{FF2B5EF4-FFF2-40B4-BE49-F238E27FC236}">
                <a16:creationId xmlns:a16="http://schemas.microsoft.com/office/drawing/2014/main" id="{1123E1E2-926F-4667-A828-610C6D9A7313}"/>
              </a:ext>
            </a:extLst>
          </p:cNvPr>
          <p:cNvGrpSpPr/>
          <p:nvPr/>
        </p:nvGrpSpPr>
        <p:grpSpPr>
          <a:xfrm>
            <a:off x="3081917" y="3638818"/>
            <a:ext cx="2738816" cy="1502079"/>
            <a:chOff x="3250691" y="4416136"/>
            <a:chExt cx="2738816" cy="1197480"/>
          </a:xfrm>
        </p:grpSpPr>
        <p:sp>
          <p:nvSpPr>
            <p:cNvPr id="78" name="Google Shape;366;p17">
              <a:extLst>
                <a:ext uri="{FF2B5EF4-FFF2-40B4-BE49-F238E27FC236}">
                  <a16:creationId xmlns:a16="http://schemas.microsoft.com/office/drawing/2014/main" id="{30A4989C-C776-42C2-9D46-FADF1369CB15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Navigate B1</a:t>
              </a:r>
              <a:endPara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Pre-intermediate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OXFORD</a:t>
              </a:r>
              <a:endParaRPr sz="2400" b="0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" name="Google Shape;367;p17">
              <a:extLst>
                <a:ext uri="{FF2B5EF4-FFF2-40B4-BE49-F238E27FC236}">
                  <a16:creationId xmlns:a16="http://schemas.microsoft.com/office/drawing/2014/main" id="{4B87ECDB-A9FC-4026-8D40-66EBD4AB3026}"/>
                </a:ext>
              </a:extLst>
            </p:cNvPr>
            <p:cNvSpPr txBox="1"/>
            <p:nvPr/>
          </p:nvSpPr>
          <p:spPr>
            <a:xfrm>
              <a:off x="3250691" y="5244284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0" name="Google Shape;368;p17">
            <a:extLst>
              <a:ext uri="{FF2B5EF4-FFF2-40B4-BE49-F238E27FC236}">
                <a16:creationId xmlns:a16="http://schemas.microsoft.com/office/drawing/2014/main" id="{7B2804EB-866A-40BF-87F5-ABCC94A303AE}"/>
              </a:ext>
            </a:extLst>
          </p:cNvPr>
          <p:cNvGrpSpPr/>
          <p:nvPr/>
        </p:nvGrpSpPr>
        <p:grpSpPr>
          <a:xfrm>
            <a:off x="5088720" y="3647750"/>
            <a:ext cx="3048141" cy="2438398"/>
            <a:chOff x="6085526" y="4416136"/>
            <a:chExt cx="3048141" cy="1302446"/>
          </a:xfrm>
        </p:grpSpPr>
        <p:sp>
          <p:nvSpPr>
            <p:cNvPr id="81" name="Google Shape;369;p17">
              <a:extLst>
                <a:ext uri="{FF2B5EF4-FFF2-40B4-BE49-F238E27FC236}">
                  <a16:creationId xmlns:a16="http://schemas.microsoft.com/office/drawing/2014/main" id="{BB0C45E6-47F0-4A1C-9B58-36BC68B0C47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509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 Skills for Success </a:t>
              </a:r>
              <a:r>
                <a:rPr lang="tr-TR" sz="2000" b="0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 3rd Edition</a:t>
              </a:r>
              <a:endParaRPr sz="20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OXFORD</a:t>
              </a:r>
              <a:endParaRPr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Google Shape;370;p17">
              <a:extLst>
                <a:ext uri="{FF2B5EF4-FFF2-40B4-BE49-F238E27FC236}">
                  <a16:creationId xmlns:a16="http://schemas.microsoft.com/office/drawing/2014/main" id="{99FE76A8-0AF7-4A31-91FF-C5594BE44F0E}"/>
                </a:ext>
              </a:extLst>
            </p:cNvPr>
            <p:cNvSpPr txBox="1"/>
            <p:nvPr/>
          </p:nvSpPr>
          <p:spPr>
            <a:xfrm>
              <a:off x="6346053" y="4922107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" name="Google Shape;371;p17">
              <a:extLst>
                <a:ext uri="{FF2B5EF4-FFF2-40B4-BE49-F238E27FC236}">
                  <a16:creationId xmlns:a16="http://schemas.microsoft.com/office/drawing/2014/main" id="{39DDFC11-2214-4C16-84B4-7854E27A6459}"/>
                </a:ext>
              </a:extLst>
            </p:cNvPr>
            <p:cNvSpPr txBox="1"/>
            <p:nvPr/>
          </p:nvSpPr>
          <p:spPr>
            <a:xfrm>
              <a:off x="6085526" y="5072251"/>
              <a:ext cx="30481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Reading &amp;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Writing</a:t>
              </a:r>
              <a:endParaRPr lang="en-US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Listening</a:t>
              </a: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Speaking</a:t>
              </a:r>
              <a:endParaRPr lang="en-US" dirty="0"/>
            </a:p>
          </p:txBody>
        </p:sp>
      </p:grpSp>
      <p:grpSp>
        <p:nvGrpSpPr>
          <p:cNvPr id="84" name="Google Shape;380;p17">
            <a:extLst>
              <a:ext uri="{FF2B5EF4-FFF2-40B4-BE49-F238E27FC236}">
                <a16:creationId xmlns:a16="http://schemas.microsoft.com/office/drawing/2014/main" id="{D212E224-68C3-4943-8C32-37857D99A5E1}"/>
              </a:ext>
            </a:extLst>
          </p:cNvPr>
          <p:cNvGrpSpPr/>
          <p:nvPr/>
        </p:nvGrpSpPr>
        <p:grpSpPr>
          <a:xfrm>
            <a:off x="7328261" y="3654319"/>
            <a:ext cx="3048141" cy="1854960"/>
            <a:chOff x="6355662" y="4266101"/>
            <a:chExt cx="3048141" cy="1182285"/>
          </a:xfrm>
        </p:grpSpPr>
        <p:sp>
          <p:nvSpPr>
            <p:cNvPr id="85" name="Google Shape;381;p17">
              <a:extLst>
                <a:ext uri="{FF2B5EF4-FFF2-40B4-BE49-F238E27FC236}">
                  <a16:creationId xmlns:a16="http://schemas.microsoft.com/office/drawing/2014/main" id="{02C4F88A-A341-44AB-BD34-B2CC11CD276E}"/>
                </a:ext>
              </a:extLst>
            </p:cNvPr>
            <p:cNvSpPr txBox="1"/>
            <p:nvPr/>
          </p:nvSpPr>
          <p:spPr>
            <a:xfrm>
              <a:off x="6719323" y="4266101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Q Skills for Success </a:t>
              </a:r>
              <a:r>
                <a:rPr lang="tr-TR" sz="20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4 3rd Edition</a:t>
              </a:r>
              <a:endParaRPr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OXFORD</a:t>
              </a:r>
              <a:endParaRPr sz="20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" name="Google Shape;382;p17">
              <a:extLst>
                <a:ext uri="{FF2B5EF4-FFF2-40B4-BE49-F238E27FC236}">
                  <a16:creationId xmlns:a16="http://schemas.microsoft.com/office/drawing/2014/main" id="{AC463CF0-2059-4E79-BEC2-252850B020C4}"/>
                </a:ext>
              </a:extLst>
            </p:cNvPr>
            <p:cNvSpPr txBox="1"/>
            <p:nvPr/>
          </p:nvSpPr>
          <p:spPr>
            <a:xfrm>
              <a:off x="6585272" y="4865341"/>
              <a:ext cx="2644771" cy="235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" name="Google Shape;383;p17">
              <a:extLst>
                <a:ext uri="{FF2B5EF4-FFF2-40B4-BE49-F238E27FC236}">
                  <a16:creationId xmlns:a16="http://schemas.microsoft.com/office/drawing/2014/main" id="{3ED4A410-99CC-450D-B63C-317CF3A382F9}"/>
                </a:ext>
              </a:extLst>
            </p:cNvPr>
            <p:cNvSpPr txBox="1"/>
            <p:nvPr/>
          </p:nvSpPr>
          <p:spPr>
            <a:xfrm>
              <a:off x="6355662" y="5036438"/>
              <a:ext cx="3048141" cy="411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Reading &amp;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Writing</a:t>
              </a:r>
              <a:endParaRPr lang="en-US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Listening</a:t>
              </a: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&amp;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Speaking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337406" y="603640"/>
            <a:ext cx="3197225" cy="3669794"/>
            <a:chOff x="764723" y="2142394"/>
            <a:chExt cx="3197225" cy="3478702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1" name="Google Shape;42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Devamsızlık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200" y="2425148"/>
              <a:ext cx="2526748" cy="319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Bir kurda 35 saat devamsızlık hakkınız vardır. Bu sınırı aşanlar başarı durumuna bakılmaksızın ilgili kuru tekrar ederler.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Öğrenciler kendi devamsızlık kayıtlarını tutmakla yükümlüdür.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 ve/veya öğretim görevlilerinin herhangi bir nedenle (seyahat, hastalık vb. mazeretler) sizlere izin verme yetkisi yoktur. Devamsızlığınızı bu gibi acil ve önemli durumlar için kullanınız.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Sağlık raporları devamsızlıktan düşülmez.(20 gün veya üzeri sürede tedavi gerektiren durumlar için heyet raporları hariç)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5571821" y="2217141"/>
            <a:ext cx="3197225" cy="929085"/>
            <a:chOff x="764723" y="3420415"/>
            <a:chExt cx="3197225" cy="929085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200" y="3703169"/>
              <a:ext cx="25267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Kitap, sözlük vb. materyali olmayanlar derse katılamazlar. Fotokopi vb. korsan yayınlar yasaktır.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28" name="Google Shape;428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1946" y="3703169"/>
              <a:ext cx="463614" cy="340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18"/>
          <p:cNvGrpSpPr/>
          <p:nvPr/>
        </p:nvGrpSpPr>
        <p:grpSpPr>
          <a:xfrm>
            <a:off x="5630274" y="3724746"/>
            <a:ext cx="3197225" cy="1113751"/>
            <a:chOff x="764723" y="4698436"/>
            <a:chExt cx="3197225" cy="1113751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Geç kalma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4981190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zamanında katılmalısınız. Geç kalanlar derse/sınavlara alınmaz.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3" name="Google Shape;43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553" y="4977083"/>
              <a:ext cx="398396" cy="398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18"/>
          <p:cNvGrpSpPr/>
          <p:nvPr/>
        </p:nvGrpSpPr>
        <p:grpSpPr>
          <a:xfrm>
            <a:off x="5493848" y="533466"/>
            <a:ext cx="3197225" cy="1298417"/>
            <a:chOff x="4504627" y="2142394"/>
            <a:chExt cx="3197225" cy="129841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Lab Dersleri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75104" y="242514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Programlar üzerinde yapacağınız çalışmaların sonuçları kur ortalamanıza ek puan olarak eklenecektir. Bu nedenle Online platform şifresi içeren orijinal kaynakları temin etmeniz önemlidir.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48" name="Google Shape;44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53160" y="2382564"/>
              <a:ext cx="601621" cy="4512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883901" y="0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Ne nerede?</a:t>
              </a:r>
              <a:endParaRPr sz="28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186938" y="552964"/>
            <a:ext cx="3608073" cy="1113751"/>
            <a:chOff x="764723" y="2142394"/>
            <a:chExt cx="3608073" cy="1113751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</a:t>
              </a:r>
              <a:r>
                <a:rPr lang="tr-TR" sz="18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İşleri:Zemin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kat </a:t>
              </a:r>
              <a:r>
                <a:rPr lang="tr-TR" sz="18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9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199" y="2425148"/>
              <a:ext cx="2791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belgesi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Hazırlık geçme belgesi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Özel durumlar için dilekçe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Mazeret Sınavı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Sınav Sonucuna İtiraz (notların duyurulmasını takip eden 3 işgünü içinde yapılmalıdır)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184130" y="2398827"/>
            <a:ext cx="3720533" cy="1177861"/>
            <a:chOff x="764723" y="3420415"/>
            <a:chExt cx="3720533" cy="944809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3004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Bilgi İşlem Daire Başkanlığı Rektörlük Binası</a:t>
              </a: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199" y="3846776"/>
              <a:ext cx="3050057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karabuk.edu.tr uzantılı mail hesabı sorunları Kampüs içi internet erişim sorunları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Kimlik Kartları (Öğrenci İşleri + Ziraat)</a:t>
              </a:r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344820" y="4053691"/>
            <a:ext cx="3295279" cy="1905302"/>
            <a:chOff x="764723" y="4698436"/>
            <a:chExt cx="3295279" cy="1610765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2624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İşleri Daire Başkanlığı YDYO Binası B Kapısı 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5478204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5465528" y="2394717"/>
            <a:ext cx="3430173" cy="1297430"/>
            <a:chOff x="4504627" y="3420414"/>
            <a:chExt cx="3430173" cy="1297430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5175104" y="3420414"/>
              <a:ext cx="2759696" cy="65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YDYO Bölüm Başkanlığı &amp; Koordinatörler</a:t>
              </a: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76069" y="4071513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8" name="Google Shape;43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6523" y="3648309"/>
              <a:ext cx="574064" cy="42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18"/>
          <p:cNvGrpSpPr/>
          <p:nvPr/>
        </p:nvGrpSpPr>
        <p:grpSpPr>
          <a:xfrm>
            <a:off x="5434299" y="3826209"/>
            <a:ext cx="3219574" cy="1882936"/>
            <a:chOff x="4504627" y="4698436"/>
            <a:chExt cx="3219574" cy="1882936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5175104" y="4698436"/>
              <a:ext cx="239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Öğretim Görevlileri &amp; Danışmanlar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97453" y="5381043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Ara sınav dönütleri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Sınıf içi çalışmaların dönüt ve değerlendirmesi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Ofis saatlerini takip ediniz.</a:t>
              </a: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5398571" y="544208"/>
            <a:ext cx="3608073" cy="1898707"/>
            <a:chOff x="4504627" y="2142394"/>
            <a:chExt cx="3608073" cy="189870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Yabancı Uyruklu Öğrenciler</a:t>
              </a:r>
            </a:p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 Uluslararası Öğrenci Koordinatörlüğü</a:t>
              </a: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49980" y="302543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FDFEB47-4F1D-4E7E-9A5A-81DE35D34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05" y="2721346"/>
            <a:ext cx="517035" cy="4863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D66CC4F-5392-41FE-82B5-ED9AAB21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76" y="780449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5EF330-46F0-4C71-9F98-5BC60C52E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088" y="747474"/>
            <a:ext cx="544966" cy="526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B8287941-CB88-4F83-8B84-89D0A3F2B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29" y="4357880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8B090FC-714A-4E46-BB16-55C7B8FD2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778" y="4015928"/>
            <a:ext cx="550146" cy="5521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413800" y="1473903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4"/>
            <a:ext cx="3048141" cy="1114000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Asım</a:t>
              </a:r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 </a:t>
              </a:r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AYDIN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 Müdürü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No:4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543977" y="3996794"/>
            <a:ext cx="3048141" cy="1407917"/>
            <a:chOff x="3138358" y="4416136"/>
            <a:chExt cx="3048141" cy="1407917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Sami AKGÖL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Müdür Yardımcısı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138358" y="5300833"/>
              <a:ext cx="304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İdari İşler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 8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8E04AF79-E4E8-4CA4-B382-FF71E5392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87" y="1612949"/>
            <a:ext cx="1608590" cy="18196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2" name="Group 27">
            <a:extLst>
              <a:ext uri="{FF2B5EF4-FFF2-40B4-BE49-F238E27FC236}">
                <a16:creationId xmlns:a16="http://schemas.microsoft.com/office/drawing/2014/main" id="{6D93796A-C09D-47DF-AF6E-A8B6C1376D80}"/>
              </a:ext>
            </a:extLst>
          </p:cNvPr>
          <p:cNvGrpSpPr/>
          <p:nvPr/>
        </p:nvGrpSpPr>
        <p:grpSpPr>
          <a:xfrm>
            <a:off x="6347922" y="3996794"/>
            <a:ext cx="3048141" cy="1466177"/>
            <a:chOff x="6218537" y="4416136"/>
            <a:chExt cx="3048141" cy="1466177"/>
          </a:xfrm>
        </p:grpSpPr>
        <p:sp>
          <p:nvSpPr>
            <p:cNvPr id="93" name="TextBox 28">
              <a:extLst>
                <a:ext uri="{FF2B5EF4-FFF2-40B4-BE49-F238E27FC236}">
                  <a16:creationId xmlns:a16="http://schemas.microsoft.com/office/drawing/2014/main" id="{13B1268E-B232-41D3-BF65-5F56925D24A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Tuğba AKBAŞ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4" name="TextBox 29">
              <a:extLst>
                <a:ext uri="{FF2B5EF4-FFF2-40B4-BE49-F238E27FC236}">
                  <a16:creationId xmlns:a16="http://schemas.microsoft.com/office/drawing/2014/main" id="{92153153-3E4C-474F-ACD4-A39756917112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Müdür Yardımcısı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5" name="TextBox 30">
              <a:extLst>
                <a:ext uri="{FF2B5EF4-FFF2-40B4-BE49-F238E27FC236}">
                  <a16:creationId xmlns:a16="http://schemas.microsoft.com/office/drawing/2014/main" id="{4FBA1303-14D4-43A7-BDA0-185EB97EAD2A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Akademik İşler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 2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C52095B3-73F8-4A04-B591-0FF74857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427" y="1689023"/>
            <a:ext cx="1658629" cy="16740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FB0999E-F949-4E55-96D8-5BF7D26B8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209" y="1633644"/>
            <a:ext cx="1700931" cy="18350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5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387210" y="1370507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3"/>
            <a:ext cx="3048141" cy="1997123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Tuğba YILDIRIM KARAKURLUK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41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No:3</a:t>
              </a: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543977" y="3996794"/>
            <a:ext cx="3048141" cy="1192474"/>
            <a:chOff x="3138358" y="4416136"/>
            <a:chExt cx="3048141" cy="1192474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Uğur TURAN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 Yardımcısı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 3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138358" y="530083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D311CC01-2A3B-4FB0-8780-50820DDF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28" y="1668001"/>
            <a:ext cx="1546957" cy="17487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C7269D5-7628-47D2-AFEE-84B0B9CC0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673" y="1664672"/>
            <a:ext cx="1576507" cy="1734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4" name="Group 27">
            <a:extLst>
              <a:ext uri="{FF2B5EF4-FFF2-40B4-BE49-F238E27FC236}">
                <a16:creationId xmlns:a16="http://schemas.microsoft.com/office/drawing/2014/main" id="{A43869B2-3CA6-4EC7-A571-594879966C1D}"/>
              </a:ext>
            </a:extLst>
          </p:cNvPr>
          <p:cNvGrpSpPr/>
          <p:nvPr/>
        </p:nvGrpSpPr>
        <p:grpSpPr>
          <a:xfrm>
            <a:off x="6377214" y="3951506"/>
            <a:ext cx="3048141" cy="1353033"/>
            <a:chOff x="6218537" y="4313837"/>
            <a:chExt cx="3048141" cy="1353033"/>
          </a:xfrm>
        </p:grpSpPr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id="{B5759164-8EF4-4D45-AFB7-B0042298FAEF}"/>
                </a:ext>
              </a:extLst>
            </p:cNvPr>
            <p:cNvSpPr txBox="1"/>
            <p:nvPr/>
          </p:nvSpPr>
          <p:spPr>
            <a:xfrm>
              <a:off x="6327631" y="4313837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Sema Çetin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8" name="TextBox 30">
              <a:extLst>
                <a:ext uri="{FF2B5EF4-FFF2-40B4-BE49-F238E27FC236}">
                  <a16:creationId xmlns:a16="http://schemas.microsoft.com/office/drawing/2014/main" id="{439C20D8-2291-4D65-83B0-F030C8554654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9" name="TextBox 25">
            <a:extLst>
              <a:ext uri="{FF2B5EF4-FFF2-40B4-BE49-F238E27FC236}">
                <a16:creationId xmlns:a16="http://schemas.microsoft.com/office/drawing/2014/main" id="{B9C51C68-5436-4C85-A2FE-12ABB4AEED80}"/>
              </a:ext>
            </a:extLst>
          </p:cNvPr>
          <p:cNvSpPr txBox="1"/>
          <p:nvPr/>
        </p:nvSpPr>
        <p:spPr>
          <a:xfrm>
            <a:off x="6433309" y="4523007"/>
            <a:ext cx="264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Yüksekokulu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Bölüm Başkanı Yardımcısı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Ofis No: 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760BA6B9-159E-4CED-A7D1-7B0D3EE2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70" y="1613370"/>
            <a:ext cx="1634147" cy="1820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9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745</Words>
  <Application>Microsoft Office PowerPoint</Application>
  <PresentationFormat>Geniş ekran</PresentationFormat>
  <Paragraphs>258</Paragraphs>
  <Slides>11</Slides>
  <Notes>11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Twentieth Century</vt:lpstr>
      <vt:lpstr>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Tuğba</dc:creator>
  <cp:lastModifiedBy>TUGBA AVCI</cp:lastModifiedBy>
  <cp:revision>28</cp:revision>
  <dcterms:modified xsi:type="dcterms:W3CDTF">2021-09-16T20:02:13Z</dcterms:modified>
</cp:coreProperties>
</file>