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arsayılan Bölüm" id="{08007414-78A0-4263-81C1-932BBE096C1D}">
          <p14:sldIdLst>
            <p14:sldId id="256"/>
            <p14:sldId id="257"/>
            <p14:sldId id="258"/>
          </p14:sldIdLst>
        </p14:section>
        <p14:section name="Başlıksız Bölüm" id="{06F267D7-77F5-40E6-A19B-F7DE0CDA4862}">
          <p14:sldIdLst>
            <p14:sldId id="259"/>
            <p14:sldId id="260"/>
            <p14:sldId id="261"/>
            <p14:sldId id="263"/>
            <p14:sldId id="266"/>
            <p14:sldId id="267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ğba" initials="T" lastIdx="1" clrIdx="0">
    <p:extLst>
      <p:ext uri="{19B8F6BF-5375-455C-9EA6-DF929625EA0E}">
        <p15:presenceInfo xmlns:p15="http://schemas.microsoft.com/office/powerpoint/2012/main" userId="Tuğ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0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0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4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81622" y="1378706"/>
            <a:ext cx="72789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tr-TR" sz="4100" dirty="0">
                <a:solidFill>
                  <a:srgbClr val="52CBBE"/>
                </a:solidFill>
                <a:latin typeface="Tw Cen MT" panose="020B0602020104020603" pitchFamily="34" charset="0"/>
              </a:rPr>
              <a:t>Karabük </a:t>
            </a:r>
            <a:r>
              <a:rPr lang="en-GB" sz="4100" dirty="0">
                <a:solidFill>
                  <a:srgbClr val="52CBBE"/>
                </a:solidFill>
                <a:latin typeface="Tw Cen MT" panose="020B0602020104020603" pitchFamily="34" charset="0"/>
              </a:rPr>
              <a:t>University</a:t>
            </a:r>
          </a:p>
          <a:p>
            <a:pPr algn="ctr"/>
            <a:r>
              <a:rPr lang="en-GB" sz="4100" dirty="0">
                <a:solidFill>
                  <a:srgbClr val="52CBBE"/>
                </a:solidFill>
                <a:latin typeface="Tw Cen MT" panose="020B0602020104020603" pitchFamily="34" charset="0"/>
              </a:rPr>
              <a:t>School of Foreign Languages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0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16727" y="2905779"/>
            <a:ext cx="7278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English Prep School</a:t>
            </a:r>
          </a:p>
          <a:p>
            <a:pPr algn="ctr"/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20</a:t>
            </a:r>
            <a:r>
              <a:rPr lang="tr-TR" sz="2800" dirty="0">
                <a:solidFill>
                  <a:srgbClr val="5D7373"/>
                </a:solidFill>
                <a:latin typeface="Tw Cen MT" panose="020B0602020104020603" pitchFamily="34" charset="0"/>
              </a:rPr>
              <a:t>21</a:t>
            </a:r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-202</a:t>
            </a:r>
            <a:r>
              <a:rPr lang="tr-TR" sz="2800" dirty="0">
                <a:solidFill>
                  <a:srgbClr val="5D7373"/>
                </a:solidFill>
                <a:latin typeface="Tw Cen MT" panose="020B0602020104020603" pitchFamily="34" charset="0"/>
              </a:rPr>
              <a:t>2</a:t>
            </a:r>
            <a:r>
              <a:rPr lang="en-GB" sz="2800" dirty="0">
                <a:solidFill>
                  <a:srgbClr val="5D7373"/>
                </a:solidFill>
                <a:latin typeface="Tw Cen MT" panose="020B0602020104020603" pitchFamily="34" charset="0"/>
              </a:rPr>
              <a:t> Academic Year</a:t>
            </a:r>
          </a:p>
        </p:txBody>
      </p:sp>
      <p:grpSp>
        <p:nvGrpSpPr>
          <p:cNvPr id="90" name="Google Shape;90;p13"/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91" name="Google Shape;91;p13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96" name="Google Shape;96;p1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r>
                <a:rPr lang="tr-TR" sz="3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-7878053" y="-2"/>
            <a:ext cx="9961092" cy="6858000"/>
            <a:chOff x="491575" y="0"/>
            <a:chExt cx="9961092" cy="6858000"/>
          </a:xfrm>
        </p:grpSpPr>
        <p:sp>
          <p:nvSpPr>
            <p:cNvPr id="101" name="Google Shape;101;p1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 rot="-5400000">
              <a:off x="9117129" y="3289639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assessment</a:t>
              </a:r>
              <a:endParaRPr lang="en-GB" sz="20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06" name="Google Shape;106;p1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12" name="Google Shape;112;p1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17" name="Google Shape;117;p13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follow</a:t>
              </a:r>
              <a:endParaRPr lang="en-GB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6178" y="4043351"/>
            <a:ext cx="2159644" cy="21596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70" y="4434059"/>
            <a:ext cx="2630434" cy="1327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upbeat-and-happy-background-music">
            <a:hlinkClick r:id="" action="ppaction://media"/>
            <a:extLst>
              <a:ext uri="{FF2B5EF4-FFF2-40B4-BE49-F238E27FC236}">
                <a16:creationId xmlns:a16="http://schemas.microsoft.com/office/drawing/2014/main" id="{C979A945-752F-456C-94D6-1D5B1058B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72102" y="6504972"/>
            <a:ext cx="215096" cy="215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Coordinators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28C98ED-6335-4871-804C-79110CB93E34}"/>
              </a:ext>
            </a:extLst>
          </p:cNvPr>
          <p:cNvSpPr/>
          <p:nvPr/>
        </p:nvSpPr>
        <p:spPr>
          <a:xfrm>
            <a:off x="1123086" y="284550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6E25D-63F2-40CD-8E05-332347D7B51B}"/>
              </a:ext>
            </a:extLst>
          </p:cNvPr>
          <p:cNvSpPr/>
          <p:nvPr/>
        </p:nvSpPr>
        <p:spPr>
          <a:xfrm>
            <a:off x="3839630" y="305438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6814A35-518E-4D23-BEA5-B1CA15EFE285}"/>
              </a:ext>
            </a:extLst>
          </p:cNvPr>
          <p:cNvSpPr/>
          <p:nvPr/>
        </p:nvSpPr>
        <p:spPr>
          <a:xfrm>
            <a:off x="6643322" y="295136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9">
            <a:extLst>
              <a:ext uri="{FF2B5EF4-FFF2-40B4-BE49-F238E27FC236}">
                <a16:creationId xmlns:a16="http://schemas.microsoft.com/office/drawing/2014/main" id="{CB059BD7-8B1F-47CB-A06B-E0E2807F1A8A}"/>
              </a:ext>
            </a:extLst>
          </p:cNvPr>
          <p:cNvGrpSpPr/>
          <p:nvPr/>
        </p:nvGrpSpPr>
        <p:grpSpPr>
          <a:xfrm>
            <a:off x="973415" y="2306741"/>
            <a:ext cx="2644771" cy="745388"/>
            <a:chOff x="466266" y="4416136"/>
            <a:chExt cx="2644771" cy="745388"/>
          </a:xfrm>
        </p:grpSpPr>
        <p:sp>
          <p:nvSpPr>
            <p:cNvPr id="103" name="TextBox 20">
              <a:extLst>
                <a:ext uri="{FF2B5EF4-FFF2-40B4-BE49-F238E27FC236}">
                  <a16:creationId xmlns:a16="http://schemas.microsoft.com/office/drawing/2014/main" id="{106E038B-E2B1-4511-BB49-08CB8755BAD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Büşra ŞANLI AKÇİN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4" name="TextBox 21">
              <a:extLst>
                <a:ext uri="{FF2B5EF4-FFF2-40B4-BE49-F238E27FC236}">
                  <a16:creationId xmlns:a16="http://schemas.microsoft.com/office/drawing/2014/main" id="{1CEAE1D0-2DA5-4EBB-BF15-23AF6AF17F8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1 </a:t>
              </a:r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Coordinator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A23353B0-74B8-4D3E-AAD5-C186EB9DED46}"/>
              </a:ext>
            </a:extLst>
          </p:cNvPr>
          <p:cNvGrpSpPr/>
          <p:nvPr/>
        </p:nvGrpSpPr>
        <p:grpSpPr>
          <a:xfrm>
            <a:off x="3690391" y="2337438"/>
            <a:ext cx="2667933" cy="1021157"/>
            <a:chOff x="3344736" y="4416136"/>
            <a:chExt cx="2667933" cy="1021157"/>
          </a:xfrm>
        </p:grpSpPr>
        <p:sp>
          <p:nvSpPr>
            <p:cNvPr id="107" name="TextBox 24">
              <a:extLst>
                <a:ext uri="{FF2B5EF4-FFF2-40B4-BE49-F238E27FC236}">
                  <a16:creationId xmlns:a16="http://schemas.microsoft.com/office/drawing/2014/main" id="{18289803-F953-475C-B187-88F6496983EE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err="1">
                  <a:solidFill>
                    <a:srgbClr val="03A1A4"/>
                  </a:solidFill>
                  <a:latin typeface="Tw Cen MT" panose="020B0602020104020603" pitchFamily="34" charset="0"/>
                </a:rPr>
                <a:t>Saycan</a:t>
              </a:r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 Bora ERDOĞAN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353515B3-9EF8-411C-B4E6-7DE9D8A56AF9}"/>
                </a:ext>
              </a:extLst>
            </p:cNvPr>
            <p:cNvSpPr txBox="1"/>
            <p:nvPr/>
          </p:nvSpPr>
          <p:spPr>
            <a:xfrm>
              <a:off x="3367898" y="5129516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2 </a:t>
              </a:r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Coordinator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9A6834E9-D3B9-4282-AFD0-B220DA1E8494}"/>
              </a:ext>
            </a:extLst>
          </p:cNvPr>
          <p:cNvGrpSpPr/>
          <p:nvPr/>
        </p:nvGrpSpPr>
        <p:grpSpPr>
          <a:xfrm>
            <a:off x="6484338" y="2340153"/>
            <a:ext cx="2644771" cy="745388"/>
            <a:chOff x="6392877" y="4416136"/>
            <a:chExt cx="2644771" cy="745388"/>
          </a:xfrm>
        </p:grpSpPr>
        <p:sp>
          <p:nvSpPr>
            <p:cNvPr id="111" name="TextBox 28">
              <a:extLst>
                <a:ext uri="{FF2B5EF4-FFF2-40B4-BE49-F238E27FC236}">
                  <a16:creationId xmlns:a16="http://schemas.microsoft.com/office/drawing/2014/main" id="{B83962EE-8362-4025-B541-6C8C4B4891D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Okan DEDE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2" name="TextBox 29">
              <a:extLst>
                <a:ext uri="{FF2B5EF4-FFF2-40B4-BE49-F238E27FC236}">
                  <a16:creationId xmlns:a16="http://schemas.microsoft.com/office/drawing/2014/main" id="{1F134264-A864-4B9F-9148-353D9C4156A8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3 </a:t>
              </a:r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Coordinator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41EE4D48-2063-49F9-9FE6-5872ED6FFFBD}"/>
              </a:ext>
            </a:extLst>
          </p:cNvPr>
          <p:cNvSpPr/>
          <p:nvPr/>
        </p:nvSpPr>
        <p:spPr>
          <a:xfrm>
            <a:off x="1123086" y="3460037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27">
            <a:extLst>
              <a:ext uri="{FF2B5EF4-FFF2-40B4-BE49-F238E27FC236}">
                <a16:creationId xmlns:a16="http://schemas.microsoft.com/office/drawing/2014/main" id="{EB9D9028-B384-4F2F-8749-2AE3B87C20C2}"/>
              </a:ext>
            </a:extLst>
          </p:cNvPr>
          <p:cNvGrpSpPr/>
          <p:nvPr/>
        </p:nvGrpSpPr>
        <p:grpSpPr>
          <a:xfrm>
            <a:off x="855329" y="5595994"/>
            <a:ext cx="2644771" cy="745388"/>
            <a:chOff x="6392877" y="4416136"/>
            <a:chExt cx="2644771" cy="745388"/>
          </a:xfrm>
        </p:grpSpPr>
        <p:sp>
          <p:nvSpPr>
            <p:cNvPr id="120" name="TextBox 28">
              <a:extLst>
                <a:ext uri="{FF2B5EF4-FFF2-40B4-BE49-F238E27FC236}">
                  <a16:creationId xmlns:a16="http://schemas.microsoft.com/office/drawing/2014/main" id="{674ECEFB-C955-4ECF-81BE-BA77948111E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Enes TAŞDELEN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1" name="TextBox 29">
              <a:extLst>
                <a:ext uri="{FF2B5EF4-FFF2-40B4-BE49-F238E27FC236}">
                  <a16:creationId xmlns:a16="http://schemas.microsoft.com/office/drawing/2014/main" id="{310DB560-0366-410F-8727-514711D8458E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4 </a:t>
              </a:r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Coordinator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0A075A13-3739-46B5-A87E-8D8F14D5378D}"/>
              </a:ext>
            </a:extLst>
          </p:cNvPr>
          <p:cNvSpPr/>
          <p:nvPr/>
        </p:nvSpPr>
        <p:spPr>
          <a:xfrm>
            <a:off x="6582634" y="3403067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2F2DEF8C-5DC8-4668-B5F1-C8E635D83930}"/>
              </a:ext>
            </a:extLst>
          </p:cNvPr>
          <p:cNvGrpSpPr/>
          <p:nvPr/>
        </p:nvGrpSpPr>
        <p:grpSpPr>
          <a:xfrm>
            <a:off x="6389002" y="5478419"/>
            <a:ext cx="2669692" cy="984885"/>
            <a:chOff x="3344736" y="4416136"/>
            <a:chExt cx="2669692" cy="984885"/>
          </a:xfrm>
        </p:grpSpPr>
        <p:sp>
          <p:nvSpPr>
            <p:cNvPr id="130" name="TextBox 24">
              <a:extLst>
                <a:ext uri="{FF2B5EF4-FFF2-40B4-BE49-F238E27FC236}">
                  <a16:creationId xmlns:a16="http://schemas.microsoft.com/office/drawing/2014/main" id="{FE6CA8C1-B469-4C51-8F3A-7505E3486FE3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Mustafa POLAT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1" name="TextBox 25">
              <a:extLst>
                <a:ext uri="{FF2B5EF4-FFF2-40B4-BE49-F238E27FC236}">
                  <a16:creationId xmlns:a16="http://schemas.microsoft.com/office/drawing/2014/main" id="{505399FB-8960-49B3-B87C-163421CCBE8F}"/>
                </a:ext>
              </a:extLst>
            </p:cNvPr>
            <p:cNvSpPr txBox="1"/>
            <p:nvPr/>
          </p:nvSpPr>
          <p:spPr>
            <a:xfrm>
              <a:off x="3369657" y="4877801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Private</a:t>
              </a:r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Language Courses </a:t>
              </a:r>
              <a:r>
                <a:rPr lang="tr-TR" b="1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Coordinator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AC843FC2-0924-4DCE-B20D-BF7DB001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92" y="3441423"/>
            <a:ext cx="1684762" cy="19986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9CD78A5-5D66-4A7C-90F7-DFCF40DD1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914" y="325848"/>
            <a:ext cx="1534554" cy="186251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67F3E36-3AA3-4F11-BD18-77AA46484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46" y="3582340"/>
            <a:ext cx="1639087" cy="182552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8693171-4181-48FD-9FFD-3AAB889A3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207" y="393660"/>
            <a:ext cx="1616147" cy="19012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03AED6B-70DD-4C4C-86A1-1A07B606E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839" y="449755"/>
            <a:ext cx="1558704" cy="177641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174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tr-TR" sz="3200" b="1" dirty="0" err="1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  <a:endParaRPr sz="3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0"/>
            <a:ext cx="11335017" cy="6858000"/>
            <a:chOff x="-10744545" y="-1"/>
            <a:chExt cx="11335017" cy="6858000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19"/>
          <p:cNvGrpSpPr/>
          <p:nvPr/>
        </p:nvGrpSpPr>
        <p:grpSpPr>
          <a:xfrm>
            <a:off x="-730430" y="3028924"/>
            <a:ext cx="9403459" cy="1945946"/>
            <a:chOff x="979714" y="3581522"/>
            <a:chExt cx="9403459" cy="1945946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8046373" y="3581522"/>
              <a:ext cx="233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@kbuprep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97971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1123191" y="3065876"/>
            <a:ext cx="3445797" cy="1704703"/>
            <a:chOff x="3629784" y="3822765"/>
            <a:chExt cx="3445797" cy="1704703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4738781" y="3822765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EF307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@kbusfl</a:t>
              </a:r>
              <a:endParaRPr sz="3600" b="1">
                <a:solidFill>
                  <a:srgbClr val="EF307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62978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635241" y="3046242"/>
            <a:ext cx="2922056" cy="1739792"/>
            <a:chOff x="6279854" y="3787676"/>
            <a:chExt cx="2922056" cy="1739792"/>
          </a:xfrm>
        </p:grpSpPr>
        <p:sp>
          <p:nvSpPr>
            <p:cNvPr id="490" name="Google Shape;490;p19"/>
            <p:cNvSpPr txBox="1"/>
            <p:nvPr/>
          </p:nvSpPr>
          <p:spPr>
            <a:xfrm>
              <a:off x="6865110" y="3787676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92D05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600" b="1">
                <a:solidFill>
                  <a:srgbClr val="92D05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2" name="Google Shape;492;p19"/>
          <p:cNvSpPr/>
          <p:nvPr/>
        </p:nvSpPr>
        <p:spPr>
          <a:xfrm>
            <a:off x="2348330" y="1184786"/>
            <a:ext cx="1802532" cy="1802532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9"/>
          <p:cNvGrpSpPr/>
          <p:nvPr/>
        </p:nvGrpSpPr>
        <p:grpSpPr>
          <a:xfrm>
            <a:off x="4590905" y="1185220"/>
            <a:ext cx="1813790" cy="1813790"/>
            <a:chOff x="6403225" y="2209800"/>
            <a:chExt cx="2090058" cy="2090058"/>
          </a:xfrm>
        </p:grpSpPr>
        <p:sp>
          <p:nvSpPr>
            <p:cNvPr id="494" name="Google Shape;494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5" name="Google Shape;49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13245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19"/>
          <p:cNvGrpSpPr/>
          <p:nvPr/>
        </p:nvGrpSpPr>
        <p:grpSpPr>
          <a:xfrm>
            <a:off x="6827333" y="1147834"/>
            <a:ext cx="1802532" cy="1802532"/>
            <a:chOff x="1103085" y="2209800"/>
            <a:chExt cx="2090058" cy="2090058"/>
          </a:xfrm>
        </p:grpSpPr>
        <p:sp>
          <p:nvSpPr>
            <p:cNvPr id="497" name="Google Shape;497;p19"/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356" y="1523429"/>
            <a:ext cx="1109568" cy="111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9"/>
          <p:cNvGrpSpPr/>
          <p:nvPr/>
        </p:nvGrpSpPr>
        <p:grpSpPr>
          <a:xfrm>
            <a:off x="127989" y="1226125"/>
            <a:ext cx="1813790" cy="1813790"/>
            <a:chOff x="6403225" y="2209800"/>
            <a:chExt cx="2090058" cy="2090058"/>
          </a:xfrm>
        </p:grpSpPr>
        <p:sp>
          <p:nvSpPr>
            <p:cNvPr id="501" name="Google Shape;501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96236" y="2634303"/>
              <a:ext cx="1287531" cy="1251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19"/>
          <p:cNvGrpSpPr/>
          <p:nvPr/>
        </p:nvGrpSpPr>
        <p:grpSpPr>
          <a:xfrm>
            <a:off x="0" y="3109254"/>
            <a:ext cx="8243223" cy="1598222"/>
            <a:chOff x="373431" y="3929246"/>
            <a:chExt cx="8243223" cy="1598222"/>
          </a:xfrm>
        </p:grpSpPr>
        <p:sp>
          <p:nvSpPr>
            <p:cNvPr id="504" name="Google Shape;504;p19"/>
            <p:cNvSpPr txBox="1"/>
            <p:nvPr/>
          </p:nvSpPr>
          <p:spPr>
            <a:xfrm>
              <a:off x="373431" y="3929246"/>
              <a:ext cx="232759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sfl.karabuk.edu.tr</a:t>
              </a:r>
              <a:endParaRPr sz="3200" b="1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29" name="Google Shape;129;p14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2" name="Google Shape;1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134" name="Google Shape;134;p1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4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39" name="Google Shape;139;p1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44" name="Google Shape;144;p1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 rot="-5400000">
              <a:off x="8746452" y="3220385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lang="en-GB"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50" name="Google Shape;150;p1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55" name="Google Shape;155;p14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14"/>
          <p:cNvGrpSpPr/>
          <p:nvPr/>
        </p:nvGrpSpPr>
        <p:grpSpPr>
          <a:xfrm>
            <a:off x="3319611" y="1368701"/>
            <a:ext cx="6791601" cy="4808149"/>
            <a:chOff x="2747130" y="3874286"/>
            <a:chExt cx="6791601" cy="1267786"/>
          </a:xfrm>
        </p:grpSpPr>
        <p:sp>
          <p:nvSpPr>
            <p:cNvPr id="160" name="Google Shape;160;p14"/>
            <p:cNvSpPr txBox="1"/>
            <p:nvPr/>
          </p:nvSpPr>
          <p:spPr>
            <a:xfrm>
              <a:off x="4168474" y="3874286"/>
              <a:ext cx="4565091" cy="154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2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English Prep School</a:t>
              </a: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3609033" y="4090361"/>
              <a:ext cx="49520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An accredited member of </a:t>
              </a:r>
              <a:r>
                <a:rPr lang="en-GB" sz="24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EAQUALS</a:t>
              </a:r>
              <a:endParaRPr lang="tr-TR" sz="24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High quality program meeting international standards</a:t>
              </a: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399952" y="4457969"/>
              <a:ext cx="54859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 </a:t>
              </a:r>
              <a:r>
                <a:rPr lang="en-GB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modular</a:t>
              </a:r>
              <a:r>
                <a:rPr lang="tr-TR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system</a:t>
              </a:r>
              <a:r>
                <a:rPr lang="tr-TR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offering English courses for students who are going to study at departments where medium of instruction is English</a:t>
              </a:r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2747130" y="4825576"/>
              <a:ext cx="6791601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en-GB" sz="18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69" name="Google Shape;169;p15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2" name="Google Shape;17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5"/>
          <p:cNvGrpSpPr/>
          <p:nvPr/>
        </p:nvGrpSpPr>
        <p:grpSpPr>
          <a:xfrm>
            <a:off x="252969" y="129671"/>
            <a:ext cx="11447503" cy="6858000"/>
            <a:chOff x="213096" y="0"/>
            <a:chExt cx="11447503" cy="6858000"/>
          </a:xfrm>
        </p:grpSpPr>
        <p:sp>
          <p:nvSpPr>
            <p:cNvPr id="174" name="Google Shape;174;p15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0486348" y="2272606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5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9" name="Google Shape;179;p15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5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84" name="Google Shape;184;p15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90" name="Google Shape;190;p15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5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95" name="Google Shape;195;p15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5"/>
          <p:cNvGrpSpPr/>
          <p:nvPr/>
        </p:nvGrpSpPr>
        <p:grpSpPr>
          <a:xfrm>
            <a:off x="6538340" y="1155775"/>
            <a:ext cx="1805441" cy="1894017"/>
            <a:chOff x="6381342" y="2182683"/>
            <a:chExt cx="1805441" cy="1894017"/>
          </a:xfrm>
        </p:grpSpPr>
        <p:sp>
          <p:nvSpPr>
            <p:cNvPr id="200" name="Google Shape;200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Period</a:t>
              </a:r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dirty="0"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4363310" y="1134564"/>
            <a:ext cx="1805441" cy="1894017"/>
            <a:chOff x="3884465" y="2182683"/>
            <a:chExt cx="1805441" cy="1894017"/>
          </a:xfrm>
        </p:grpSpPr>
        <p:sp>
          <p:nvSpPr>
            <p:cNvPr id="204" name="Google Shape;204;p15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Period</a:t>
              </a: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2113453" y="1134564"/>
            <a:ext cx="1805441" cy="1894017"/>
            <a:chOff x="1387588" y="2182683"/>
            <a:chExt cx="1805441" cy="1894017"/>
          </a:xfrm>
        </p:grpSpPr>
        <p:sp>
          <p:nvSpPr>
            <p:cNvPr id="208" name="Google Shape;208;p15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Period</a:t>
              </a: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/>
            </a:p>
          </p:txBody>
        </p:sp>
      </p:grpSp>
      <p:sp>
        <p:nvSpPr>
          <p:cNvPr id="211" name="Google Shape;211;p15"/>
          <p:cNvSpPr/>
          <p:nvPr/>
        </p:nvSpPr>
        <p:spPr>
          <a:xfrm rot="10800000" flipH="1">
            <a:off x="2240003" y="1940217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rot="10800000" flipH="1">
            <a:off x="4467625" y="1990226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6645830" y="1974665"/>
            <a:ext cx="1591582" cy="31524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2237179" y="2560199"/>
            <a:ext cx="1591582" cy="156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LEVEL 1</a:t>
            </a:r>
            <a:b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LEVEL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LEVEL 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LEVEL 4</a:t>
            </a:r>
            <a:endParaRPr lang="tr-TR" sz="24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weeks</a:t>
            </a:r>
            <a:endParaRPr lang="tr-TR" sz="2000" b="1" i="0" u="none" strike="noStrike" cap="none" dirty="0">
              <a:solidFill>
                <a:schemeClr val="bg1">
                  <a:lumMod val="65000"/>
                </a:schemeClr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27 </a:t>
            </a:r>
            <a:r>
              <a:rPr lang="tr-TR" sz="1800" b="1" dirty="0" err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September</a:t>
            </a:r>
            <a:endParaRPr lang="en-US" sz="1800" b="1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bg1">
                    <a:lumMod val="65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</a:t>
            </a:r>
            <a:r>
              <a:rPr lang="tr-TR" sz="18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8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November</a:t>
            </a:r>
          </a:p>
        </p:txBody>
      </p:sp>
      <p:grpSp>
        <p:nvGrpSpPr>
          <p:cNvPr id="217" name="Google Shape;217;p15"/>
          <p:cNvGrpSpPr/>
          <p:nvPr/>
        </p:nvGrpSpPr>
        <p:grpSpPr>
          <a:xfrm>
            <a:off x="4450829" y="2531392"/>
            <a:ext cx="1602731" cy="2545714"/>
            <a:chOff x="3861343" y="3837441"/>
            <a:chExt cx="1602731" cy="1662501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3861343" y="3837441"/>
              <a:ext cx="1591582" cy="37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872492" y="4094137"/>
              <a:ext cx="1591582" cy="1405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en-GB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weeks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00A0A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29</a:t>
              </a:r>
              <a:r>
                <a:rPr lang="tr-TR" sz="1800" b="1" i="0" u="none" strike="noStrike" cap="none" dirty="0">
                  <a:solidFill>
                    <a:srgbClr val="00A0A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1" i="0" u="none" strike="noStrike" cap="none" dirty="0">
                  <a:solidFill>
                    <a:srgbClr val="00A0A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November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r>
                <a:rPr lang="tr-TR" sz="18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r>
                <a:rPr lang="en-GB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January</a:t>
              </a:r>
              <a:endParaRPr lang="en-US"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6655926" y="2531387"/>
            <a:ext cx="1631511" cy="2365487"/>
            <a:chOff x="6448343" y="3837442"/>
            <a:chExt cx="1631511" cy="1579816"/>
          </a:xfrm>
        </p:grpSpPr>
        <p:sp>
          <p:nvSpPr>
            <p:cNvPr id="221" name="Google Shape;221;p15"/>
            <p:cNvSpPr txBox="1"/>
            <p:nvPr/>
          </p:nvSpPr>
          <p:spPr>
            <a:xfrm>
              <a:off x="6488272" y="3837442"/>
              <a:ext cx="15915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6448343" y="4122281"/>
              <a:ext cx="1591582" cy="129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en-GB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GB" sz="20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weeks</a:t>
              </a: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7</a:t>
              </a:r>
              <a:r>
                <a:rPr lang="tr-TR" sz="1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February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April</a:t>
              </a:r>
              <a:endParaRPr lang="en-GB"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3" name="Google Shape;223;p15"/>
          <p:cNvGrpSpPr/>
          <p:nvPr/>
        </p:nvGrpSpPr>
        <p:grpSpPr>
          <a:xfrm>
            <a:off x="8645827" y="1134564"/>
            <a:ext cx="1805441" cy="1894017"/>
            <a:chOff x="6381342" y="2182683"/>
            <a:chExt cx="1805441" cy="1894017"/>
          </a:xfrm>
        </p:grpSpPr>
        <p:sp>
          <p:nvSpPr>
            <p:cNvPr id="224" name="Google Shape;224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Period</a:t>
              </a: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6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7" name="Google Shape;227;p15"/>
          <p:cNvSpPr/>
          <p:nvPr/>
        </p:nvSpPr>
        <p:spPr>
          <a:xfrm rot="10800000" flipH="1">
            <a:off x="8752757" y="2095131"/>
            <a:ext cx="1591582" cy="303198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5"/>
          <p:cNvGrpSpPr/>
          <p:nvPr/>
        </p:nvGrpSpPr>
        <p:grpSpPr>
          <a:xfrm>
            <a:off x="8752757" y="2550027"/>
            <a:ext cx="1612894" cy="2361940"/>
            <a:chOff x="6488272" y="3837442"/>
            <a:chExt cx="1612894" cy="2361940"/>
          </a:xfrm>
        </p:grpSpPr>
        <p:sp>
          <p:nvSpPr>
            <p:cNvPr id="229" name="Google Shape;229;p15"/>
            <p:cNvSpPr txBox="1"/>
            <p:nvPr/>
          </p:nvSpPr>
          <p:spPr>
            <a:xfrm>
              <a:off x="6488272" y="3837442"/>
              <a:ext cx="15915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6509584" y="4260390"/>
              <a:ext cx="159158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en-GB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weeks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11</a:t>
              </a:r>
              <a:r>
                <a:rPr lang="tr-TR" sz="1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April</a:t>
              </a:r>
              <a:endParaRPr lang="en-GB" sz="1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</a:t>
              </a: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June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E1252BD7-32A7-4105-93B6-496DF3310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93" y="219835"/>
            <a:ext cx="896635" cy="8532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375924-77B5-4C1F-83CC-3CAA0F82B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23" y="259691"/>
            <a:ext cx="1143481" cy="779434"/>
          </a:xfrm>
          <a:prstGeom prst="rect">
            <a:avLst/>
          </a:prstGeom>
        </p:spPr>
      </p:pic>
      <p:sp>
        <p:nvSpPr>
          <p:cNvPr id="70" name="Dikdörtgen 69">
            <a:extLst>
              <a:ext uri="{FF2B5EF4-FFF2-40B4-BE49-F238E27FC236}">
                <a16:creationId xmlns:a16="http://schemas.microsoft.com/office/drawing/2014/main" id="{1C6F8A19-45D9-4ED5-8A69-FAECEC170813}"/>
              </a:ext>
            </a:extLst>
          </p:cNvPr>
          <p:cNvSpPr/>
          <p:nvPr/>
        </p:nvSpPr>
        <p:spPr>
          <a:xfrm>
            <a:off x="5586614" y="5234654"/>
            <a:ext cx="1591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 January-4 </a:t>
            </a:r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GB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Term Break</a:t>
            </a:r>
            <a:endParaRPr lang="en-GB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0BD38F0A-8841-4ABD-9530-D8048280E576}"/>
              </a:ext>
            </a:extLst>
          </p:cNvPr>
          <p:cNvSpPr/>
          <p:nvPr/>
        </p:nvSpPr>
        <p:spPr>
          <a:xfrm rot="16200000">
            <a:off x="1768731" y="3083981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</a:t>
            </a:r>
            <a:r>
              <a:rPr lang="tr-TR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</a:t>
            </a:r>
            <a:r>
              <a:rPr lang="tr-T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break</a:t>
            </a:r>
            <a:endPara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3CFAACCC-2FCB-4BA5-ADF7-060EBA0F4073}"/>
              </a:ext>
            </a:extLst>
          </p:cNvPr>
          <p:cNvSpPr/>
          <p:nvPr/>
        </p:nvSpPr>
        <p:spPr>
          <a:xfrm rot="16200000">
            <a:off x="6067847" y="2779178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</a:t>
            </a:r>
            <a:r>
              <a:rPr lang="tr-TR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</a:t>
            </a:r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break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049B2313-8459-4B5A-B083-C9B5FD985B2C}"/>
              </a:ext>
            </a:extLst>
          </p:cNvPr>
          <p:cNvSpPr/>
          <p:nvPr/>
        </p:nvSpPr>
        <p:spPr>
          <a:xfrm rot="16200000">
            <a:off x="3924022" y="3016639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Term</a:t>
            </a:r>
            <a:r>
              <a:rPr lang="tr-TR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Break</a:t>
            </a:r>
            <a:endParaRPr lang="tr-TR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313415" y="31808"/>
            <a:ext cx="9961092" cy="6858000"/>
            <a:chOff x="491575" y="0"/>
            <a:chExt cx="9961092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9280" y="0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" name="Google Shape;267;p16"/>
          <p:cNvCxnSpPr/>
          <p:nvPr/>
        </p:nvCxnSpPr>
        <p:spPr>
          <a:xfrm>
            <a:off x="2705395" y="3497634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8" name="Google Shape;268;p16"/>
          <p:cNvGrpSpPr/>
          <p:nvPr/>
        </p:nvGrpSpPr>
        <p:grpSpPr>
          <a:xfrm>
            <a:off x="3690381" y="3383226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p16"/>
          <p:cNvCxnSpPr/>
          <p:nvPr/>
        </p:nvCxnSpPr>
        <p:spPr>
          <a:xfrm>
            <a:off x="4549203" y="3487022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5" name="Google Shape;275;p16"/>
          <p:cNvGrpSpPr/>
          <p:nvPr/>
        </p:nvGrpSpPr>
        <p:grpSpPr>
          <a:xfrm>
            <a:off x="5644349" y="3388453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2644739" y="4324714"/>
            <a:ext cx="2289049" cy="1530015"/>
            <a:chOff x="1375474" y="4762620"/>
            <a:chExt cx="2289049" cy="1530015"/>
          </a:xfrm>
        </p:grpSpPr>
        <p:sp>
          <p:nvSpPr>
            <p:cNvPr id="279" name="Google Shape;279;p16"/>
            <p:cNvSpPr txBox="1"/>
            <p:nvPr/>
          </p:nvSpPr>
          <p:spPr>
            <a:xfrm>
              <a:off x="1375474" y="4762620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30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605281" y="5092306"/>
              <a:ext cx="18497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Listening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Reading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Use of English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Writing</a:t>
              </a:r>
              <a:endPara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2776067" y="3704728"/>
            <a:ext cx="2289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Midterm</a:t>
            </a:r>
            <a:endParaRPr lang="en-GB"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4767651" y="4615876"/>
            <a:ext cx="2289049" cy="1238615"/>
            <a:chOff x="1514240" y="4816886"/>
            <a:chExt cx="2289049" cy="1067222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Participation</a:t>
              </a:r>
            </a:p>
            <a:p>
              <a:pPr algn="ctr"/>
              <a:r>
                <a:rPr lang="tr-T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 </a:t>
              </a: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class activities </a:t>
              </a:r>
              <a:r>
                <a:rPr lang="tr-T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&amp; </a:t>
              </a: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discussions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Assignments</a:t>
              </a:r>
            </a:p>
            <a:p>
              <a:pPr algn="ctr"/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4723134" y="3672800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FEC630"/>
                </a:solidFill>
                <a:latin typeface="Tw Cen MT" panose="020B0602020104020603" pitchFamily="34" charset="0"/>
              </a:rPr>
              <a:t>Class Performance</a:t>
            </a: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2893884" y="1456322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4886709" y="1456322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407" y="1969618"/>
            <a:ext cx="786772" cy="78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 descr="Kalkmış 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7907" y="1887148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16"/>
          <p:cNvGrpSpPr/>
          <p:nvPr/>
        </p:nvGrpSpPr>
        <p:grpSpPr>
          <a:xfrm>
            <a:off x="8415563" y="4466652"/>
            <a:ext cx="2289049" cy="1441208"/>
            <a:chOff x="1514240" y="4816886"/>
            <a:chExt cx="2289049" cy="1441208"/>
          </a:xfrm>
        </p:grpSpPr>
        <p:sp>
          <p:nvSpPr>
            <p:cNvPr id="306" name="Google Shape;306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50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1733898" y="5088543"/>
              <a:ext cx="188889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Listening 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Reading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Use of English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Writing</a:t>
              </a:r>
            </a:p>
            <a:p>
              <a:pPr algn="ctr"/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Speaking</a:t>
              </a:r>
              <a:endPara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655994" y="1413783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6516116" y="3480141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3" name="Google Shape;313;p16" descr="Lis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95217" y="1924724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11660" y="256243"/>
            <a:ext cx="88866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 Average</a:t>
            </a:r>
            <a:r>
              <a:rPr lang="en-GB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Pass &amp; Fail</a:t>
            </a:r>
            <a:br>
              <a:rPr lang="tr-TR" sz="11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GB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GB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Those who successfully complete Level 4 will complete the preparatory program.</a:t>
            </a:r>
            <a:endParaRPr lang="en-GB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8C476FF-5995-41A6-BA44-7C0347E0FAF5}"/>
              </a:ext>
            </a:extLst>
          </p:cNvPr>
          <p:cNvSpPr txBox="1"/>
          <p:nvPr/>
        </p:nvSpPr>
        <p:spPr>
          <a:xfrm>
            <a:off x="7438388" y="3671306"/>
            <a:ext cx="84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LAB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3" name="Google Shape;290;p16">
            <a:extLst>
              <a:ext uri="{FF2B5EF4-FFF2-40B4-BE49-F238E27FC236}">
                <a16:creationId xmlns:a16="http://schemas.microsoft.com/office/drawing/2014/main" id="{FDA2E402-21A5-479F-866C-B62AD67A62EF}"/>
              </a:ext>
            </a:extLst>
          </p:cNvPr>
          <p:cNvGrpSpPr/>
          <p:nvPr/>
        </p:nvGrpSpPr>
        <p:grpSpPr>
          <a:xfrm>
            <a:off x="6885726" y="1413783"/>
            <a:ext cx="1804087" cy="1804087"/>
            <a:chOff x="2798917" y="1491712"/>
            <a:chExt cx="1804087" cy="1804087"/>
          </a:xfrm>
        </p:grpSpPr>
        <p:sp>
          <p:nvSpPr>
            <p:cNvPr id="84" name="Google Shape;291;p16">
              <a:extLst>
                <a:ext uri="{FF2B5EF4-FFF2-40B4-BE49-F238E27FC236}">
                  <a16:creationId xmlns:a16="http://schemas.microsoft.com/office/drawing/2014/main" id="{6EE66D07-604E-4F83-BE38-8FE40A3E01B7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92;p16">
              <a:extLst>
                <a:ext uri="{FF2B5EF4-FFF2-40B4-BE49-F238E27FC236}">
                  <a16:creationId xmlns:a16="http://schemas.microsoft.com/office/drawing/2014/main" id="{AFFC2A56-FD64-4326-A252-EDA11E782A00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" name="Google Shape;312;p16">
            <a:extLst>
              <a:ext uri="{FF2B5EF4-FFF2-40B4-BE49-F238E27FC236}">
                <a16:creationId xmlns:a16="http://schemas.microsoft.com/office/drawing/2014/main" id="{22E4FCA0-761E-468B-952C-85760B6EC23C}"/>
              </a:ext>
            </a:extLst>
          </p:cNvPr>
          <p:cNvCxnSpPr/>
          <p:nvPr/>
        </p:nvCxnSpPr>
        <p:spPr>
          <a:xfrm>
            <a:off x="7827238" y="3487022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6" name="Google Shape;268;p16">
            <a:extLst>
              <a:ext uri="{FF2B5EF4-FFF2-40B4-BE49-F238E27FC236}">
                <a16:creationId xmlns:a16="http://schemas.microsoft.com/office/drawing/2014/main" id="{713A6B75-8AFC-4601-B916-E9534F5B7C5A}"/>
              </a:ext>
            </a:extLst>
          </p:cNvPr>
          <p:cNvGrpSpPr/>
          <p:nvPr/>
        </p:nvGrpSpPr>
        <p:grpSpPr>
          <a:xfrm>
            <a:off x="7669723" y="3392508"/>
            <a:ext cx="211094" cy="211094"/>
            <a:chOff x="1677812" y="4248152"/>
            <a:chExt cx="211094" cy="211094"/>
          </a:xfrm>
        </p:grpSpPr>
        <p:sp>
          <p:nvSpPr>
            <p:cNvPr id="87" name="Google Shape;269;p16">
              <a:extLst>
                <a:ext uri="{FF2B5EF4-FFF2-40B4-BE49-F238E27FC236}">
                  <a16:creationId xmlns:a16="http://schemas.microsoft.com/office/drawing/2014/main" id="{BDE42E73-A117-405F-88F0-03DE29C9C49A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70;p16">
              <a:extLst>
                <a:ext uri="{FF2B5EF4-FFF2-40B4-BE49-F238E27FC236}">
                  <a16:creationId xmlns:a16="http://schemas.microsoft.com/office/drawing/2014/main" id="{64EA9496-8955-485B-98A5-3349ACF560F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8457983" y="3652244"/>
            <a:ext cx="2289049" cy="85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5D7373"/>
                </a:solidFill>
                <a:latin typeface="Tw Cen MT" panose="020B0602020104020603" pitchFamily="34" charset="0"/>
              </a:rPr>
              <a:t>End of Level Test</a:t>
            </a:r>
          </a:p>
        </p:txBody>
      </p:sp>
      <p:grpSp>
        <p:nvGrpSpPr>
          <p:cNvPr id="302" name="Google Shape;302;p16"/>
          <p:cNvGrpSpPr/>
          <p:nvPr/>
        </p:nvGrpSpPr>
        <p:grpSpPr>
          <a:xfrm>
            <a:off x="9422811" y="3377266"/>
            <a:ext cx="286450" cy="241875"/>
            <a:chOff x="5973250" y="4248152"/>
            <a:chExt cx="211094" cy="211094"/>
          </a:xfrm>
        </p:grpSpPr>
        <p:sp>
          <p:nvSpPr>
            <p:cNvPr id="303" name="Google Shape;303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286;p16">
            <a:extLst>
              <a:ext uri="{FF2B5EF4-FFF2-40B4-BE49-F238E27FC236}">
                <a16:creationId xmlns:a16="http://schemas.microsoft.com/office/drawing/2014/main" id="{3C7BA94E-9B2C-4B8C-9383-04D75DEC264F}"/>
              </a:ext>
            </a:extLst>
          </p:cNvPr>
          <p:cNvGrpSpPr/>
          <p:nvPr/>
        </p:nvGrpSpPr>
        <p:grpSpPr>
          <a:xfrm>
            <a:off x="6771962" y="4460935"/>
            <a:ext cx="2171616" cy="1238615"/>
            <a:chOff x="1514240" y="4816886"/>
            <a:chExt cx="2289049" cy="1067222"/>
          </a:xfrm>
        </p:grpSpPr>
        <p:sp>
          <p:nvSpPr>
            <p:cNvPr id="91" name="Google Shape;287;p16">
              <a:extLst>
                <a:ext uri="{FF2B5EF4-FFF2-40B4-BE49-F238E27FC236}">
                  <a16:creationId xmlns:a16="http://schemas.microsoft.com/office/drawing/2014/main" id="{296B3F69-2256-41C5-867E-424F43B8004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" name="Google Shape;288;p16">
              <a:extLst>
                <a:ext uri="{FF2B5EF4-FFF2-40B4-BE49-F238E27FC236}">
                  <a16:creationId xmlns:a16="http://schemas.microsoft.com/office/drawing/2014/main" id="{4DABA5EA-79DC-4C16-B64F-CE9CC00E009E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Online LAB </a:t>
              </a:r>
              <a:r>
                <a: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studies</a:t>
              </a:r>
            </a:p>
            <a:p>
              <a:pPr algn="ctr"/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ADDA289B-AD4B-4FE2-9489-64BCDE6B0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642" y="1976816"/>
            <a:ext cx="575038" cy="547655"/>
          </a:xfrm>
          <a:prstGeom prst="rect">
            <a:avLst/>
          </a:prstGeom>
        </p:spPr>
      </p:pic>
      <p:sp>
        <p:nvSpPr>
          <p:cNvPr id="82" name="Dikdörtgen 81">
            <a:extLst>
              <a:ext uri="{FF2B5EF4-FFF2-40B4-BE49-F238E27FC236}">
                <a16:creationId xmlns:a16="http://schemas.microsoft.com/office/drawing/2014/main" id="{A0E3F960-BC3E-4017-A197-5AB22188A606}"/>
              </a:ext>
            </a:extLst>
          </p:cNvPr>
          <p:cNvSpPr/>
          <p:nvPr/>
        </p:nvSpPr>
        <p:spPr>
          <a:xfrm>
            <a:off x="1727976" y="609035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Those who fail due to absenteeism (F1) repeat studying the same level regardless of their success at exams.</a:t>
            </a:r>
            <a:endParaRPr lang="en-GB" sz="20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important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17"/>
          <p:cNvGrpSpPr/>
          <p:nvPr/>
        </p:nvGrpSpPr>
        <p:grpSpPr>
          <a:xfrm>
            <a:off x="1006633" y="1425157"/>
            <a:ext cx="662608" cy="523220"/>
            <a:chOff x="668600" y="2123782"/>
            <a:chExt cx="662608" cy="523220"/>
          </a:xfrm>
        </p:grpSpPr>
        <p:sp>
          <p:nvSpPr>
            <p:cNvPr id="354" name="Google Shape;354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66860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3228789" y="1398210"/>
            <a:ext cx="662608" cy="523220"/>
            <a:chOff x="662610" y="2123782"/>
            <a:chExt cx="662608" cy="523220"/>
          </a:xfrm>
        </p:grpSpPr>
        <p:sp>
          <p:nvSpPr>
            <p:cNvPr id="357" name="Google Shape;357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66261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5529579" y="1400596"/>
            <a:ext cx="662608" cy="508072"/>
            <a:chOff x="663498" y="2131356"/>
            <a:chExt cx="662608" cy="508072"/>
          </a:xfrm>
        </p:grpSpPr>
        <p:sp>
          <p:nvSpPr>
            <p:cNvPr id="360" name="Google Shape;360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663498" y="2172250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2" name="Google Shape;362;p17"/>
          <p:cNvGrpSpPr/>
          <p:nvPr/>
        </p:nvGrpSpPr>
        <p:grpSpPr>
          <a:xfrm>
            <a:off x="897521" y="3647865"/>
            <a:ext cx="2676354" cy="1493033"/>
            <a:chOff x="454540" y="4489708"/>
            <a:chExt cx="2676354" cy="1022071"/>
          </a:xfrm>
        </p:grpSpPr>
        <p:sp>
          <p:nvSpPr>
            <p:cNvPr id="363" name="Google Shape;363;p17"/>
            <p:cNvSpPr txBox="1"/>
            <p:nvPr/>
          </p:nvSpPr>
          <p:spPr>
            <a:xfrm>
              <a:off x="454540" y="4489708"/>
              <a:ext cx="2644771" cy="73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Navigate A2</a:t>
              </a:r>
              <a:r>
                <a:rPr lang="tr-TR" sz="2000" b="0" i="0" u="none" strike="noStrike" cap="none" dirty="0">
                  <a:solidFill>
                    <a:schemeClr val="accent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-Elementary</a:t>
              </a:r>
              <a:endParaRPr sz="2000"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dirty="0">
                  <a:solidFill>
                    <a:schemeClr val="accent2"/>
                  </a:solidFill>
                  <a:latin typeface="Tw Cen MT" panose="020B0602020104020603" pitchFamily="34" charset="0"/>
                  <a:sym typeface="Twentieth Century"/>
                </a:rPr>
                <a:t>OXFORD</a:t>
              </a:r>
              <a:endParaRPr dirty="0">
                <a:solidFill>
                  <a:schemeClr val="accent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486123" y="5185268"/>
              <a:ext cx="2644771" cy="32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 dirty="0"/>
            </a:p>
          </p:txBody>
        </p:sp>
      </p:grpSp>
      <p:grpSp>
        <p:nvGrpSpPr>
          <p:cNvPr id="365" name="Google Shape;365;p17"/>
          <p:cNvGrpSpPr/>
          <p:nvPr/>
        </p:nvGrpSpPr>
        <p:grpSpPr>
          <a:xfrm>
            <a:off x="3081917" y="3638818"/>
            <a:ext cx="2738816" cy="1502079"/>
            <a:chOff x="3250691" y="4416136"/>
            <a:chExt cx="2738816" cy="1197480"/>
          </a:xfrm>
        </p:grpSpPr>
        <p:sp>
          <p:nvSpPr>
            <p:cNvPr id="366" name="Google Shape;366;p17"/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Navigate B1</a:t>
              </a:r>
              <a:endPara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Pre-intermediate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400" b="0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3250691" y="5244284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5088720" y="3647750"/>
            <a:ext cx="3048141" cy="2438398"/>
            <a:chOff x="6085526" y="4416136"/>
            <a:chExt cx="3048141" cy="1302446"/>
          </a:xfrm>
        </p:grpSpPr>
        <p:sp>
          <p:nvSpPr>
            <p:cNvPr id="369" name="Google Shape;369;p17"/>
            <p:cNvSpPr txBox="1"/>
            <p:nvPr/>
          </p:nvSpPr>
          <p:spPr>
            <a:xfrm>
              <a:off x="6392877" y="4416136"/>
              <a:ext cx="2644771" cy="509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 Skills for Success </a:t>
              </a:r>
              <a:r>
                <a:rPr lang="tr-TR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 3rd Edition</a:t>
              </a:r>
              <a:endParaRPr sz="20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6346053" y="4922107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6085526" y="5072251"/>
              <a:ext cx="30481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Writing</a:t>
              </a:r>
              <a:endParaRPr lang="en-US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</a:t>
              </a: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Speaking</a:t>
              </a:r>
              <a:endParaRPr lang="en-US" dirty="0"/>
            </a:p>
          </p:txBody>
        </p:sp>
      </p:grp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7"/>
          <p:cNvGrpSpPr/>
          <p:nvPr/>
        </p:nvGrpSpPr>
        <p:grpSpPr>
          <a:xfrm>
            <a:off x="7612474" y="1436769"/>
            <a:ext cx="662608" cy="508072"/>
            <a:chOff x="662610" y="2131356"/>
            <a:chExt cx="662608" cy="508072"/>
          </a:xfrm>
        </p:grpSpPr>
        <p:sp>
          <p:nvSpPr>
            <p:cNvPr id="377" name="Google Shape;377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662610" y="2154558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80" name="Google Shape;380;p17"/>
          <p:cNvGrpSpPr/>
          <p:nvPr/>
        </p:nvGrpSpPr>
        <p:grpSpPr>
          <a:xfrm>
            <a:off x="7328261" y="3654319"/>
            <a:ext cx="3048141" cy="1854960"/>
            <a:chOff x="6355662" y="4266101"/>
            <a:chExt cx="3048141" cy="1182285"/>
          </a:xfrm>
        </p:grpSpPr>
        <p:sp>
          <p:nvSpPr>
            <p:cNvPr id="381" name="Google Shape;381;p17"/>
            <p:cNvSpPr txBox="1"/>
            <p:nvPr/>
          </p:nvSpPr>
          <p:spPr>
            <a:xfrm>
              <a:off x="6719323" y="4266101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Q Skills for Success </a:t>
              </a:r>
              <a:r>
                <a:rPr lang="tr-TR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 3rd Edition</a:t>
              </a:r>
              <a:endParaRPr sz="2000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</a:t>
              </a:r>
              <a:endParaRPr sz="20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6585272" y="4865341"/>
              <a:ext cx="2644771" cy="235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6355662" y="5036438"/>
              <a:ext cx="3048141" cy="411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Writing</a:t>
              </a:r>
              <a:endParaRPr lang="en-US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</a:t>
              </a: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&amp; </a:t>
              </a:r>
              <a:r>
                <a:rPr lang="en-US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Speaking</a:t>
              </a:r>
              <a:endParaRPr lang="en-US" dirty="0"/>
            </a:p>
          </p:txBody>
        </p:sp>
      </p:grp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 cannot attend classes without materials. Those who do not obtain online program passwords cannot attend LAB classes.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E7655103-C068-4592-83BF-9E8D008BB98B}"/>
              </a:ext>
            </a:extLst>
          </p:cNvPr>
          <p:cNvSpPr/>
          <p:nvPr/>
        </p:nvSpPr>
        <p:spPr>
          <a:xfrm>
            <a:off x="1184130" y="5652952"/>
            <a:ext cx="92669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Students have to obtain original licensed materials; otherwise the student is responsible himself/herself for legal actions taken against university administration.</a:t>
            </a:r>
          </a:p>
        </p:txBody>
      </p:sp>
      <p:pic>
        <p:nvPicPr>
          <p:cNvPr id="1028" name="Picture 4" descr="Q: Skills for Success: Level 3: Reading and Writing Split Student Book A  with iQ Online Practice: Ward, Colin, Gramer, Margot: Amazon.com.tr">
            <a:extLst>
              <a:ext uri="{FF2B5EF4-FFF2-40B4-BE49-F238E27FC236}">
                <a16:creationId xmlns:a16="http://schemas.microsoft.com/office/drawing/2014/main" id="{EDE5DB1A-0E89-44FA-BDFD-2BA43EC7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83" y="1712105"/>
            <a:ext cx="1678751" cy="1856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 Skills for Success: Level 4: Reading and Writing Student Book with iQ  Online Practice: Daise, Debra, Norloff, Charl: Amazon.com.tr">
            <a:extLst>
              <a:ext uri="{FF2B5EF4-FFF2-40B4-BE49-F238E27FC236}">
                <a16:creationId xmlns:a16="http://schemas.microsoft.com/office/drawing/2014/main" id="{F9C49018-393D-46CA-9934-1D504E3D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05" y="1717167"/>
            <a:ext cx="1669724" cy="1779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CE8C165-B3AC-43B9-9443-83A7958B6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550" y="1717374"/>
            <a:ext cx="1552987" cy="1693374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104C5AD-42AB-4F22-9232-8C08E5320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172" y="1726937"/>
            <a:ext cx="1637105" cy="16838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</a:t>
              </a:r>
              <a:r>
                <a:rPr lang="tr-TR" sz="36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assessment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</a:t>
              </a:r>
              <a:r>
                <a:rPr lang="tr-TR" sz="32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</a:t>
              </a:r>
              <a:r>
                <a:rPr lang="tr-TR" sz="32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mportant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 err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337406" y="603640"/>
            <a:ext cx="3197225" cy="3669794"/>
            <a:chOff x="764723" y="2142394"/>
            <a:chExt cx="3197225" cy="3478702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Absenteeism</a:t>
              </a:r>
              <a:endParaRPr lang="en-GB"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00" y="2425148"/>
              <a:ext cx="2526748" cy="319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You are entitled to 35 hours of absence from a course</a:t>
              </a: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.</a:t>
              </a: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Those who exceed this limit repeat the relevant</a:t>
              </a: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</a:t>
              </a: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regardless of their success.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Students are responsible for keeping their own attendance records.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The administration and/or lecturers do not have the authority to give you permission for any reason (excuses such as travel, illness, etc.). Use your absence for such urgent and important situations.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Medical reports are not deducted from absenteeism (except for committee reports for cases requiring treatment for 20 days or more)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5571821" y="2217141"/>
            <a:ext cx="3197225" cy="929085"/>
            <a:chOff x="764723" y="3420415"/>
            <a:chExt cx="3197225" cy="929085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Materials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200" y="3703169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Those who do not have the material such as coursebooks, workbooks cannot attend the course. Photocopy or pirated publications are prohibited.</a:t>
              </a:r>
            </a:p>
          </p:txBody>
        </p:sp>
        <p:pic>
          <p:nvPicPr>
            <p:cNvPr id="428" name="Google Shape;42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1946" y="3703169"/>
              <a:ext cx="463614" cy="340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8"/>
          <p:cNvGrpSpPr/>
          <p:nvPr/>
        </p:nvGrpSpPr>
        <p:grpSpPr>
          <a:xfrm>
            <a:off x="5630274" y="3724746"/>
            <a:ext cx="3197225" cy="1113751"/>
            <a:chOff x="764723" y="4698436"/>
            <a:chExt cx="3197225" cy="1113751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Lateness</a:t>
              </a: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4981190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You must attend class on time. Latecomers will not be admitted to class/exams.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3" name="Google Shape;43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53" y="4977083"/>
              <a:ext cx="398396" cy="398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18"/>
          <p:cNvGrpSpPr/>
          <p:nvPr/>
        </p:nvGrpSpPr>
        <p:grpSpPr>
          <a:xfrm>
            <a:off x="5493848" y="533466"/>
            <a:ext cx="3197225" cy="1298417"/>
            <a:chOff x="4504627" y="2142394"/>
            <a:chExt cx="3197225" cy="129841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Lab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Courses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75104" y="242514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The results of the studies you will do on the programs will affect your average rate by 10%. That's why it's important to get the original sources that contain the Online platform password.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8" name="Google Shape;44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53160" y="2382564"/>
              <a:ext cx="601621" cy="4512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83901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Where to go</a:t>
              </a:r>
              <a:r>
                <a:rPr lang="en-GB" sz="24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?</a:t>
              </a: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86938" y="552964"/>
            <a:ext cx="3807437" cy="2076080"/>
            <a:chOff x="764723" y="2142394"/>
            <a:chExt cx="3807437" cy="2076080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3136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SFL Student Affairs: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Ground floor no 9</a:t>
              </a: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34" y="2726461"/>
              <a:ext cx="2791903" cy="149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Student certificate </a:t>
              </a: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Document for completing Prep Program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Petitions for personal issues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Make up exam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Rejection to exam results (You must apply within 3 working days after results are announced)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84130" y="2822759"/>
            <a:ext cx="3906064" cy="1177861"/>
            <a:chOff x="764723" y="3420415"/>
            <a:chExt cx="3906064" cy="944809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3004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Directorate of Information Technology</a:t>
              </a: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199" y="3846776"/>
              <a:ext cx="3235588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Problems about karabuk.edu.tr mail accounts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Problems about the Internet access in the campus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Student ID Cards</a:t>
              </a: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342529" y="4294119"/>
            <a:ext cx="3295279" cy="1905302"/>
            <a:chOff x="764723" y="4698436"/>
            <a:chExt cx="3295279" cy="1610765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2624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Directorate of Student Affairs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:</a:t>
              </a: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SFL Building Entrance B</a:t>
              </a:r>
            </a:p>
            <a:p>
              <a:pPr lvl="0"/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5478204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Suspending Registration &amp; Disenrollment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Issues regarding suspended students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Issues about fees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443476" y="2476716"/>
            <a:ext cx="3430173" cy="1297430"/>
            <a:chOff x="4504627" y="3420414"/>
            <a:chExt cx="3430173" cy="1297430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4"/>
              <a:ext cx="2759696" cy="65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SFL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Coordinators &amp; Head of Department</a:t>
              </a: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6069" y="4071513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Problems or questions about academic issues</a:t>
              </a: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434299" y="3935897"/>
            <a:ext cx="3219574" cy="1645716"/>
            <a:chOff x="4504627" y="4808124"/>
            <a:chExt cx="3219574" cy="1645716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63932" y="4808124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Instructors &amp; Graders</a:t>
              </a: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97453" y="5253511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Problems or questions about academic issues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Feedback on midterm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Feedback on tasks and evaluation of </a:t>
              </a: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in-</a:t>
              </a:r>
              <a:r>
                <a:rPr lang="tr-TR" sz="12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class</a:t>
              </a: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tr-TR" sz="12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studies</a:t>
              </a:r>
              <a:endParaRPr lang="en-GB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Follow the Office hours.</a:t>
              </a: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571" y="544208"/>
            <a:ext cx="3608073" cy="1898707"/>
            <a:chOff x="4504627" y="2142394"/>
            <a:chExt cx="3608073" cy="189870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800" dirty="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International Students</a:t>
              </a:r>
            </a:p>
            <a:p>
              <a:pPr lvl="0"/>
              <a:r>
                <a:rPr lang="en-GB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International Students Office</a:t>
              </a: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49980" y="302543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Suspending Registration &amp; Disenrollment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Issues regarding suspended students</a:t>
              </a:r>
            </a:p>
            <a:p>
              <a:pPr lvl="0"/>
              <a:r>
                <a:rPr lang="en-GB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Issues about fees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FDFEB47-4F1D-4E7E-9A5A-81DE35D3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513" y="3141005"/>
            <a:ext cx="517035" cy="486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66CC4F-5392-41FE-82B5-ED9AAB21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76" y="780449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5EF330-46F0-4C71-9F98-5BC60C52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88" y="747474"/>
            <a:ext cx="544966" cy="52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B8287941-CB88-4F83-8B84-89D0A3F2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29" y="4568045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090FC-714A-4E46-BB16-55C7B8FD2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778" y="4015928"/>
            <a:ext cx="550146" cy="5521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50230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Management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413800" y="1473903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4"/>
            <a:ext cx="3048141" cy="1176275"/>
            <a:chOff x="264581" y="4416136"/>
            <a:chExt cx="3048141" cy="1176275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Asım</a:t>
              </a:r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 </a:t>
              </a:r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AYDIN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Director of School of Foreign Languages</a:t>
              </a:r>
              <a:endPara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Office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4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407917"/>
            <a:chOff x="3138358" y="4416136"/>
            <a:chExt cx="3048141" cy="1407917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Sami AKGÖL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Vice Director of School of Foreign Languages</a:t>
              </a: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Administrative Affairs</a:t>
              </a:r>
              <a:endPara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Office no:8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8E04AF79-E4E8-4CA4-B382-FF71E539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87" y="1612949"/>
            <a:ext cx="1608590" cy="18196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2" name="Group 27">
            <a:extLst>
              <a:ext uri="{FF2B5EF4-FFF2-40B4-BE49-F238E27FC236}">
                <a16:creationId xmlns:a16="http://schemas.microsoft.com/office/drawing/2014/main" id="{6D93796A-C09D-47DF-AF6E-A8B6C1376D80}"/>
              </a:ext>
            </a:extLst>
          </p:cNvPr>
          <p:cNvGrpSpPr/>
          <p:nvPr/>
        </p:nvGrpSpPr>
        <p:grpSpPr>
          <a:xfrm>
            <a:off x="6347922" y="3996794"/>
            <a:ext cx="3048141" cy="1466177"/>
            <a:chOff x="6218537" y="4416136"/>
            <a:chExt cx="3048141" cy="1466177"/>
          </a:xfrm>
        </p:grpSpPr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id="{13B1268E-B232-41D3-BF65-5F56925D24A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Tuğba AKBAŞ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29">
              <a:extLst>
                <a:ext uri="{FF2B5EF4-FFF2-40B4-BE49-F238E27FC236}">
                  <a16:creationId xmlns:a16="http://schemas.microsoft.com/office/drawing/2014/main" id="{92153153-3E4C-474F-ACD4-A3975691711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Vice Director of School of Foreign Languages</a:t>
              </a:r>
            </a:p>
          </p:txBody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4FBA1303-14D4-43A7-BDA0-185EB97EAD2A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Academic Affairs</a:t>
              </a:r>
              <a:endPara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Office No: 2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C52095B3-73F8-4A04-B591-0FF74857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427" y="1689023"/>
            <a:ext cx="1658629" cy="1674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FB0999E-F949-4E55-96D8-5BF7D26B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09" y="1633644"/>
            <a:ext cx="1700931" cy="18350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about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levels</a:t>
              </a:r>
              <a:endParaRPr sz="3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assessment</a:t>
              </a:r>
              <a:endParaRPr sz="28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GB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materials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tr-TR" sz="24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Management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32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  <a:endParaRPr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387210" y="1370507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3"/>
            <a:ext cx="3048141" cy="1997123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Tuğba YILDIRIM KARAKURLUK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29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School of Foreign Language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Head of Department</a:t>
              </a: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192474"/>
            <a:chOff x="3138358" y="4416136"/>
            <a:chExt cx="3048141" cy="1192474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Uğur TURAN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School of Foreign Language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Vice Head of Department</a:t>
              </a: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2" name="Group 27">
            <a:extLst>
              <a:ext uri="{FF2B5EF4-FFF2-40B4-BE49-F238E27FC236}">
                <a16:creationId xmlns:a16="http://schemas.microsoft.com/office/drawing/2014/main" id="{6D93796A-C09D-47DF-AF6E-A8B6C1376D80}"/>
              </a:ext>
            </a:extLst>
          </p:cNvPr>
          <p:cNvGrpSpPr/>
          <p:nvPr/>
        </p:nvGrpSpPr>
        <p:grpSpPr>
          <a:xfrm>
            <a:off x="6377214" y="3951506"/>
            <a:ext cx="3048141" cy="1353033"/>
            <a:chOff x="6218537" y="4313837"/>
            <a:chExt cx="3048141" cy="1353033"/>
          </a:xfrm>
        </p:grpSpPr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id="{13B1268E-B232-41D3-BF65-5F56925D24A4}"/>
                </a:ext>
              </a:extLst>
            </p:cNvPr>
            <p:cNvSpPr txBox="1"/>
            <p:nvPr/>
          </p:nvSpPr>
          <p:spPr>
            <a:xfrm>
              <a:off x="6327631" y="4313837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Sema Çetin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29">
              <a:extLst>
                <a:ext uri="{FF2B5EF4-FFF2-40B4-BE49-F238E27FC236}">
                  <a16:creationId xmlns:a16="http://schemas.microsoft.com/office/drawing/2014/main" id="{92153153-3E4C-474F-ACD4-A3975691711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School of Foreign Languages</a:t>
              </a:r>
            </a:p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Vice Head of Department</a:t>
              </a:r>
            </a:p>
          </p:txBody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4FBA1303-14D4-43A7-BDA0-185EB97EAD2A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0C7269D5-7628-47D2-AFEE-84B0B9CC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73" y="1664672"/>
            <a:ext cx="1576507" cy="1734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C6D802F-AF5E-4220-A620-53B21051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70" y="1613370"/>
            <a:ext cx="1634147" cy="1820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22D20A7-AAD3-44F5-9674-B14471832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008" y="1674872"/>
            <a:ext cx="1693699" cy="175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4849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797</Words>
  <Application>Microsoft Office PowerPoint</Application>
  <PresentationFormat>Geniş ekran</PresentationFormat>
  <Paragraphs>249</Paragraphs>
  <Slides>11</Slides>
  <Notes>11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Twentieth Century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Tuğba</dc:creator>
  <cp:lastModifiedBy>TUGBA AVCI</cp:lastModifiedBy>
  <cp:revision>53</cp:revision>
  <dcterms:modified xsi:type="dcterms:W3CDTF">2021-09-16T19:53:50Z</dcterms:modified>
</cp:coreProperties>
</file>