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3" r:id="rId9"/>
    <p:sldId id="264" r:id="rId10"/>
    <p:sldId id="266" r:id="rId11"/>
    <p:sldId id="267" r:id="rId12"/>
    <p:sldId id="268" r:id="rId13"/>
    <p:sldId id="262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590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135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8543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9032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08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3603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459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4081622" y="1378706"/>
            <a:ext cx="7278915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100" b="0" i="0" u="none" strike="noStrike" cap="none" dirty="0">
                <a:solidFill>
                  <a:srgbClr val="52CBBE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Karabük Üniversitesi</a:t>
            </a:r>
            <a:endParaRPr sz="4100" b="0" i="0" u="none" strike="noStrike" cap="none" dirty="0">
              <a:solidFill>
                <a:srgbClr val="52CBB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100" b="0" i="0" u="none" strike="noStrike" cap="none" dirty="0">
                <a:solidFill>
                  <a:srgbClr val="52CBBE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Yabancı Diller Yüksekokulu</a:t>
            </a:r>
            <a:endParaRPr sz="4100" b="0" i="0" u="none" strike="noStrike" cap="none" dirty="0">
              <a:solidFill>
                <a:srgbClr val="52CBB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4016727" y="2905779"/>
            <a:ext cx="727891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0" i="0" u="none" strike="noStrike" cap="none">
                <a:solidFill>
                  <a:srgbClr val="5D737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İngilizce Hazırlık Programı</a:t>
            </a:r>
            <a:endParaRPr sz="2800" b="0" i="0" u="none" strike="noStrike" cap="none">
              <a:solidFill>
                <a:srgbClr val="5D737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0" i="0" u="none" strike="noStrike" cap="none">
                <a:solidFill>
                  <a:srgbClr val="5D737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2019-2020 Akademik Yılı</a:t>
            </a:r>
            <a:endParaRPr sz="2800" b="0" i="0" u="none" strike="noStrike" cap="none">
              <a:solidFill>
                <a:srgbClr val="5D737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90" name="Google Shape;90;p13"/>
          <p:cNvGrpSpPr/>
          <p:nvPr/>
        </p:nvGrpSpPr>
        <p:grpSpPr>
          <a:xfrm>
            <a:off x="-9302800" y="0"/>
            <a:ext cx="12482921" cy="6858000"/>
            <a:chOff x="-290920" y="0"/>
            <a:chExt cx="12482921" cy="6858000"/>
          </a:xfrm>
        </p:grpSpPr>
        <p:sp>
          <p:nvSpPr>
            <p:cNvPr id="91" name="Google Shape;91;p13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3"/>
            <p:cNvSpPr txBox="1"/>
            <p:nvPr/>
          </p:nvSpPr>
          <p:spPr>
            <a:xfrm rot="-5400000">
              <a:off x="10872792" y="31947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 </a:t>
              </a:r>
              <a:endParaRPr sz="36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94" name="Google Shape;94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5" name="Google Shape;95;p13"/>
          <p:cNvGrpSpPr/>
          <p:nvPr/>
        </p:nvGrpSpPr>
        <p:grpSpPr>
          <a:xfrm>
            <a:off x="-8798784" y="0"/>
            <a:ext cx="11447504" cy="6858000"/>
            <a:chOff x="213096" y="0"/>
            <a:chExt cx="11447504" cy="6858000"/>
          </a:xfrm>
        </p:grpSpPr>
        <p:sp>
          <p:nvSpPr>
            <p:cNvPr id="96" name="Google Shape;96;p13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3"/>
            <p:cNvSpPr txBox="1"/>
            <p:nvPr/>
          </p:nvSpPr>
          <p:spPr>
            <a:xfrm rot="-5400000">
              <a:off x="10341391" y="31058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Kurlar </a:t>
              </a:r>
              <a:endParaRPr sz="36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99" name="Google Shape;9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0" name="Google Shape;100;p13"/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101" name="Google Shape;101;p13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3"/>
            <p:cNvSpPr txBox="1"/>
            <p:nvPr/>
          </p:nvSpPr>
          <p:spPr>
            <a:xfrm rot="-5400000">
              <a:off x="9117129" y="3289639"/>
              <a:ext cx="1992086" cy="446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r>
                <a:rPr lang="tr-TR" sz="18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</a:t>
              </a:r>
              <a:endParaRPr sz="18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04" name="Google Shape;104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5" name="Google Shape;105;p13"/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106" name="Google Shape;106;p13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3"/>
            <p:cNvSpPr txBox="1"/>
            <p:nvPr/>
          </p:nvSpPr>
          <p:spPr>
            <a:xfrm rot="-5400000">
              <a:off x="8746453" y="3220388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32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09" name="Google Shape;109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" name="Google Shape;110;p13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1" name="Google Shape;111;p13"/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112" name="Google Shape;112;p13"/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3"/>
            <p:cNvSpPr txBox="1"/>
            <p:nvPr/>
          </p:nvSpPr>
          <p:spPr>
            <a:xfrm rot="-5400000">
              <a:off x="8091629" y="3220387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Önemli</a:t>
              </a:r>
              <a:endParaRPr sz="32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15" name="Google Shape;115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6" name="Google Shape;116;p13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117" name="Google Shape;117;p13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3"/>
            <p:cNvSpPr txBox="1"/>
            <p:nvPr/>
          </p:nvSpPr>
          <p:spPr>
            <a:xfrm rot="-5400000">
              <a:off x="-738260" y="3281940"/>
              <a:ext cx="19920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  <a:endParaRPr sz="24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20" name="Google Shape;12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1" name="Google Shape;121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16178" y="4043351"/>
            <a:ext cx="2159644" cy="215964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2" name="Google Shape;122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05570" y="4434059"/>
            <a:ext cx="2630434" cy="132746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" name="upbeat-and-happy-background-music">
            <a:hlinkClick r:id="" action="ppaction://media"/>
            <a:extLst>
              <a:ext uri="{FF2B5EF4-FFF2-40B4-BE49-F238E27FC236}">
                <a16:creationId xmlns:a16="http://schemas.microsoft.com/office/drawing/2014/main" id="{EB26F177-B637-4464-8F87-E3ADC0ED24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78471" y="6415269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8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389" name="Google Shape;389;p18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 rot="-5400000">
              <a:off x="10872792" y="31947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36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2" name="Google Shape;39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3" name="Google Shape;393;p18"/>
          <p:cNvGrpSpPr/>
          <p:nvPr/>
        </p:nvGrpSpPr>
        <p:grpSpPr>
          <a:xfrm>
            <a:off x="226788" y="-2"/>
            <a:ext cx="11447504" cy="6858000"/>
            <a:chOff x="213096" y="0"/>
            <a:chExt cx="11447504" cy="6858000"/>
          </a:xfrm>
        </p:grpSpPr>
        <p:sp>
          <p:nvSpPr>
            <p:cNvPr id="394" name="Google Shape;394;p18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8"/>
            <p:cNvSpPr txBox="1"/>
            <p:nvPr/>
          </p:nvSpPr>
          <p:spPr>
            <a:xfrm rot="-5400000">
              <a:off x="10341391" y="31058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Kurlar</a:t>
              </a:r>
              <a:endParaRPr sz="36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7" name="Google Shape;397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8" name="Google Shape;398;p18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399" name="Google Shape;399;p18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8"/>
            <p:cNvSpPr txBox="1"/>
            <p:nvPr/>
          </p:nvSpPr>
          <p:spPr>
            <a:xfrm rot="-5400000">
              <a:off x="9117129" y="3289638"/>
              <a:ext cx="1992086" cy="446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2" name="Google Shape;40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3" name="Google Shape;403;p18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4" name="Google Shape;404;p18"/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405" name="Google Shape;405;p18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8"/>
            <p:cNvSpPr txBox="1"/>
            <p:nvPr/>
          </p:nvSpPr>
          <p:spPr>
            <a:xfrm rot="-5400000">
              <a:off x="8746453" y="3220388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32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8" name="Google Shape;40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9" name="Google Shape;409;p18"/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410" name="Google Shape;410;p18"/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8"/>
            <p:cNvSpPr txBox="1"/>
            <p:nvPr/>
          </p:nvSpPr>
          <p:spPr>
            <a:xfrm rot="-5400000">
              <a:off x="8091629" y="3220387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Yönetim</a:t>
              </a:r>
              <a:endParaRPr sz="32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13" name="Google Shape;413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4" name="Google Shape;414;p18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415" name="Google Shape;415;p18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8"/>
            <p:cNvSpPr txBox="1"/>
            <p:nvPr/>
          </p:nvSpPr>
          <p:spPr>
            <a:xfrm rot="-5400000">
              <a:off x="-738260" y="3281940"/>
              <a:ext cx="19920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  <a:endParaRPr sz="24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18" name="Google Shape;41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1DDEF540-67AA-4DD5-A2FC-04D6865E6407}"/>
              </a:ext>
            </a:extLst>
          </p:cNvPr>
          <p:cNvSpPr/>
          <p:nvPr/>
        </p:nvSpPr>
        <p:spPr>
          <a:xfrm>
            <a:off x="1332713" y="1508117"/>
            <a:ext cx="2017224" cy="20172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E02AFDA-7701-4DCE-A024-70FD50E763C7}"/>
              </a:ext>
            </a:extLst>
          </p:cNvPr>
          <p:cNvSpPr/>
          <p:nvPr/>
        </p:nvSpPr>
        <p:spPr>
          <a:xfrm>
            <a:off x="4030374" y="1479054"/>
            <a:ext cx="2075350" cy="2075350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19417CB-A974-4F1C-8B0E-32AA4056699D}"/>
              </a:ext>
            </a:extLst>
          </p:cNvPr>
          <p:cNvSpPr/>
          <p:nvPr/>
        </p:nvSpPr>
        <p:spPr>
          <a:xfrm>
            <a:off x="6799807" y="1473903"/>
            <a:ext cx="2085652" cy="2085652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10">
            <a:extLst>
              <a:ext uri="{FF2B5EF4-FFF2-40B4-BE49-F238E27FC236}">
                <a16:creationId xmlns:a16="http://schemas.microsoft.com/office/drawing/2014/main" id="{CE4E4AFD-C932-4E86-AB47-42879570F6F5}"/>
              </a:ext>
            </a:extLst>
          </p:cNvPr>
          <p:cNvGrpSpPr/>
          <p:nvPr/>
        </p:nvGrpSpPr>
        <p:grpSpPr>
          <a:xfrm>
            <a:off x="1413800" y="1473903"/>
            <a:ext cx="662608" cy="523220"/>
            <a:chOff x="668600" y="2123782"/>
            <a:chExt cx="662608" cy="52322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B19E5AF-A538-4F4A-8900-162204C4E9F3}"/>
                </a:ext>
              </a:extLst>
            </p:cNvPr>
            <p:cNvSpPr/>
            <p:nvPr/>
          </p:nvSpPr>
          <p:spPr>
            <a:xfrm>
              <a:off x="732304" y="2123782"/>
              <a:ext cx="523220" cy="52322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TextBox 12">
              <a:extLst>
                <a:ext uri="{FF2B5EF4-FFF2-40B4-BE49-F238E27FC236}">
                  <a16:creationId xmlns:a16="http://schemas.microsoft.com/office/drawing/2014/main" id="{0724A23A-269D-46E4-8E32-BAFF6FD5612B}"/>
                </a:ext>
              </a:extLst>
            </p:cNvPr>
            <p:cNvSpPr txBox="1"/>
            <p:nvPr/>
          </p:nvSpPr>
          <p:spPr>
            <a:xfrm>
              <a:off x="668600" y="2154559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4</a:t>
              </a:r>
              <a:endParaRPr lang="en-US" sz="24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78" name="Group 13">
            <a:extLst>
              <a:ext uri="{FF2B5EF4-FFF2-40B4-BE49-F238E27FC236}">
                <a16:creationId xmlns:a16="http://schemas.microsoft.com/office/drawing/2014/main" id="{FC07D882-D546-4502-8A86-0E5692599D91}"/>
              </a:ext>
            </a:extLst>
          </p:cNvPr>
          <p:cNvGrpSpPr/>
          <p:nvPr/>
        </p:nvGrpSpPr>
        <p:grpSpPr>
          <a:xfrm>
            <a:off x="4101605" y="1473903"/>
            <a:ext cx="662608" cy="523220"/>
            <a:chOff x="662610" y="2123782"/>
            <a:chExt cx="662608" cy="52322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A22A3AF-787F-44E1-9F88-4F387673EE83}"/>
                </a:ext>
              </a:extLst>
            </p:cNvPr>
            <p:cNvSpPr/>
            <p:nvPr/>
          </p:nvSpPr>
          <p:spPr>
            <a:xfrm>
              <a:off x="732304" y="2123782"/>
              <a:ext cx="523220" cy="52322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15">
              <a:extLst>
                <a:ext uri="{FF2B5EF4-FFF2-40B4-BE49-F238E27FC236}">
                  <a16:creationId xmlns:a16="http://schemas.microsoft.com/office/drawing/2014/main" id="{8AA7F544-3D9B-48CF-B33E-BD7882C729A7}"/>
                </a:ext>
              </a:extLst>
            </p:cNvPr>
            <p:cNvSpPr txBox="1"/>
            <p:nvPr/>
          </p:nvSpPr>
          <p:spPr>
            <a:xfrm>
              <a:off x="662610" y="2154559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8</a:t>
              </a:r>
              <a:endParaRPr lang="en-US" sz="24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81" name="Group 16">
            <a:extLst>
              <a:ext uri="{FF2B5EF4-FFF2-40B4-BE49-F238E27FC236}">
                <a16:creationId xmlns:a16="http://schemas.microsoft.com/office/drawing/2014/main" id="{026D08AE-572E-4F79-A05D-9DA1F9188D28}"/>
              </a:ext>
            </a:extLst>
          </p:cNvPr>
          <p:cNvGrpSpPr/>
          <p:nvPr/>
        </p:nvGrpSpPr>
        <p:grpSpPr>
          <a:xfrm>
            <a:off x="6855935" y="1481477"/>
            <a:ext cx="662608" cy="508072"/>
            <a:chOff x="662610" y="2131356"/>
            <a:chExt cx="662608" cy="508072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6A1540D-509A-451C-B14F-48581D8507D8}"/>
                </a:ext>
              </a:extLst>
            </p:cNvPr>
            <p:cNvSpPr/>
            <p:nvPr/>
          </p:nvSpPr>
          <p:spPr>
            <a:xfrm>
              <a:off x="739878" y="2131356"/>
              <a:ext cx="508072" cy="508072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18">
              <a:extLst>
                <a:ext uri="{FF2B5EF4-FFF2-40B4-BE49-F238E27FC236}">
                  <a16:creationId xmlns:a16="http://schemas.microsoft.com/office/drawing/2014/main" id="{CC108D50-A2CA-41A0-815F-EBD7EDE2CAFF}"/>
                </a:ext>
              </a:extLst>
            </p:cNvPr>
            <p:cNvSpPr txBox="1"/>
            <p:nvPr/>
          </p:nvSpPr>
          <p:spPr>
            <a:xfrm>
              <a:off x="662610" y="2154558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2</a:t>
              </a:r>
              <a:endParaRPr lang="en-US" sz="24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84" name="Group 19">
            <a:extLst>
              <a:ext uri="{FF2B5EF4-FFF2-40B4-BE49-F238E27FC236}">
                <a16:creationId xmlns:a16="http://schemas.microsoft.com/office/drawing/2014/main" id="{A2EA14E3-7C5D-45CE-939B-5F9E6017F8EB}"/>
              </a:ext>
            </a:extLst>
          </p:cNvPr>
          <p:cNvGrpSpPr/>
          <p:nvPr/>
        </p:nvGrpSpPr>
        <p:grpSpPr>
          <a:xfrm>
            <a:off x="832360" y="3996794"/>
            <a:ext cx="3048141" cy="1114000"/>
            <a:chOff x="264581" y="4416136"/>
            <a:chExt cx="3048141" cy="1114000"/>
          </a:xfrm>
        </p:grpSpPr>
        <p:sp>
          <p:nvSpPr>
            <p:cNvPr id="85" name="TextBox 20">
              <a:extLst>
                <a:ext uri="{FF2B5EF4-FFF2-40B4-BE49-F238E27FC236}">
                  <a16:creationId xmlns:a16="http://schemas.microsoft.com/office/drawing/2014/main" id="{C2F6F1D1-0FE4-476E-9DD0-D18CFEB86DF9}"/>
                </a:ext>
              </a:extLst>
            </p:cNvPr>
            <p:cNvSpPr txBox="1"/>
            <p:nvPr/>
          </p:nvSpPr>
          <p:spPr>
            <a:xfrm>
              <a:off x="466266" y="4416136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rgbClr val="FF5969"/>
                  </a:solidFill>
                  <a:latin typeface="Tw Cen MT" panose="020B0602020104020603" pitchFamily="34" charset="0"/>
                </a:rPr>
                <a:t>Asım</a:t>
              </a:r>
              <a:r>
                <a:rPr lang="en-US" sz="2400" dirty="0">
                  <a:solidFill>
                    <a:srgbClr val="FF5969"/>
                  </a:solidFill>
                  <a:latin typeface="Tw Cen MT" panose="020B0602020104020603" pitchFamily="34" charset="0"/>
                </a:rPr>
                <a:t> </a:t>
              </a:r>
              <a:r>
                <a:rPr lang="tr-TR" sz="2400" dirty="0">
                  <a:solidFill>
                    <a:srgbClr val="FF5969"/>
                  </a:solidFill>
                  <a:latin typeface="Tw Cen MT" panose="020B0602020104020603" pitchFamily="34" charset="0"/>
                </a:rPr>
                <a:t>AYDIN</a:t>
              </a:r>
              <a:endParaRPr lang="en-US" sz="2400" dirty="0">
                <a:solidFill>
                  <a:srgbClr val="FF596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6" name="TextBox 21">
              <a:extLst>
                <a:ext uri="{FF2B5EF4-FFF2-40B4-BE49-F238E27FC236}">
                  <a16:creationId xmlns:a16="http://schemas.microsoft.com/office/drawing/2014/main" id="{2554431B-B6EE-4B59-8CE1-410F998D13E7}"/>
                </a:ext>
              </a:extLst>
            </p:cNvPr>
            <p:cNvSpPr txBox="1"/>
            <p:nvPr/>
          </p:nvSpPr>
          <p:spPr>
            <a:xfrm>
              <a:off x="466266" y="4853747"/>
              <a:ext cx="2644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Yabancı Diller Yüksekokul Müdürü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7" name="TextBox 22">
              <a:extLst>
                <a:ext uri="{FF2B5EF4-FFF2-40B4-BE49-F238E27FC236}">
                  <a16:creationId xmlns:a16="http://schemas.microsoft.com/office/drawing/2014/main" id="{57E1F18D-DB1C-4281-B3EC-A3E3799FCB3B}"/>
                </a:ext>
              </a:extLst>
            </p:cNvPr>
            <p:cNvSpPr txBox="1"/>
            <p:nvPr/>
          </p:nvSpPr>
          <p:spPr>
            <a:xfrm>
              <a:off x="264581" y="5222359"/>
              <a:ext cx="30481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88" name="Group 23">
            <a:extLst>
              <a:ext uri="{FF2B5EF4-FFF2-40B4-BE49-F238E27FC236}">
                <a16:creationId xmlns:a16="http://schemas.microsoft.com/office/drawing/2014/main" id="{D73B3265-9C28-4D12-B855-9F0B19A13AF6}"/>
              </a:ext>
            </a:extLst>
          </p:cNvPr>
          <p:cNvGrpSpPr/>
          <p:nvPr/>
        </p:nvGrpSpPr>
        <p:grpSpPr>
          <a:xfrm>
            <a:off x="3543977" y="3996794"/>
            <a:ext cx="3048141" cy="1192474"/>
            <a:chOff x="3138358" y="4416136"/>
            <a:chExt cx="3048141" cy="1192474"/>
          </a:xfrm>
        </p:grpSpPr>
        <p:sp>
          <p:nvSpPr>
            <p:cNvPr id="89" name="TextBox 24">
              <a:extLst>
                <a:ext uri="{FF2B5EF4-FFF2-40B4-BE49-F238E27FC236}">
                  <a16:creationId xmlns:a16="http://schemas.microsoft.com/office/drawing/2014/main" id="{4AF3E12E-EA1D-4508-AF86-FD7FBC785E1D}"/>
                </a:ext>
              </a:extLst>
            </p:cNvPr>
            <p:cNvSpPr txBox="1"/>
            <p:nvPr/>
          </p:nvSpPr>
          <p:spPr>
            <a:xfrm>
              <a:off x="3344736" y="4416136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rgbClr val="03A1A4"/>
                  </a:solidFill>
                  <a:latin typeface="Tw Cen MT" panose="020B0602020104020603" pitchFamily="34" charset="0"/>
                </a:rPr>
                <a:t>Sami AKGÖL</a:t>
              </a:r>
              <a:endParaRPr lang="en-US" sz="2400" dirty="0">
                <a:solidFill>
                  <a:srgbClr val="03A1A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90" name="TextBox 25">
              <a:extLst>
                <a:ext uri="{FF2B5EF4-FFF2-40B4-BE49-F238E27FC236}">
                  <a16:creationId xmlns:a16="http://schemas.microsoft.com/office/drawing/2014/main" id="{43ACE2DF-5CAE-4B78-B364-748BBBAAA11D}"/>
                </a:ext>
              </a:extLst>
            </p:cNvPr>
            <p:cNvSpPr txBox="1"/>
            <p:nvPr/>
          </p:nvSpPr>
          <p:spPr>
            <a:xfrm>
              <a:off x="3344736" y="4853747"/>
              <a:ext cx="26447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Yabancı Diller Yüksekokulu</a:t>
              </a:r>
            </a:p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Müdür Yardımcısı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91" name="TextBox 26">
              <a:extLst>
                <a:ext uri="{FF2B5EF4-FFF2-40B4-BE49-F238E27FC236}">
                  <a16:creationId xmlns:a16="http://schemas.microsoft.com/office/drawing/2014/main" id="{53241581-582E-42DA-9EB3-0616F37420DC}"/>
                </a:ext>
              </a:extLst>
            </p:cNvPr>
            <p:cNvSpPr txBox="1"/>
            <p:nvPr/>
          </p:nvSpPr>
          <p:spPr>
            <a:xfrm>
              <a:off x="3138358" y="5300833"/>
              <a:ext cx="30481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İdari İşler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8E04AF79-E4E8-4CA4-B382-FF71E5392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487" y="1612949"/>
            <a:ext cx="1608590" cy="181960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92" name="Group 27">
            <a:extLst>
              <a:ext uri="{FF2B5EF4-FFF2-40B4-BE49-F238E27FC236}">
                <a16:creationId xmlns:a16="http://schemas.microsoft.com/office/drawing/2014/main" id="{6D93796A-C09D-47DF-AF6E-A8B6C1376D80}"/>
              </a:ext>
            </a:extLst>
          </p:cNvPr>
          <p:cNvGrpSpPr/>
          <p:nvPr/>
        </p:nvGrpSpPr>
        <p:grpSpPr>
          <a:xfrm>
            <a:off x="6347922" y="3996794"/>
            <a:ext cx="3048141" cy="1250734"/>
            <a:chOff x="6218537" y="4416136"/>
            <a:chExt cx="3048141" cy="1250734"/>
          </a:xfrm>
        </p:grpSpPr>
        <p:sp>
          <p:nvSpPr>
            <p:cNvPr id="93" name="TextBox 28">
              <a:extLst>
                <a:ext uri="{FF2B5EF4-FFF2-40B4-BE49-F238E27FC236}">
                  <a16:creationId xmlns:a16="http://schemas.microsoft.com/office/drawing/2014/main" id="{13B1268E-B232-41D3-BF65-5F56925D24A4}"/>
                </a:ext>
              </a:extLst>
            </p:cNvPr>
            <p:cNvSpPr txBox="1"/>
            <p:nvPr/>
          </p:nvSpPr>
          <p:spPr>
            <a:xfrm>
              <a:off x="6392877" y="4416136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rgbClr val="5D7373"/>
                  </a:solidFill>
                  <a:latin typeface="Tw Cen MT" panose="020B0602020104020603" pitchFamily="34" charset="0"/>
                </a:rPr>
                <a:t>Tuğba AKBAŞ</a:t>
              </a:r>
              <a:endParaRPr lang="en-US" sz="2400" dirty="0">
                <a:solidFill>
                  <a:srgbClr val="5D7373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94" name="TextBox 29">
              <a:extLst>
                <a:ext uri="{FF2B5EF4-FFF2-40B4-BE49-F238E27FC236}">
                  <a16:creationId xmlns:a16="http://schemas.microsoft.com/office/drawing/2014/main" id="{92153153-3E4C-474F-ACD4-A39756917112}"/>
                </a:ext>
              </a:extLst>
            </p:cNvPr>
            <p:cNvSpPr txBox="1"/>
            <p:nvPr/>
          </p:nvSpPr>
          <p:spPr>
            <a:xfrm>
              <a:off x="6392877" y="4853747"/>
              <a:ext cx="26447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Yabancı Diller Yüksekokulu</a:t>
              </a:r>
            </a:p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Müdür Yardımcısı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95" name="TextBox 30">
              <a:extLst>
                <a:ext uri="{FF2B5EF4-FFF2-40B4-BE49-F238E27FC236}">
                  <a16:creationId xmlns:a16="http://schemas.microsoft.com/office/drawing/2014/main" id="{4FBA1303-14D4-43A7-BDA0-185EB97EAD2A}"/>
                </a:ext>
              </a:extLst>
            </p:cNvPr>
            <p:cNvSpPr txBox="1"/>
            <p:nvPr/>
          </p:nvSpPr>
          <p:spPr>
            <a:xfrm>
              <a:off x="6218537" y="5359093"/>
              <a:ext cx="30481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Akademik İşler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pic>
        <p:nvPicPr>
          <p:cNvPr id="3" name="Resim 2">
            <a:extLst>
              <a:ext uri="{FF2B5EF4-FFF2-40B4-BE49-F238E27FC236}">
                <a16:creationId xmlns:a16="http://schemas.microsoft.com/office/drawing/2014/main" id="{C52095B3-73F8-4A04-B591-0FF74857F3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6427" y="1689023"/>
            <a:ext cx="1658629" cy="167408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1FB0999E-F949-4E55-96D8-5BF7D26B8C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9209" y="1633644"/>
            <a:ext cx="1700931" cy="183505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9529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8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389" name="Google Shape;389;p18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 rot="-5400000">
              <a:off x="10872792" y="31947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36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2" name="Google Shape;39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3" name="Google Shape;393;p18"/>
          <p:cNvGrpSpPr/>
          <p:nvPr/>
        </p:nvGrpSpPr>
        <p:grpSpPr>
          <a:xfrm>
            <a:off x="226788" y="-2"/>
            <a:ext cx="11447504" cy="6858000"/>
            <a:chOff x="213096" y="0"/>
            <a:chExt cx="11447504" cy="6858000"/>
          </a:xfrm>
        </p:grpSpPr>
        <p:sp>
          <p:nvSpPr>
            <p:cNvPr id="394" name="Google Shape;394;p18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8"/>
            <p:cNvSpPr txBox="1"/>
            <p:nvPr/>
          </p:nvSpPr>
          <p:spPr>
            <a:xfrm rot="-5400000">
              <a:off x="10341391" y="31058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Kurlar</a:t>
              </a:r>
              <a:endParaRPr sz="36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7" name="Google Shape;397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8" name="Google Shape;398;p18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399" name="Google Shape;399;p18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8"/>
            <p:cNvSpPr txBox="1"/>
            <p:nvPr/>
          </p:nvSpPr>
          <p:spPr>
            <a:xfrm rot="-5400000">
              <a:off x="9117129" y="3289638"/>
              <a:ext cx="1992086" cy="446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2" name="Google Shape;40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3" name="Google Shape;403;p18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4" name="Google Shape;404;p18"/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405" name="Google Shape;405;p18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8"/>
            <p:cNvSpPr txBox="1"/>
            <p:nvPr/>
          </p:nvSpPr>
          <p:spPr>
            <a:xfrm rot="-5400000">
              <a:off x="8746453" y="3220388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32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8" name="Google Shape;40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9" name="Google Shape;409;p18"/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410" name="Google Shape;410;p18"/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8"/>
            <p:cNvSpPr txBox="1"/>
            <p:nvPr/>
          </p:nvSpPr>
          <p:spPr>
            <a:xfrm rot="-5400000">
              <a:off x="8091629" y="3220387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Yönetim</a:t>
              </a:r>
              <a:endParaRPr sz="32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13" name="Google Shape;413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4" name="Google Shape;414;p18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415" name="Google Shape;415;p18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8"/>
            <p:cNvSpPr txBox="1"/>
            <p:nvPr/>
          </p:nvSpPr>
          <p:spPr>
            <a:xfrm rot="-5400000">
              <a:off x="-738260" y="3281940"/>
              <a:ext cx="19920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  <a:endParaRPr sz="24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18" name="Google Shape;41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1DDEF540-67AA-4DD5-A2FC-04D6865E6407}"/>
              </a:ext>
            </a:extLst>
          </p:cNvPr>
          <p:cNvSpPr/>
          <p:nvPr/>
        </p:nvSpPr>
        <p:spPr>
          <a:xfrm>
            <a:off x="1332713" y="1508117"/>
            <a:ext cx="2017224" cy="20172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E02AFDA-7701-4DCE-A024-70FD50E763C7}"/>
              </a:ext>
            </a:extLst>
          </p:cNvPr>
          <p:cNvSpPr/>
          <p:nvPr/>
        </p:nvSpPr>
        <p:spPr>
          <a:xfrm>
            <a:off x="4030374" y="1479054"/>
            <a:ext cx="2075350" cy="2075350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19417CB-A974-4F1C-8B0E-32AA4056699D}"/>
              </a:ext>
            </a:extLst>
          </p:cNvPr>
          <p:cNvSpPr/>
          <p:nvPr/>
        </p:nvSpPr>
        <p:spPr>
          <a:xfrm>
            <a:off x="6799807" y="1473903"/>
            <a:ext cx="2085652" cy="2085652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10">
            <a:extLst>
              <a:ext uri="{FF2B5EF4-FFF2-40B4-BE49-F238E27FC236}">
                <a16:creationId xmlns:a16="http://schemas.microsoft.com/office/drawing/2014/main" id="{CE4E4AFD-C932-4E86-AB47-42879570F6F5}"/>
              </a:ext>
            </a:extLst>
          </p:cNvPr>
          <p:cNvGrpSpPr/>
          <p:nvPr/>
        </p:nvGrpSpPr>
        <p:grpSpPr>
          <a:xfrm>
            <a:off x="1387210" y="1370507"/>
            <a:ext cx="662608" cy="523220"/>
            <a:chOff x="668600" y="2123782"/>
            <a:chExt cx="662608" cy="52322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B19E5AF-A538-4F4A-8900-162204C4E9F3}"/>
                </a:ext>
              </a:extLst>
            </p:cNvPr>
            <p:cNvSpPr/>
            <p:nvPr/>
          </p:nvSpPr>
          <p:spPr>
            <a:xfrm>
              <a:off x="732304" y="2123782"/>
              <a:ext cx="523220" cy="52322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TextBox 12">
              <a:extLst>
                <a:ext uri="{FF2B5EF4-FFF2-40B4-BE49-F238E27FC236}">
                  <a16:creationId xmlns:a16="http://schemas.microsoft.com/office/drawing/2014/main" id="{0724A23A-269D-46E4-8E32-BAFF6FD5612B}"/>
                </a:ext>
              </a:extLst>
            </p:cNvPr>
            <p:cNvSpPr txBox="1"/>
            <p:nvPr/>
          </p:nvSpPr>
          <p:spPr>
            <a:xfrm>
              <a:off x="668600" y="2154559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3</a:t>
              </a:r>
              <a:endParaRPr lang="en-US" sz="24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78" name="Group 13">
            <a:extLst>
              <a:ext uri="{FF2B5EF4-FFF2-40B4-BE49-F238E27FC236}">
                <a16:creationId xmlns:a16="http://schemas.microsoft.com/office/drawing/2014/main" id="{FC07D882-D546-4502-8A86-0E5692599D91}"/>
              </a:ext>
            </a:extLst>
          </p:cNvPr>
          <p:cNvGrpSpPr/>
          <p:nvPr/>
        </p:nvGrpSpPr>
        <p:grpSpPr>
          <a:xfrm>
            <a:off x="4101605" y="1473903"/>
            <a:ext cx="662608" cy="523220"/>
            <a:chOff x="662610" y="2123782"/>
            <a:chExt cx="662608" cy="52322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A22A3AF-787F-44E1-9F88-4F387673EE83}"/>
                </a:ext>
              </a:extLst>
            </p:cNvPr>
            <p:cNvSpPr/>
            <p:nvPr/>
          </p:nvSpPr>
          <p:spPr>
            <a:xfrm>
              <a:off x="732304" y="2123782"/>
              <a:ext cx="523220" cy="52322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15">
              <a:extLst>
                <a:ext uri="{FF2B5EF4-FFF2-40B4-BE49-F238E27FC236}">
                  <a16:creationId xmlns:a16="http://schemas.microsoft.com/office/drawing/2014/main" id="{8AA7F544-3D9B-48CF-B33E-BD7882C729A7}"/>
                </a:ext>
              </a:extLst>
            </p:cNvPr>
            <p:cNvSpPr txBox="1"/>
            <p:nvPr/>
          </p:nvSpPr>
          <p:spPr>
            <a:xfrm>
              <a:off x="662610" y="2154559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3</a:t>
              </a:r>
              <a:endParaRPr lang="en-US" sz="24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81" name="Group 16">
            <a:extLst>
              <a:ext uri="{FF2B5EF4-FFF2-40B4-BE49-F238E27FC236}">
                <a16:creationId xmlns:a16="http://schemas.microsoft.com/office/drawing/2014/main" id="{026D08AE-572E-4F79-A05D-9DA1F9188D28}"/>
              </a:ext>
            </a:extLst>
          </p:cNvPr>
          <p:cNvGrpSpPr/>
          <p:nvPr/>
        </p:nvGrpSpPr>
        <p:grpSpPr>
          <a:xfrm>
            <a:off x="6855935" y="1481477"/>
            <a:ext cx="662608" cy="508072"/>
            <a:chOff x="662610" y="2131356"/>
            <a:chExt cx="662608" cy="508072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6A1540D-509A-451C-B14F-48581D8507D8}"/>
                </a:ext>
              </a:extLst>
            </p:cNvPr>
            <p:cNvSpPr/>
            <p:nvPr/>
          </p:nvSpPr>
          <p:spPr>
            <a:xfrm>
              <a:off x="739878" y="2131356"/>
              <a:ext cx="508072" cy="508072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18">
              <a:extLst>
                <a:ext uri="{FF2B5EF4-FFF2-40B4-BE49-F238E27FC236}">
                  <a16:creationId xmlns:a16="http://schemas.microsoft.com/office/drawing/2014/main" id="{CC108D50-A2CA-41A0-815F-EBD7EDE2CAFF}"/>
                </a:ext>
              </a:extLst>
            </p:cNvPr>
            <p:cNvSpPr txBox="1"/>
            <p:nvPr/>
          </p:nvSpPr>
          <p:spPr>
            <a:xfrm>
              <a:off x="662610" y="2154558"/>
              <a:ext cx="662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E6E7E9"/>
                  </a:solidFill>
                  <a:latin typeface="Tw Cen MT" panose="020B0602020104020603" pitchFamily="34" charset="0"/>
                </a:rPr>
                <a:t>10</a:t>
              </a:r>
              <a:endParaRPr lang="en-US" sz="2400" b="1" dirty="0">
                <a:solidFill>
                  <a:srgbClr val="E6E7E9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84" name="Group 19">
            <a:extLst>
              <a:ext uri="{FF2B5EF4-FFF2-40B4-BE49-F238E27FC236}">
                <a16:creationId xmlns:a16="http://schemas.microsoft.com/office/drawing/2014/main" id="{A2EA14E3-7C5D-45CE-939B-5F9E6017F8EB}"/>
              </a:ext>
            </a:extLst>
          </p:cNvPr>
          <p:cNvGrpSpPr/>
          <p:nvPr/>
        </p:nvGrpSpPr>
        <p:grpSpPr>
          <a:xfrm>
            <a:off x="832360" y="3996793"/>
            <a:ext cx="3048141" cy="1997123"/>
            <a:chOff x="264581" y="4416136"/>
            <a:chExt cx="3048141" cy="1114000"/>
          </a:xfrm>
        </p:grpSpPr>
        <p:sp>
          <p:nvSpPr>
            <p:cNvPr id="85" name="TextBox 20">
              <a:extLst>
                <a:ext uri="{FF2B5EF4-FFF2-40B4-BE49-F238E27FC236}">
                  <a16:creationId xmlns:a16="http://schemas.microsoft.com/office/drawing/2014/main" id="{C2F6F1D1-0FE4-476E-9DD0-D18CFEB86DF9}"/>
                </a:ext>
              </a:extLst>
            </p:cNvPr>
            <p:cNvSpPr txBox="1"/>
            <p:nvPr/>
          </p:nvSpPr>
          <p:spPr>
            <a:xfrm>
              <a:off x="466266" y="4416136"/>
              <a:ext cx="26447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rgbClr val="FF5969"/>
                  </a:solidFill>
                  <a:latin typeface="Tw Cen MT" panose="020B0602020104020603" pitchFamily="34" charset="0"/>
                </a:rPr>
                <a:t>Tuğba YILDIRIM KARAKURLUK</a:t>
              </a:r>
              <a:endParaRPr lang="en-US" sz="2400" dirty="0">
                <a:solidFill>
                  <a:srgbClr val="FF596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6" name="TextBox 21">
              <a:extLst>
                <a:ext uri="{FF2B5EF4-FFF2-40B4-BE49-F238E27FC236}">
                  <a16:creationId xmlns:a16="http://schemas.microsoft.com/office/drawing/2014/main" id="{2554431B-B6EE-4B59-8CE1-410F998D13E7}"/>
                </a:ext>
              </a:extLst>
            </p:cNvPr>
            <p:cNvSpPr txBox="1"/>
            <p:nvPr/>
          </p:nvSpPr>
          <p:spPr>
            <a:xfrm>
              <a:off x="466266" y="4853747"/>
              <a:ext cx="2644771" cy="291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Yabancı Diller Yüksekokulu</a:t>
              </a:r>
            </a:p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Bölüm Başkanı</a:t>
              </a:r>
            </a:p>
          </p:txBody>
        </p:sp>
        <p:sp>
          <p:nvSpPr>
            <p:cNvPr id="87" name="TextBox 22">
              <a:extLst>
                <a:ext uri="{FF2B5EF4-FFF2-40B4-BE49-F238E27FC236}">
                  <a16:creationId xmlns:a16="http://schemas.microsoft.com/office/drawing/2014/main" id="{57E1F18D-DB1C-4281-B3EC-A3E3799FCB3B}"/>
                </a:ext>
              </a:extLst>
            </p:cNvPr>
            <p:cNvSpPr txBox="1"/>
            <p:nvPr/>
          </p:nvSpPr>
          <p:spPr>
            <a:xfrm>
              <a:off x="264581" y="5222359"/>
              <a:ext cx="30481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88" name="Group 23">
            <a:extLst>
              <a:ext uri="{FF2B5EF4-FFF2-40B4-BE49-F238E27FC236}">
                <a16:creationId xmlns:a16="http://schemas.microsoft.com/office/drawing/2014/main" id="{D73B3265-9C28-4D12-B855-9F0B19A13AF6}"/>
              </a:ext>
            </a:extLst>
          </p:cNvPr>
          <p:cNvGrpSpPr/>
          <p:nvPr/>
        </p:nvGrpSpPr>
        <p:grpSpPr>
          <a:xfrm>
            <a:off x="3543977" y="3996794"/>
            <a:ext cx="3048141" cy="1192474"/>
            <a:chOff x="3138358" y="4416136"/>
            <a:chExt cx="3048141" cy="1192474"/>
          </a:xfrm>
        </p:grpSpPr>
        <p:sp>
          <p:nvSpPr>
            <p:cNvPr id="89" name="TextBox 24">
              <a:extLst>
                <a:ext uri="{FF2B5EF4-FFF2-40B4-BE49-F238E27FC236}">
                  <a16:creationId xmlns:a16="http://schemas.microsoft.com/office/drawing/2014/main" id="{4AF3E12E-EA1D-4508-AF86-FD7FBC785E1D}"/>
                </a:ext>
              </a:extLst>
            </p:cNvPr>
            <p:cNvSpPr txBox="1"/>
            <p:nvPr/>
          </p:nvSpPr>
          <p:spPr>
            <a:xfrm>
              <a:off x="3344736" y="4416136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rgbClr val="03A1A4"/>
                  </a:solidFill>
                  <a:latin typeface="Tw Cen MT" panose="020B0602020104020603" pitchFamily="34" charset="0"/>
                </a:rPr>
                <a:t>Uğur TURAN</a:t>
              </a:r>
              <a:endParaRPr lang="en-US" sz="2400" dirty="0">
                <a:solidFill>
                  <a:srgbClr val="03A1A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90" name="TextBox 25">
              <a:extLst>
                <a:ext uri="{FF2B5EF4-FFF2-40B4-BE49-F238E27FC236}">
                  <a16:creationId xmlns:a16="http://schemas.microsoft.com/office/drawing/2014/main" id="{43ACE2DF-5CAE-4B78-B364-748BBBAAA11D}"/>
                </a:ext>
              </a:extLst>
            </p:cNvPr>
            <p:cNvSpPr txBox="1"/>
            <p:nvPr/>
          </p:nvSpPr>
          <p:spPr>
            <a:xfrm>
              <a:off x="3344736" y="4853747"/>
              <a:ext cx="26447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Yabancı Diller Yüksekokulu</a:t>
              </a:r>
            </a:p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Bölüm Başkanı Yardımcısı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91" name="TextBox 26">
              <a:extLst>
                <a:ext uri="{FF2B5EF4-FFF2-40B4-BE49-F238E27FC236}">
                  <a16:creationId xmlns:a16="http://schemas.microsoft.com/office/drawing/2014/main" id="{53241581-582E-42DA-9EB3-0616F37420DC}"/>
                </a:ext>
              </a:extLst>
            </p:cNvPr>
            <p:cNvSpPr txBox="1"/>
            <p:nvPr/>
          </p:nvSpPr>
          <p:spPr>
            <a:xfrm>
              <a:off x="3138358" y="5300833"/>
              <a:ext cx="30481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92" name="Group 27">
            <a:extLst>
              <a:ext uri="{FF2B5EF4-FFF2-40B4-BE49-F238E27FC236}">
                <a16:creationId xmlns:a16="http://schemas.microsoft.com/office/drawing/2014/main" id="{6D93796A-C09D-47DF-AF6E-A8B6C1376D80}"/>
              </a:ext>
            </a:extLst>
          </p:cNvPr>
          <p:cNvGrpSpPr/>
          <p:nvPr/>
        </p:nvGrpSpPr>
        <p:grpSpPr>
          <a:xfrm>
            <a:off x="6347922" y="3996794"/>
            <a:ext cx="3048141" cy="1250734"/>
            <a:chOff x="6218537" y="4416136"/>
            <a:chExt cx="3048141" cy="1250734"/>
          </a:xfrm>
        </p:grpSpPr>
        <p:sp>
          <p:nvSpPr>
            <p:cNvPr id="93" name="TextBox 28">
              <a:extLst>
                <a:ext uri="{FF2B5EF4-FFF2-40B4-BE49-F238E27FC236}">
                  <a16:creationId xmlns:a16="http://schemas.microsoft.com/office/drawing/2014/main" id="{13B1268E-B232-41D3-BF65-5F56925D24A4}"/>
                </a:ext>
              </a:extLst>
            </p:cNvPr>
            <p:cNvSpPr txBox="1"/>
            <p:nvPr/>
          </p:nvSpPr>
          <p:spPr>
            <a:xfrm>
              <a:off x="6392877" y="4416136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rgbClr val="5D7373"/>
                  </a:solidFill>
                  <a:latin typeface="Tw Cen MT" panose="020B0602020104020603" pitchFamily="34" charset="0"/>
                </a:rPr>
                <a:t>Orhan KAYA</a:t>
              </a:r>
              <a:endParaRPr lang="en-US" sz="2400" dirty="0">
                <a:solidFill>
                  <a:srgbClr val="5D7373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94" name="TextBox 29">
              <a:extLst>
                <a:ext uri="{FF2B5EF4-FFF2-40B4-BE49-F238E27FC236}">
                  <a16:creationId xmlns:a16="http://schemas.microsoft.com/office/drawing/2014/main" id="{92153153-3E4C-474F-ACD4-A39756917112}"/>
                </a:ext>
              </a:extLst>
            </p:cNvPr>
            <p:cNvSpPr txBox="1"/>
            <p:nvPr/>
          </p:nvSpPr>
          <p:spPr>
            <a:xfrm>
              <a:off x="6392877" y="4853747"/>
              <a:ext cx="26447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Yabancı Diller Yüksekokulu</a:t>
              </a:r>
            </a:p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Yüksekokul Sekreteri</a:t>
              </a:r>
            </a:p>
          </p:txBody>
        </p:sp>
        <p:sp>
          <p:nvSpPr>
            <p:cNvPr id="95" name="TextBox 30">
              <a:extLst>
                <a:ext uri="{FF2B5EF4-FFF2-40B4-BE49-F238E27FC236}">
                  <a16:creationId xmlns:a16="http://schemas.microsoft.com/office/drawing/2014/main" id="{4FBA1303-14D4-43A7-BDA0-185EB97EAD2A}"/>
                </a:ext>
              </a:extLst>
            </p:cNvPr>
            <p:cNvSpPr txBox="1"/>
            <p:nvPr/>
          </p:nvSpPr>
          <p:spPr>
            <a:xfrm>
              <a:off x="6218537" y="5359093"/>
              <a:ext cx="30481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pic>
        <p:nvPicPr>
          <p:cNvPr id="6" name="Resim 5">
            <a:extLst>
              <a:ext uri="{FF2B5EF4-FFF2-40B4-BE49-F238E27FC236}">
                <a16:creationId xmlns:a16="http://schemas.microsoft.com/office/drawing/2014/main" id="{D311CC01-2A3B-4FB0-8780-50820DDFA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28" y="1668001"/>
            <a:ext cx="1546957" cy="174872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C7269D5-7628-47D2-AFEE-84B0B9CC04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3673" y="1664672"/>
            <a:ext cx="1576507" cy="173462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6E1659B9-D469-484C-839C-CF8C495D14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2896" y="1623278"/>
            <a:ext cx="1627129" cy="183816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48498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8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389" name="Google Shape;389;p18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 rot="-5400000">
              <a:off x="10872792" y="31947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36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2" name="Google Shape;39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3" name="Google Shape;393;p18"/>
          <p:cNvGrpSpPr/>
          <p:nvPr/>
        </p:nvGrpSpPr>
        <p:grpSpPr>
          <a:xfrm>
            <a:off x="226788" y="-2"/>
            <a:ext cx="11447504" cy="6858000"/>
            <a:chOff x="213096" y="0"/>
            <a:chExt cx="11447504" cy="6858000"/>
          </a:xfrm>
        </p:grpSpPr>
        <p:sp>
          <p:nvSpPr>
            <p:cNvPr id="394" name="Google Shape;394;p18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8"/>
            <p:cNvSpPr txBox="1"/>
            <p:nvPr/>
          </p:nvSpPr>
          <p:spPr>
            <a:xfrm rot="-5400000">
              <a:off x="10341391" y="31058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Kurlar</a:t>
              </a:r>
              <a:endParaRPr sz="36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7" name="Google Shape;397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8" name="Google Shape;398;p18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399" name="Google Shape;399;p18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8"/>
            <p:cNvSpPr txBox="1"/>
            <p:nvPr/>
          </p:nvSpPr>
          <p:spPr>
            <a:xfrm rot="-5400000">
              <a:off x="9117129" y="3289638"/>
              <a:ext cx="1992086" cy="446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2" name="Google Shape;40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3" name="Google Shape;403;p18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4" name="Google Shape;404;p18"/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405" name="Google Shape;405;p18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8"/>
            <p:cNvSpPr txBox="1"/>
            <p:nvPr/>
          </p:nvSpPr>
          <p:spPr>
            <a:xfrm rot="-5400000">
              <a:off x="8746453" y="3220388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32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8" name="Google Shape;40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9" name="Google Shape;409;p18"/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410" name="Google Shape;410;p18"/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8"/>
            <p:cNvSpPr txBox="1"/>
            <p:nvPr/>
          </p:nvSpPr>
          <p:spPr>
            <a:xfrm rot="-5400000">
              <a:off x="8091629" y="3220387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Koordinatörler</a:t>
              </a:r>
              <a:endParaRPr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13" name="Google Shape;413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4" name="Google Shape;414;p18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415" name="Google Shape;415;p18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8"/>
            <p:cNvSpPr txBox="1"/>
            <p:nvPr/>
          </p:nvSpPr>
          <p:spPr>
            <a:xfrm rot="-5400000">
              <a:off x="-738260" y="3281940"/>
              <a:ext cx="19920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  <a:endParaRPr sz="24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18" name="Google Shape;41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D28C98ED-6335-4871-804C-79110CB93E34}"/>
              </a:ext>
            </a:extLst>
          </p:cNvPr>
          <p:cNvSpPr/>
          <p:nvPr/>
        </p:nvSpPr>
        <p:spPr>
          <a:xfrm>
            <a:off x="1123086" y="284550"/>
            <a:ext cx="2017224" cy="20172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DE6E25D-63F2-40CD-8E05-332347D7B51B}"/>
              </a:ext>
            </a:extLst>
          </p:cNvPr>
          <p:cNvSpPr/>
          <p:nvPr/>
        </p:nvSpPr>
        <p:spPr>
          <a:xfrm>
            <a:off x="3839630" y="305438"/>
            <a:ext cx="2075350" cy="2075350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6814A35-518E-4D23-BEA5-B1CA15EFE285}"/>
              </a:ext>
            </a:extLst>
          </p:cNvPr>
          <p:cNvSpPr/>
          <p:nvPr/>
        </p:nvSpPr>
        <p:spPr>
          <a:xfrm>
            <a:off x="6643322" y="295136"/>
            <a:ext cx="2085652" cy="2085652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9">
            <a:extLst>
              <a:ext uri="{FF2B5EF4-FFF2-40B4-BE49-F238E27FC236}">
                <a16:creationId xmlns:a16="http://schemas.microsoft.com/office/drawing/2014/main" id="{CB059BD7-8B1F-47CB-A06B-E0E2807F1A8A}"/>
              </a:ext>
            </a:extLst>
          </p:cNvPr>
          <p:cNvGrpSpPr/>
          <p:nvPr/>
        </p:nvGrpSpPr>
        <p:grpSpPr>
          <a:xfrm>
            <a:off x="716145" y="2306741"/>
            <a:ext cx="3048141" cy="962533"/>
            <a:chOff x="208996" y="4416136"/>
            <a:chExt cx="3048141" cy="962533"/>
          </a:xfrm>
        </p:grpSpPr>
        <p:sp>
          <p:nvSpPr>
            <p:cNvPr id="103" name="TextBox 20">
              <a:extLst>
                <a:ext uri="{FF2B5EF4-FFF2-40B4-BE49-F238E27FC236}">
                  <a16:creationId xmlns:a16="http://schemas.microsoft.com/office/drawing/2014/main" id="{106E038B-E2B1-4511-BB49-08CB8755BAD9}"/>
                </a:ext>
              </a:extLst>
            </p:cNvPr>
            <p:cNvSpPr txBox="1"/>
            <p:nvPr/>
          </p:nvSpPr>
          <p:spPr>
            <a:xfrm>
              <a:off x="466266" y="4416136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rgbClr val="FF5969"/>
                  </a:solidFill>
                  <a:latin typeface="Tw Cen MT" panose="020B0602020104020603" pitchFamily="34" charset="0"/>
                </a:rPr>
                <a:t>Özgür ÇETİNKAYA</a:t>
              </a:r>
              <a:endParaRPr lang="en-US" sz="2400" dirty="0">
                <a:solidFill>
                  <a:srgbClr val="FF596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04" name="TextBox 21">
              <a:extLst>
                <a:ext uri="{FF2B5EF4-FFF2-40B4-BE49-F238E27FC236}">
                  <a16:creationId xmlns:a16="http://schemas.microsoft.com/office/drawing/2014/main" id="{1CEAE1D0-2DA5-4EBB-BF15-23AF6AF17F87}"/>
                </a:ext>
              </a:extLst>
            </p:cNvPr>
            <p:cNvSpPr txBox="1"/>
            <p:nvPr/>
          </p:nvSpPr>
          <p:spPr>
            <a:xfrm>
              <a:off x="466266" y="4853747"/>
              <a:ext cx="2644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LEVEL 1 Koordinatörü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05" name="TextBox 22">
              <a:extLst>
                <a:ext uri="{FF2B5EF4-FFF2-40B4-BE49-F238E27FC236}">
                  <a16:creationId xmlns:a16="http://schemas.microsoft.com/office/drawing/2014/main" id="{23CB427C-A0FD-403B-AB67-8E4881917CEC}"/>
                </a:ext>
              </a:extLst>
            </p:cNvPr>
            <p:cNvSpPr txBox="1"/>
            <p:nvPr/>
          </p:nvSpPr>
          <p:spPr>
            <a:xfrm>
              <a:off x="208996" y="5070892"/>
              <a:ext cx="30481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Ofis </a:t>
              </a:r>
              <a:r>
                <a:rPr lang="tr-TR" dirty="0" err="1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no</a:t>
              </a:r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: 225-E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06" name="Group 23">
            <a:extLst>
              <a:ext uri="{FF2B5EF4-FFF2-40B4-BE49-F238E27FC236}">
                <a16:creationId xmlns:a16="http://schemas.microsoft.com/office/drawing/2014/main" id="{A23353B0-74B8-4D3E-AAD5-C186EB9DED46}"/>
              </a:ext>
            </a:extLst>
          </p:cNvPr>
          <p:cNvGrpSpPr/>
          <p:nvPr/>
        </p:nvGrpSpPr>
        <p:grpSpPr>
          <a:xfrm>
            <a:off x="3399422" y="2337438"/>
            <a:ext cx="3048141" cy="1204922"/>
            <a:chOff x="3053767" y="4416136"/>
            <a:chExt cx="3048141" cy="1204922"/>
          </a:xfrm>
        </p:grpSpPr>
        <p:sp>
          <p:nvSpPr>
            <p:cNvPr id="107" name="TextBox 24">
              <a:extLst>
                <a:ext uri="{FF2B5EF4-FFF2-40B4-BE49-F238E27FC236}">
                  <a16:creationId xmlns:a16="http://schemas.microsoft.com/office/drawing/2014/main" id="{18289803-F953-475C-B187-88F6496983EE}"/>
                </a:ext>
              </a:extLst>
            </p:cNvPr>
            <p:cNvSpPr txBox="1"/>
            <p:nvPr/>
          </p:nvSpPr>
          <p:spPr>
            <a:xfrm>
              <a:off x="3344736" y="4416136"/>
              <a:ext cx="26447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rgbClr val="03A1A4"/>
                  </a:solidFill>
                  <a:latin typeface="Tw Cen MT" panose="020B0602020104020603" pitchFamily="34" charset="0"/>
                </a:rPr>
                <a:t>Gözde Begüm MIZRAK</a:t>
              </a:r>
              <a:endParaRPr lang="en-US" sz="2400" dirty="0">
                <a:solidFill>
                  <a:srgbClr val="03A1A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08" name="TextBox 25">
              <a:extLst>
                <a:ext uri="{FF2B5EF4-FFF2-40B4-BE49-F238E27FC236}">
                  <a16:creationId xmlns:a16="http://schemas.microsoft.com/office/drawing/2014/main" id="{353515B3-9EF8-411C-B4E6-7DE9D8A56AF9}"/>
                </a:ext>
              </a:extLst>
            </p:cNvPr>
            <p:cNvSpPr txBox="1"/>
            <p:nvPr/>
          </p:nvSpPr>
          <p:spPr>
            <a:xfrm>
              <a:off x="3367898" y="5129516"/>
              <a:ext cx="2644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Level 2 Koordinatörü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09" name="TextBox 26">
              <a:extLst>
                <a:ext uri="{FF2B5EF4-FFF2-40B4-BE49-F238E27FC236}">
                  <a16:creationId xmlns:a16="http://schemas.microsoft.com/office/drawing/2014/main" id="{200B4D58-EACD-4E60-B5BA-E419FB6593FE}"/>
                </a:ext>
              </a:extLst>
            </p:cNvPr>
            <p:cNvSpPr txBox="1"/>
            <p:nvPr/>
          </p:nvSpPr>
          <p:spPr>
            <a:xfrm>
              <a:off x="3053767" y="5313281"/>
              <a:ext cx="30481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Ofis </a:t>
              </a:r>
              <a:r>
                <a:rPr lang="tr-TR" dirty="0" err="1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no</a:t>
              </a:r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: 131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10" name="Group 27">
            <a:extLst>
              <a:ext uri="{FF2B5EF4-FFF2-40B4-BE49-F238E27FC236}">
                <a16:creationId xmlns:a16="http://schemas.microsoft.com/office/drawing/2014/main" id="{9A6834E9-D3B9-4282-AFD0-B220DA1E8494}"/>
              </a:ext>
            </a:extLst>
          </p:cNvPr>
          <p:cNvGrpSpPr/>
          <p:nvPr/>
        </p:nvGrpSpPr>
        <p:grpSpPr>
          <a:xfrm>
            <a:off x="6236636" y="2340153"/>
            <a:ext cx="3048141" cy="965424"/>
            <a:chOff x="6145175" y="4416136"/>
            <a:chExt cx="3048141" cy="965424"/>
          </a:xfrm>
        </p:grpSpPr>
        <p:sp>
          <p:nvSpPr>
            <p:cNvPr id="111" name="TextBox 28">
              <a:extLst>
                <a:ext uri="{FF2B5EF4-FFF2-40B4-BE49-F238E27FC236}">
                  <a16:creationId xmlns:a16="http://schemas.microsoft.com/office/drawing/2014/main" id="{B83962EE-8362-4025-B541-6C8C4B4891DC}"/>
                </a:ext>
              </a:extLst>
            </p:cNvPr>
            <p:cNvSpPr txBox="1"/>
            <p:nvPr/>
          </p:nvSpPr>
          <p:spPr>
            <a:xfrm>
              <a:off x="6392877" y="4416136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rgbClr val="5D7373"/>
                  </a:solidFill>
                  <a:latin typeface="Tw Cen MT" panose="020B0602020104020603" pitchFamily="34" charset="0"/>
                </a:rPr>
                <a:t>Yalçın ERDEN</a:t>
              </a:r>
              <a:endParaRPr lang="en-US" sz="2400" dirty="0">
                <a:solidFill>
                  <a:srgbClr val="5D7373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12" name="TextBox 29">
              <a:extLst>
                <a:ext uri="{FF2B5EF4-FFF2-40B4-BE49-F238E27FC236}">
                  <a16:creationId xmlns:a16="http://schemas.microsoft.com/office/drawing/2014/main" id="{1F134264-A864-4B9F-9148-353D9C4156A8}"/>
                </a:ext>
              </a:extLst>
            </p:cNvPr>
            <p:cNvSpPr txBox="1"/>
            <p:nvPr/>
          </p:nvSpPr>
          <p:spPr>
            <a:xfrm>
              <a:off x="6392877" y="4853747"/>
              <a:ext cx="2644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Level 3 Koordinatörü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13" name="TextBox 30">
              <a:extLst>
                <a:ext uri="{FF2B5EF4-FFF2-40B4-BE49-F238E27FC236}">
                  <a16:creationId xmlns:a16="http://schemas.microsoft.com/office/drawing/2014/main" id="{3C73016C-1954-42C8-A72F-044F38B9BD27}"/>
                </a:ext>
              </a:extLst>
            </p:cNvPr>
            <p:cNvSpPr txBox="1"/>
            <p:nvPr/>
          </p:nvSpPr>
          <p:spPr>
            <a:xfrm>
              <a:off x="6145175" y="5073783"/>
              <a:ext cx="30481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Ofis </a:t>
              </a:r>
              <a:r>
                <a:rPr lang="tr-TR" dirty="0" err="1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no</a:t>
              </a:r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: 233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pic>
        <p:nvPicPr>
          <p:cNvPr id="114" name="Resim 113">
            <a:extLst>
              <a:ext uri="{FF2B5EF4-FFF2-40B4-BE49-F238E27FC236}">
                <a16:creationId xmlns:a16="http://schemas.microsoft.com/office/drawing/2014/main" id="{990130C6-FFDA-4E77-B14A-02BF98C40D3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313600" y="458235"/>
            <a:ext cx="1643322" cy="165869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42B139A-DD56-43B1-9DD3-194254FDFB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7234" y="413269"/>
            <a:ext cx="1576111" cy="192416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FB57E21F-69B3-4DC4-9A98-81FC92BC96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0315" y="435006"/>
            <a:ext cx="1709567" cy="181915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5" name="Oval 114">
            <a:extLst>
              <a:ext uri="{FF2B5EF4-FFF2-40B4-BE49-F238E27FC236}">
                <a16:creationId xmlns:a16="http://schemas.microsoft.com/office/drawing/2014/main" id="{41EE4D48-2063-49F9-9FE6-5872ED6FFFBD}"/>
              </a:ext>
            </a:extLst>
          </p:cNvPr>
          <p:cNvSpPr/>
          <p:nvPr/>
        </p:nvSpPr>
        <p:spPr>
          <a:xfrm>
            <a:off x="1123086" y="3460037"/>
            <a:ext cx="2085652" cy="2085652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F9FB0E6-A2C7-4D01-8185-0DFEA500C8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6460" y="3629835"/>
            <a:ext cx="1579645" cy="17579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19" name="Group 27">
            <a:extLst>
              <a:ext uri="{FF2B5EF4-FFF2-40B4-BE49-F238E27FC236}">
                <a16:creationId xmlns:a16="http://schemas.microsoft.com/office/drawing/2014/main" id="{EB9D9028-B384-4F2F-8749-2AE3B87C20C2}"/>
              </a:ext>
            </a:extLst>
          </p:cNvPr>
          <p:cNvGrpSpPr/>
          <p:nvPr/>
        </p:nvGrpSpPr>
        <p:grpSpPr>
          <a:xfrm>
            <a:off x="607627" y="5595994"/>
            <a:ext cx="3048141" cy="965424"/>
            <a:chOff x="6145175" y="4416136"/>
            <a:chExt cx="3048141" cy="965424"/>
          </a:xfrm>
        </p:grpSpPr>
        <p:sp>
          <p:nvSpPr>
            <p:cNvPr id="120" name="TextBox 28">
              <a:extLst>
                <a:ext uri="{FF2B5EF4-FFF2-40B4-BE49-F238E27FC236}">
                  <a16:creationId xmlns:a16="http://schemas.microsoft.com/office/drawing/2014/main" id="{674ECEFB-C955-4ECF-81BE-BA77948111E4}"/>
                </a:ext>
              </a:extLst>
            </p:cNvPr>
            <p:cNvSpPr txBox="1"/>
            <p:nvPr/>
          </p:nvSpPr>
          <p:spPr>
            <a:xfrm>
              <a:off x="6392877" y="4416136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rgbClr val="5D7373"/>
                  </a:solidFill>
                  <a:latin typeface="Tw Cen MT" panose="020B0602020104020603" pitchFamily="34" charset="0"/>
                </a:rPr>
                <a:t>Özgür BİÇER</a:t>
              </a:r>
              <a:endParaRPr lang="en-US" sz="2400" dirty="0">
                <a:solidFill>
                  <a:srgbClr val="5D7373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21" name="TextBox 29">
              <a:extLst>
                <a:ext uri="{FF2B5EF4-FFF2-40B4-BE49-F238E27FC236}">
                  <a16:creationId xmlns:a16="http://schemas.microsoft.com/office/drawing/2014/main" id="{310DB560-0366-410F-8727-514711D8458E}"/>
                </a:ext>
              </a:extLst>
            </p:cNvPr>
            <p:cNvSpPr txBox="1"/>
            <p:nvPr/>
          </p:nvSpPr>
          <p:spPr>
            <a:xfrm>
              <a:off x="6392877" y="4853747"/>
              <a:ext cx="2644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Level 4 Koordinatörü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22" name="TextBox 30">
              <a:extLst>
                <a:ext uri="{FF2B5EF4-FFF2-40B4-BE49-F238E27FC236}">
                  <a16:creationId xmlns:a16="http://schemas.microsoft.com/office/drawing/2014/main" id="{8D627665-6A8E-4792-B09A-643D5FFBE52B}"/>
                </a:ext>
              </a:extLst>
            </p:cNvPr>
            <p:cNvSpPr txBox="1"/>
            <p:nvPr/>
          </p:nvSpPr>
          <p:spPr>
            <a:xfrm>
              <a:off x="6145175" y="5073783"/>
              <a:ext cx="30481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Ofis </a:t>
              </a:r>
              <a:r>
                <a:rPr lang="tr-TR" dirty="0" err="1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no</a:t>
              </a:r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: 127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123" name="Oval 122">
            <a:extLst>
              <a:ext uri="{FF2B5EF4-FFF2-40B4-BE49-F238E27FC236}">
                <a16:creationId xmlns:a16="http://schemas.microsoft.com/office/drawing/2014/main" id="{2E146B68-7933-4230-9E9A-7E3E8D0468D6}"/>
              </a:ext>
            </a:extLst>
          </p:cNvPr>
          <p:cNvSpPr/>
          <p:nvPr/>
        </p:nvSpPr>
        <p:spPr>
          <a:xfrm>
            <a:off x="3947268" y="3541049"/>
            <a:ext cx="2017224" cy="20172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023075C-B2FC-487E-8C2F-BCFB2EF728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4309" y="3681385"/>
            <a:ext cx="1597775" cy="173537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24" name="Group 19">
            <a:extLst>
              <a:ext uri="{FF2B5EF4-FFF2-40B4-BE49-F238E27FC236}">
                <a16:creationId xmlns:a16="http://schemas.microsoft.com/office/drawing/2014/main" id="{B770CC23-C978-4897-AE36-3B8E99F3F2FB}"/>
              </a:ext>
            </a:extLst>
          </p:cNvPr>
          <p:cNvGrpSpPr/>
          <p:nvPr/>
        </p:nvGrpSpPr>
        <p:grpSpPr>
          <a:xfrm>
            <a:off x="3371218" y="5550742"/>
            <a:ext cx="3048141" cy="1111859"/>
            <a:chOff x="208996" y="4416136"/>
            <a:chExt cx="3048141" cy="1111859"/>
          </a:xfrm>
        </p:grpSpPr>
        <p:sp>
          <p:nvSpPr>
            <p:cNvPr id="125" name="TextBox 20">
              <a:extLst>
                <a:ext uri="{FF2B5EF4-FFF2-40B4-BE49-F238E27FC236}">
                  <a16:creationId xmlns:a16="http://schemas.microsoft.com/office/drawing/2014/main" id="{2C5B5244-DED2-49FE-80F5-98021A6243F6}"/>
                </a:ext>
              </a:extLst>
            </p:cNvPr>
            <p:cNvSpPr txBox="1"/>
            <p:nvPr/>
          </p:nvSpPr>
          <p:spPr>
            <a:xfrm>
              <a:off x="466266" y="4416136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rgbClr val="FF5969"/>
                  </a:solidFill>
                  <a:latin typeface="Tw Cen MT" panose="020B0602020104020603" pitchFamily="34" charset="0"/>
                </a:rPr>
                <a:t>Fırat LÜLECİ</a:t>
              </a:r>
              <a:endParaRPr lang="en-US" sz="2400" dirty="0">
                <a:solidFill>
                  <a:srgbClr val="FF5969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26" name="TextBox 21">
              <a:extLst>
                <a:ext uri="{FF2B5EF4-FFF2-40B4-BE49-F238E27FC236}">
                  <a16:creationId xmlns:a16="http://schemas.microsoft.com/office/drawing/2014/main" id="{FC2F5EC2-5558-4F9D-A705-363747B6C306}"/>
                </a:ext>
              </a:extLst>
            </p:cNvPr>
            <p:cNvSpPr txBox="1"/>
            <p:nvPr/>
          </p:nvSpPr>
          <p:spPr>
            <a:xfrm>
              <a:off x="466266" y="4853747"/>
              <a:ext cx="26447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Sosyal ve Akademik Etkinlikler Koordinatörü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27" name="TextBox 22">
              <a:extLst>
                <a:ext uri="{FF2B5EF4-FFF2-40B4-BE49-F238E27FC236}">
                  <a16:creationId xmlns:a16="http://schemas.microsoft.com/office/drawing/2014/main" id="{46491CFE-8AD5-4059-B7D8-98DC180C3179}"/>
                </a:ext>
              </a:extLst>
            </p:cNvPr>
            <p:cNvSpPr txBox="1"/>
            <p:nvPr/>
          </p:nvSpPr>
          <p:spPr>
            <a:xfrm>
              <a:off x="208996" y="5220218"/>
              <a:ext cx="30481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Ofis </a:t>
              </a:r>
              <a:r>
                <a:rPr lang="tr-TR" dirty="0" err="1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no</a:t>
              </a:r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: 126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128" name="Oval 127">
            <a:extLst>
              <a:ext uri="{FF2B5EF4-FFF2-40B4-BE49-F238E27FC236}">
                <a16:creationId xmlns:a16="http://schemas.microsoft.com/office/drawing/2014/main" id="{0A075A13-3739-46B5-A87E-8D8F14D5378D}"/>
              </a:ext>
            </a:extLst>
          </p:cNvPr>
          <p:cNvSpPr/>
          <p:nvPr/>
        </p:nvSpPr>
        <p:spPr>
          <a:xfrm>
            <a:off x="6582634" y="3403067"/>
            <a:ext cx="2075350" cy="2075350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9" name="Group 23">
            <a:extLst>
              <a:ext uri="{FF2B5EF4-FFF2-40B4-BE49-F238E27FC236}">
                <a16:creationId xmlns:a16="http://schemas.microsoft.com/office/drawing/2014/main" id="{2F2DEF8C-5DC8-4668-B5F1-C8E635D83930}"/>
              </a:ext>
            </a:extLst>
          </p:cNvPr>
          <p:cNvGrpSpPr/>
          <p:nvPr/>
        </p:nvGrpSpPr>
        <p:grpSpPr>
          <a:xfrm>
            <a:off x="6158225" y="5478419"/>
            <a:ext cx="3048141" cy="1077218"/>
            <a:chOff x="3113959" y="4416136"/>
            <a:chExt cx="3048141" cy="1077218"/>
          </a:xfrm>
        </p:grpSpPr>
        <p:sp>
          <p:nvSpPr>
            <p:cNvPr id="130" name="TextBox 24">
              <a:extLst>
                <a:ext uri="{FF2B5EF4-FFF2-40B4-BE49-F238E27FC236}">
                  <a16:creationId xmlns:a16="http://schemas.microsoft.com/office/drawing/2014/main" id="{FE6CA8C1-B469-4C51-8F3A-7505E3486FE3}"/>
                </a:ext>
              </a:extLst>
            </p:cNvPr>
            <p:cNvSpPr txBox="1"/>
            <p:nvPr/>
          </p:nvSpPr>
          <p:spPr>
            <a:xfrm>
              <a:off x="3344736" y="4416136"/>
              <a:ext cx="26447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>
                  <a:solidFill>
                    <a:srgbClr val="03A1A4"/>
                  </a:solidFill>
                  <a:latin typeface="Tw Cen MT" panose="020B0602020104020603" pitchFamily="34" charset="0"/>
                </a:rPr>
                <a:t>Mustafa POLAT</a:t>
              </a:r>
              <a:endParaRPr lang="en-US" sz="2400" dirty="0">
                <a:solidFill>
                  <a:srgbClr val="03A1A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31" name="TextBox 25">
              <a:extLst>
                <a:ext uri="{FF2B5EF4-FFF2-40B4-BE49-F238E27FC236}">
                  <a16:creationId xmlns:a16="http://schemas.microsoft.com/office/drawing/2014/main" id="{505399FB-8960-49B3-B87C-163421CCBE8F}"/>
                </a:ext>
              </a:extLst>
            </p:cNvPr>
            <p:cNvSpPr txBox="1"/>
            <p:nvPr/>
          </p:nvSpPr>
          <p:spPr>
            <a:xfrm>
              <a:off x="3369657" y="4877801"/>
              <a:ext cx="2644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Kurslar Koordinatörü</a:t>
              </a:r>
              <a:endParaRPr lang="en-US" b="1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32" name="TextBox 26">
              <a:extLst>
                <a:ext uri="{FF2B5EF4-FFF2-40B4-BE49-F238E27FC236}">
                  <a16:creationId xmlns:a16="http://schemas.microsoft.com/office/drawing/2014/main" id="{76FF787D-4E25-400F-959C-039D9C7B36F0}"/>
                </a:ext>
              </a:extLst>
            </p:cNvPr>
            <p:cNvSpPr txBox="1"/>
            <p:nvPr/>
          </p:nvSpPr>
          <p:spPr>
            <a:xfrm>
              <a:off x="3113959" y="5185577"/>
              <a:ext cx="30481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Ofis </a:t>
              </a:r>
              <a:r>
                <a:rPr lang="tr-TR" dirty="0" err="1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no</a:t>
              </a:r>
              <a:r>
                <a:rPr lang="tr-TR" dirty="0">
                  <a:solidFill>
                    <a:schemeClr val="bg1">
                      <a:lumMod val="65000"/>
                    </a:schemeClr>
                  </a:solidFill>
                  <a:latin typeface="Tw Cen MT" panose="020B0602020104020603" pitchFamily="34" charset="0"/>
                </a:rPr>
                <a:t>: 227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pic>
        <p:nvPicPr>
          <p:cNvPr id="10" name="Resim 9">
            <a:extLst>
              <a:ext uri="{FF2B5EF4-FFF2-40B4-BE49-F238E27FC236}">
                <a16:creationId xmlns:a16="http://schemas.microsoft.com/office/drawing/2014/main" id="{AC843FC2-0924-4DCE-B20D-BF7DB001E2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9592" y="3441423"/>
            <a:ext cx="1684762" cy="199863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81744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19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454" name="Google Shape;454;p19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19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9"/>
            <p:cNvSpPr txBox="1"/>
            <p:nvPr/>
          </p:nvSpPr>
          <p:spPr>
            <a:xfrm rot="-5400000">
              <a:off x="10872792" y="31947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3600" b="1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57" name="Google Shape;457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58" name="Google Shape;458;p19"/>
          <p:cNvGrpSpPr/>
          <p:nvPr/>
        </p:nvGrpSpPr>
        <p:grpSpPr>
          <a:xfrm>
            <a:off x="226788" y="-2"/>
            <a:ext cx="11447504" cy="6858000"/>
            <a:chOff x="213096" y="0"/>
            <a:chExt cx="11447504" cy="6858000"/>
          </a:xfrm>
        </p:grpSpPr>
        <p:sp>
          <p:nvSpPr>
            <p:cNvPr id="459" name="Google Shape;459;p19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9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9"/>
            <p:cNvSpPr txBox="1"/>
            <p:nvPr/>
          </p:nvSpPr>
          <p:spPr>
            <a:xfrm rot="-5400000">
              <a:off x="10341391" y="31058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Kurlar</a:t>
              </a:r>
              <a:endParaRPr sz="3600" b="1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62" name="Google Shape;462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3" name="Google Shape;463;p19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464" name="Google Shape;464;p19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9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9"/>
            <p:cNvSpPr txBox="1"/>
            <p:nvPr/>
          </p:nvSpPr>
          <p:spPr>
            <a:xfrm rot="-5400000">
              <a:off x="9117129" y="3289638"/>
              <a:ext cx="1992086" cy="446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000" b="1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67" name="Google Shape;467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8" name="Google Shape;468;p19"/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469" name="Google Shape;469;p19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19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9"/>
            <p:cNvSpPr txBox="1"/>
            <p:nvPr/>
          </p:nvSpPr>
          <p:spPr>
            <a:xfrm rot="-5400000">
              <a:off x="8746453" y="3220388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3200" b="1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72" name="Google Shape;472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3" name="Google Shape;473;p19"/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474" name="Google Shape;474;p19"/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9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19"/>
            <p:cNvSpPr txBox="1"/>
            <p:nvPr/>
          </p:nvSpPr>
          <p:spPr>
            <a:xfrm rot="-5400000">
              <a:off x="8091629" y="3220387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Önemli</a:t>
              </a:r>
              <a:endParaRPr sz="3200" b="1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77" name="Google Shape;477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8" name="Google Shape;478;p19"/>
          <p:cNvGrpSpPr/>
          <p:nvPr/>
        </p:nvGrpSpPr>
        <p:grpSpPr>
          <a:xfrm>
            <a:off x="-1723968" y="0"/>
            <a:ext cx="11335017" cy="6858000"/>
            <a:chOff x="-10744545" y="-1"/>
            <a:chExt cx="11335017" cy="6858000"/>
          </a:xfrm>
        </p:grpSpPr>
        <p:sp>
          <p:nvSpPr>
            <p:cNvPr id="479" name="Google Shape;479;p19"/>
            <p:cNvSpPr/>
            <p:nvPr/>
          </p:nvSpPr>
          <p:spPr>
            <a:xfrm>
              <a:off x="-10744545" y="-1"/>
              <a:ext cx="11331017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9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19"/>
            <p:cNvSpPr txBox="1"/>
            <p:nvPr/>
          </p:nvSpPr>
          <p:spPr>
            <a:xfrm rot="-5400000">
              <a:off x="-738260" y="3281940"/>
              <a:ext cx="19920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1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  <a:endParaRPr sz="2400" b="1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82" name="Google Shape;482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83" name="Google Shape;483;p19"/>
          <p:cNvGrpSpPr/>
          <p:nvPr/>
        </p:nvGrpSpPr>
        <p:grpSpPr>
          <a:xfrm>
            <a:off x="-730430" y="3028924"/>
            <a:ext cx="9403459" cy="1945946"/>
            <a:chOff x="979714" y="3581522"/>
            <a:chExt cx="9403459" cy="1945946"/>
          </a:xfrm>
        </p:grpSpPr>
        <p:sp>
          <p:nvSpPr>
            <p:cNvPr id="484" name="Google Shape;484;p19"/>
            <p:cNvSpPr txBox="1"/>
            <p:nvPr/>
          </p:nvSpPr>
          <p:spPr>
            <a:xfrm>
              <a:off x="8046373" y="3581522"/>
              <a:ext cx="2336800" cy="15696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>
                  <a:solidFill>
                    <a:srgbClr val="03A1A4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@kbuprep</a:t>
              </a:r>
              <a:endParaRPr sz="3200" b="1">
                <a:solidFill>
                  <a:srgbClr val="03A1A4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>
                  <a:solidFill>
                    <a:srgbClr val="03A1A4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@ydyokbu</a:t>
              </a:r>
              <a:endParaRPr sz="3200" b="1">
                <a:solidFill>
                  <a:srgbClr val="03A1A4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rgbClr val="03A1A4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85" name="Google Shape;485;p19"/>
            <p:cNvSpPr txBox="1"/>
            <p:nvPr/>
          </p:nvSpPr>
          <p:spPr>
            <a:xfrm>
              <a:off x="979714" y="5127358"/>
              <a:ext cx="2336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86" name="Google Shape;486;p19"/>
          <p:cNvGrpSpPr/>
          <p:nvPr/>
        </p:nvGrpSpPr>
        <p:grpSpPr>
          <a:xfrm>
            <a:off x="1123191" y="3065876"/>
            <a:ext cx="3445797" cy="1704703"/>
            <a:chOff x="3629784" y="3822765"/>
            <a:chExt cx="3445797" cy="1704703"/>
          </a:xfrm>
        </p:grpSpPr>
        <p:sp>
          <p:nvSpPr>
            <p:cNvPr id="487" name="Google Shape;487;p19"/>
            <p:cNvSpPr txBox="1"/>
            <p:nvPr/>
          </p:nvSpPr>
          <p:spPr>
            <a:xfrm>
              <a:off x="4738781" y="3822765"/>
              <a:ext cx="23368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>
                  <a:solidFill>
                    <a:srgbClr val="EF3078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@kbusfl</a:t>
              </a:r>
              <a:endParaRPr sz="3600" b="1">
                <a:solidFill>
                  <a:srgbClr val="EF3078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88" name="Google Shape;488;p19"/>
            <p:cNvSpPr txBox="1"/>
            <p:nvPr/>
          </p:nvSpPr>
          <p:spPr>
            <a:xfrm>
              <a:off x="3629784" y="5127358"/>
              <a:ext cx="2336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89" name="Google Shape;489;p19"/>
          <p:cNvGrpSpPr/>
          <p:nvPr/>
        </p:nvGrpSpPr>
        <p:grpSpPr>
          <a:xfrm>
            <a:off x="3635241" y="3046242"/>
            <a:ext cx="2922056" cy="1739792"/>
            <a:chOff x="6279854" y="3787676"/>
            <a:chExt cx="2922056" cy="1739792"/>
          </a:xfrm>
        </p:grpSpPr>
        <p:sp>
          <p:nvSpPr>
            <p:cNvPr id="490" name="Google Shape;490;p19"/>
            <p:cNvSpPr txBox="1"/>
            <p:nvPr/>
          </p:nvSpPr>
          <p:spPr>
            <a:xfrm>
              <a:off x="6865110" y="3787676"/>
              <a:ext cx="23368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>
                  <a:solidFill>
                    <a:srgbClr val="92D05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@ydyokbu</a:t>
              </a:r>
              <a:endParaRPr sz="3600" b="1">
                <a:solidFill>
                  <a:srgbClr val="92D05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91" name="Google Shape;491;p19"/>
            <p:cNvSpPr txBox="1"/>
            <p:nvPr/>
          </p:nvSpPr>
          <p:spPr>
            <a:xfrm>
              <a:off x="6279854" y="5127358"/>
              <a:ext cx="2336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492" name="Google Shape;492;p19"/>
          <p:cNvSpPr/>
          <p:nvPr/>
        </p:nvSpPr>
        <p:spPr>
          <a:xfrm>
            <a:off x="2348330" y="1184786"/>
            <a:ext cx="1802532" cy="1802532"/>
          </a:xfrm>
          <a:prstGeom prst="ellipse">
            <a:avLst/>
          </a:prstGeom>
          <a:solidFill>
            <a:srgbClr val="EF30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3" name="Google Shape;493;p19"/>
          <p:cNvGrpSpPr/>
          <p:nvPr/>
        </p:nvGrpSpPr>
        <p:grpSpPr>
          <a:xfrm>
            <a:off x="4590905" y="1185220"/>
            <a:ext cx="1813790" cy="1813790"/>
            <a:chOff x="6403225" y="2209800"/>
            <a:chExt cx="2090058" cy="2090058"/>
          </a:xfrm>
        </p:grpSpPr>
        <p:sp>
          <p:nvSpPr>
            <p:cNvPr id="494" name="Google Shape;494;p19"/>
            <p:cNvSpPr/>
            <p:nvPr/>
          </p:nvSpPr>
          <p:spPr>
            <a:xfrm>
              <a:off x="6403225" y="2209800"/>
              <a:ext cx="2090058" cy="209005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95" name="Google Shape;495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813245" y="2611063"/>
              <a:ext cx="1287532" cy="128753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6" name="Google Shape;496;p19"/>
          <p:cNvGrpSpPr/>
          <p:nvPr/>
        </p:nvGrpSpPr>
        <p:grpSpPr>
          <a:xfrm>
            <a:off x="6827333" y="1147834"/>
            <a:ext cx="1802532" cy="1802532"/>
            <a:chOff x="1103085" y="2209800"/>
            <a:chExt cx="2090058" cy="2090058"/>
          </a:xfrm>
        </p:grpSpPr>
        <p:sp>
          <p:nvSpPr>
            <p:cNvPr id="497" name="Google Shape;497;p19"/>
            <p:cNvSpPr/>
            <p:nvPr/>
          </p:nvSpPr>
          <p:spPr>
            <a:xfrm>
              <a:off x="1103085" y="2209800"/>
              <a:ext cx="2090058" cy="2090058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98" name="Google Shape;498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504348" y="2611063"/>
              <a:ext cx="1287532" cy="12875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9" name="Google Shape;499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45356" y="1523429"/>
            <a:ext cx="1109568" cy="11156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0" name="Google Shape;500;p19"/>
          <p:cNvGrpSpPr/>
          <p:nvPr/>
        </p:nvGrpSpPr>
        <p:grpSpPr>
          <a:xfrm>
            <a:off x="127989" y="1226125"/>
            <a:ext cx="1813790" cy="1813790"/>
            <a:chOff x="6403225" y="2209800"/>
            <a:chExt cx="2090058" cy="2090058"/>
          </a:xfrm>
        </p:grpSpPr>
        <p:sp>
          <p:nvSpPr>
            <p:cNvPr id="501" name="Google Shape;501;p19"/>
            <p:cNvSpPr/>
            <p:nvPr/>
          </p:nvSpPr>
          <p:spPr>
            <a:xfrm>
              <a:off x="6403225" y="2209800"/>
              <a:ext cx="2090058" cy="2090058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02" name="Google Shape;502;p1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896236" y="2634303"/>
              <a:ext cx="1287531" cy="12513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3" name="Google Shape;503;p19"/>
          <p:cNvGrpSpPr/>
          <p:nvPr/>
        </p:nvGrpSpPr>
        <p:grpSpPr>
          <a:xfrm>
            <a:off x="0" y="3109254"/>
            <a:ext cx="8243223" cy="1598222"/>
            <a:chOff x="373431" y="3929246"/>
            <a:chExt cx="8243223" cy="1598222"/>
          </a:xfrm>
        </p:grpSpPr>
        <p:sp>
          <p:nvSpPr>
            <p:cNvPr id="504" name="Google Shape;504;p19"/>
            <p:cNvSpPr txBox="1"/>
            <p:nvPr/>
          </p:nvSpPr>
          <p:spPr>
            <a:xfrm>
              <a:off x="373431" y="3929246"/>
              <a:ext cx="2327598" cy="10772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>
                  <a:solidFill>
                    <a:srgbClr val="5D737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sfl.karabuk.edu.tr</a:t>
              </a:r>
              <a:endParaRPr sz="3200" b="1">
                <a:solidFill>
                  <a:srgbClr val="5D7373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05" name="Google Shape;505;p19"/>
            <p:cNvSpPr txBox="1"/>
            <p:nvPr/>
          </p:nvSpPr>
          <p:spPr>
            <a:xfrm>
              <a:off x="6279854" y="5127358"/>
              <a:ext cx="23368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14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129" name="Google Shape;129;p14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4"/>
            <p:cNvSpPr txBox="1"/>
            <p:nvPr/>
          </p:nvSpPr>
          <p:spPr>
            <a:xfrm rot="-5400000">
              <a:off x="10872792" y="31947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36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32" name="Google Shape;132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Google Shape;133;p14"/>
          <p:cNvGrpSpPr/>
          <p:nvPr/>
        </p:nvGrpSpPr>
        <p:grpSpPr>
          <a:xfrm>
            <a:off x="-8798784" y="0"/>
            <a:ext cx="11447504" cy="6858000"/>
            <a:chOff x="213096" y="0"/>
            <a:chExt cx="11447504" cy="6858000"/>
          </a:xfrm>
        </p:grpSpPr>
        <p:sp>
          <p:nvSpPr>
            <p:cNvPr id="134" name="Google Shape;134;p14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4"/>
            <p:cNvSpPr txBox="1"/>
            <p:nvPr/>
          </p:nvSpPr>
          <p:spPr>
            <a:xfrm rot="-5400000">
              <a:off x="10341391" y="31058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Kurlar</a:t>
              </a:r>
              <a:endParaRPr sz="36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37" name="Google Shape;137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8" name="Google Shape;138;p14"/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139" name="Google Shape;139;p14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4"/>
            <p:cNvSpPr txBox="1"/>
            <p:nvPr/>
          </p:nvSpPr>
          <p:spPr>
            <a:xfrm rot="-5400000">
              <a:off x="9117129" y="3289638"/>
              <a:ext cx="1992086" cy="446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42" name="Google Shape;142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3" name="Google Shape;143;p14"/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144" name="Google Shape;144;p14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14"/>
            <p:cNvSpPr txBox="1"/>
            <p:nvPr/>
          </p:nvSpPr>
          <p:spPr>
            <a:xfrm rot="-5400000">
              <a:off x="8746452" y="3220385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32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47" name="Google Shape;147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8" name="Google Shape;148;p14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9" name="Google Shape;149;p14"/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150" name="Google Shape;150;p14"/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4"/>
            <p:cNvSpPr txBox="1"/>
            <p:nvPr/>
          </p:nvSpPr>
          <p:spPr>
            <a:xfrm rot="-5400000">
              <a:off x="8091629" y="3220387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Önemli</a:t>
              </a:r>
              <a:endParaRPr sz="32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53" name="Google Shape;153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" name="Google Shape;154;p14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155" name="Google Shape;155;p14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4"/>
            <p:cNvSpPr txBox="1"/>
            <p:nvPr/>
          </p:nvSpPr>
          <p:spPr>
            <a:xfrm rot="-5400000">
              <a:off x="-738260" y="3281941"/>
              <a:ext cx="19920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  <a:endParaRPr sz="24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58" name="Google Shape;158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9" name="Google Shape;159;p14"/>
          <p:cNvGrpSpPr/>
          <p:nvPr/>
        </p:nvGrpSpPr>
        <p:grpSpPr>
          <a:xfrm>
            <a:off x="3319611" y="1368701"/>
            <a:ext cx="6791601" cy="4808149"/>
            <a:chOff x="2747130" y="3874286"/>
            <a:chExt cx="6791601" cy="1267786"/>
          </a:xfrm>
        </p:grpSpPr>
        <p:sp>
          <p:nvSpPr>
            <p:cNvPr id="160" name="Google Shape;160;p14"/>
            <p:cNvSpPr txBox="1"/>
            <p:nvPr/>
          </p:nvSpPr>
          <p:spPr>
            <a:xfrm>
              <a:off x="4168474" y="3874286"/>
              <a:ext cx="4565091" cy="1541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0" i="0" u="none" strike="noStrike" cap="none" dirty="0">
                  <a:solidFill>
                    <a:srgbClr val="03A1A4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İngilizce Hazırlık Programı</a:t>
              </a:r>
              <a:endParaRPr sz="3200" b="0" i="0" u="none" strike="noStrike" cap="none" dirty="0">
                <a:solidFill>
                  <a:srgbClr val="03A1A4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1" name="Google Shape;161;p14"/>
            <p:cNvSpPr txBox="1"/>
            <p:nvPr/>
          </p:nvSpPr>
          <p:spPr>
            <a:xfrm>
              <a:off x="3609033" y="4090361"/>
              <a:ext cx="4952059" cy="316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1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EAQUALS akredite üyesi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0" i="0" u="none" strike="noStrike" cap="none" dirty="0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Uluslararası standartlarda kalite dil eğitim programı </a:t>
              </a:r>
              <a:endParaRPr sz="2400" b="0" i="0" u="none" strike="noStrike" cap="none" dirty="0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2" name="Google Shape;162;p14"/>
            <p:cNvSpPr txBox="1"/>
            <p:nvPr/>
          </p:nvSpPr>
          <p:spPr>
            <a:xfrm>
              <a:off x="3399952" y="4457969"/>
              <a:ext cx="5485959" cy="316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Program, eğitim dili İngilizce olan bölüm öğrencilerinin ihtiyacı olan hem dil bilgi ve becerilerini hem de akademik becerilerini geliştirmeyi hedefleyen modüler bir sistemden oluşur.</a:t>
              </a:r>
              <a:endParaRPr/>
            </a:p>
          </p:txBody>
        </p:sp>
        <p:sp>
          <p:nvSpPr>
            <p:cNvPr id="163" name="Google Shape;163;p14"/>
            <p:cNvSpPr txBox="1"/>
            <p:nvPr/>
          </p:nvSpPr>
          <p:spPr>
            <a:xfrm>
              <a:off x="2747130" y="4825576"/>
              <a:ext cx="6791601" cy="316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Mühendislik Bölümleri</a:t>
              </a:r>
              <a:endParaRPr sz="1800" b="0" i="0" u="none" strike="noStrike" cap="none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İngiliz Dili ve Edebiyatı</a:t>
              </a:r>
              <a:endParaRPr sz="1800" b="0" i="0" u="none" strike="noStrike" cap="none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Uygulamalı dil ve Çevirmenlik</a:t>
              </a:r>
              <a:endParaRPr sz="1800" b="0" i="0" u="none" strike="noStrike" cap="none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Uluslararası İlişkiler</a:t>
              </a:r>
              <a:endParaRPr sz="1800" b="0" i="0" u="none" strike="noStrike" cap="none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15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169" name="Google Shape;169;p15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5"/>
            <p:cNvSpPr txBox="1"/>
            <p:nvPr/>
          </p:nvSpPr>
          <p:spPr>
            <a:xfrm rot="-5400000">
              <a:off x="10872792" y="31947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36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72" name="Google Shape;172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3" name="Google Shape;173;p15"/>
          <p:cNvGrpSpPr/>
          <p:nvPr/>
        </p:nvGrpSpPr>
        <p:grpSpPr>
          <a:xfrm>
            <a:off x="213095" y="-1"/>
            <a:ext cx="11447504" cy="6858000"/>
            <a:chOff x="213096" y="0"/>
            <a:chExt cx="11447504" cy="6858000"/>
          </a:xfrm>
        </p:grpSpPr>
        <p:sp>
          <p:nvSpPr>
            <p:cNvPr id="174" name="Google Shape;174;p15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5"/>
            <p:cNvSpPr txBox="1"/>
            <p:nvPr/>
          </p:nvSpPr>
          <p:spPr>
            <a:xfrm rot="-5400000">
              <a:off x="10341391" y="31058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Kurlar</a:t>
              </a:r>
              <a:endParaRPr sz="36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77" name="Google Shape;177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8" name="Google Shape;178;p15"/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179" name="Google Shape;179;p15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5"/>
            <p:cNvSpPr txBox="1"/>
            <p:nvPr/>
          </p:nvSpPr>
          <p:spPr>
            <a:xfrm rot="-5400000">
              <a:off x="9117129" y="3289638"/>
              <a:ext cx="1992086" cy="446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82" name="Google Shape;182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3" name="Google Shape;183;p15"/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184" name="Google Shape;184;p15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5"/>
            <p:cNvSpPr txBox="1"/>
            <p:nvPr/>
          </p:nvSpPr>
          <p:spPr>
            <a:xfrm rot="-5400000">
              <a:off x="8746453" y="3220388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32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87" name="Google Shape;187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8" name="Google Shape;188;p15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9" name="Google Shape;189;p15"/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190" name="Google Shape;190;p15"/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5"/>
            <p:cNvSpPr txBox="1"/>
            <p:nvPr/>
          </p:nvSpPr>
          <p:spPr>
            <a:xfrm rot="-5400000">
              <a:off x="8091629" y="3220387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Önemli</a:t>
              </a:r>
              <a:endParaRPr sz="32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93" name="Google Shape;193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4" name="Google Shape;194;p15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195" name="Google Shape;195;p15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5"/>
            <p:cNvSpPr txBox="1"/>
            <p:nvPr/>
          </p:nvSpPr>
          <p:spPr>
            <a:xfrm rot="-5400000">
              <a:off x="-738260" y="3281940"/>
              <a:ext cx="19920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  <a:endParaRPr sz="24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98" name="Google Shape;198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9" name="Google Shape;199;p15"/>
          <p:cNvGrpSpPr/>
          <p:nvPr/>
        </p:nvGrpSpPr>
        <p:grpSpPr>
          <a:xfrm>
            <a:off x="6538340" y="1155775"/>
            <a:ext cx="1805441" cy="1894017"/>
            <a:chOff x="6381342" y="2182683"/>
            <a:chExt cx="1805441" cy="1894017"/>
          </a:xfrm>
        </p:grpSpPr>
        <p:sp>
          <p:nvSpPr>
            <p:cNvPr id="200" name="Google Shape;200;p15"/>
            <p:cNvSpPr/>
            <p:nvPr/>
          </p:nvSpPr>
          <p:spPr>
            <a:xfrm>
              <a:off x="6488272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FEC6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5"/>
            <p:cNvSpPr txBox="1"/>
            <p:nvPr/>
          </p:nvSpPr>
          <p:spPr>
            <a:xfrm>
              <a:off x="6381342" y="2182683"/>
              <a:ext cx="180544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</a:t>
              </a:r>
              <a:endParaRPr sz="3600" b="1" i="0" u="none" strike="noStrike" cap="none">
                <a:solidFill>
                  <a:srgbClr val="E6E7E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2" name="Google Shape;202;p15"/>
            <p:cNvSpPr txBox="1"/>
            <p:nvPr/>
          </p:nvSpPr>
          <p:spPr>
            <a:xfrm>
              <a:off x="6836846" y="2563851"/>
              <a:ext cx="89443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6000" b="1" i="0" u="none" strike="noStrike" cap="none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3</a:t>
              </a:r>
              <a:endParaRPr/>
            </a:p>
          </p:txBody>
        </p:sp>
      </p:grpSp>
      <p:grpSp>
        <p:nvGrpSpPr>
          <p:cNvPr id="203" name="Google Shape;203;p15"/>
          <p:cNvGrpSpPr/>
          <p:nvPr/>
        </p:nvGrpSpPr>
        <p:grpSpPr>
          <a:xfrm>
            <a:off x="4363310" y="1134564"/>
            <a:ext cx="1805441" cy="1894017"/>
            <a:chOff x="3884465" y="2182683"/>
            <a:chExt cx="1805441" cy="1894017"/>
          </a:xfrm>
        </p:grpSpPr>
        <p:sp>
          <p:nvSpPr>
            <p:cNvPr id="204" name="Google Shape;204;p15"/>
            <p:cNvSpPr/>
            <p:nvPr/>
          </p:nvSpPr>
          <p:spPr>
            <a:xfrm>
              <a:off x="3991395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52CB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5"/>
            <p:cNvSpPr txBox="1"/>
            <p:nvPr/>
          </p:nvSpPr>
          <p:spPr>
            <a:xfrm>
              <a:off x="3884465" y="2182683"/>
              <a:ext cx="180544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</a:t>
              </a:r>
              <a:endParaRPr sz="3600" b="1" i="0" u="none" strike="noStrike" cap="none">
                <a:solidFill>
                  <a:srgbClr val="E6E7E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06" name="Google Shape;206;p15"/>
            <p:cNvSpPr txBox="1"/>
            <p:nvPr/>
          </p:nvSpPr>
          <p:spPr>
            <a:xfrm>
              <a:off x="4339969" y="2563851"/>
              <a:ext cx="89443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6000" b="1" i="0" u="none" strike="noStrike" cap="none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</a:t>
              </a:r>
              <a:endParaRPr/>
            </a:p>
          </p:txBody>
        </p:sp>
      </p:grpSp>
      <p:grpSp>
        <p:nvGrpSpPr>
          <p:cNvPr id="207" name="Google Shape;207;p15"/>
          <p:cNvGrpSpPr/>
          <p:nvPr/>
        </p:nvGrpSpPr>
        <p:grpSpPr>
          <a:xfrm>
            <a:off x="2113453" y="1134564"/>
            <a:ext cx="1805441" cy="1894017"/>
            <a:chOff x="1387588" y="2182683"/>
            <a:chExt cx="1805441" cy="1894017"/>
          </a:xfrm>
        </p:grpSpPr>
        <p:sp>
          <p:nvSpPr>
            <p:cNvPr id="208" name="Google Shape;208;p15"/>
            <p:cNvSpPr/>
            <p:nvPr/>
          </p:nvSpPr>
          <p:spPr>
            <a:xfrm>
              <a:off x="1494518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15"/>
            <p:cNvSpPr txBox="1"/>
            <p:nvPr/>
          </p:nvSpPr>
          <p:spPr>
            <a:xfrm>
              <a:off x="1387588" y="2182683"/>
              <a:ext cx="180544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</a:t>
              </a:r>
              <a:endParaRPr sz="3600" b="1" i="0" u="none" strike="noStrike" cap="none">
                <a:solidFill>
                  <a:srgbClr val="E6E7E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0" name="Google Shape;210;p15"/>
            <p:cNvSpPr txBox="1"/>
            <p:nvPr/>
          </p:nvSpPr>
          <p:spPr>
            <a:xfrm>
              <a:off x="1843092" y="2563851"/>
              <a:ext cx="89443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6000" b="1" i="0" u="none" strike="noStrike" cap="none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1</a:t>
              </a:r>
              <a:endParaRPr/>
            </a:p>
          </p:txBody>
        </p:sp>
      </p:grpSp>
      <p:sp>
        <p:nvSpPr>
          <p:cNvPr id="211" name="Google Shape;211;p15"/>
          <p:cNvSpPr/>
          <p:nvPr/>
        </p:nvSpPr>
        <p:spPr>
          <a:xfrm rot="10800000" flipH="1">
            <a:off x="2210841" y="1996777"/>
            <a:ext cx="1591582" cy="3136889"/>
          </a:xfrm>
          <a:custGeom>
            <a:avLst/>
            <a:gdLst/>
            <a:ahLst/>
            <a:cxnLst/>
            <a:rect l="l" t="t" r="r" b="b"/>
            <a:pathLst>
              <a:path w="1591582" h="3031986" extrusionOk="0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127000" sx="107000" sy="107000" algn="ctr" rotWithShape="0">
              <a:srgbClr val="000000">
                <a:alpha val="2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5"/>
          <p:cNvSpPr/>
          <p:nvPr/>
        </p:nvSpPr>
        <p:spPr>
          <a:xfrm rot="10800000" flipH="1">
            <a:off x="4467625" y="1990226"/>
            <a:ext cx="1591582" cy="3136889"/>
          </a:xfrm>
          <a:custGeom>
            <a:avLst/>
            <a:gdLst/>
            <a:ahLst/>
            <a:cxnLst/>
            <a:rect l="l" t="t" r="r" b="b"/>
            <a:pathLst>
              <a:path w="1591582" h="3031986" extrusionOk="0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127000" sx="107000" sy="107000" algn="ctr" rotWithShape="0">
              <a:srgbClr val="000000">
                <a:alpha val="2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5"/>
          <p:cNvSpPr/>
          <p:nvPr/>
        </p:nvSpPr>
        <p:spPr>
          <a:xfrm rot="10800000" flipH="1">
            <a:off x="6645830" y="1974665"/>
            <a:ext cx="1591582" cy="3152451"/>
          </a:xfrm>
          <a:custGeom>
            <a:avLst/>
            <a:gdLst/>
            <a:ahLst/>
            <a:cxnLst/>
            <a:rect l="l" t="t" r="r" b="b"/>
            <a:pathLst>
              <a:path w="1591582" h="3031986" extrusionOk="0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127000" sx="107000" sy="107000" algn="ctr" rotWithShape="0">
              <a:srgbClr val="000000">
                <a:alpha val="2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4" name="Google Shape;214;p15"/>
          <p:cNvGrpSpPr/>
          <p:nvPr/>
        </p:nvGrpSpPr>
        <p:grpSpPr>
          <a:xfrm>
            <a:off x="2226011" y="2560199"/>
            <a:ext cx="1602750" cy="2486499"/>
            <a:chOff x="1477681" y="3837442"/>
            <a:chExt cx="1602750" cy="831802"/>
          </a:xfrm>
        </p:grpSpPr>
        <p:sp>
          <p:nvSpPr>
            <p:cNvPr id="215" name="Google Shape;215;p15"/>
            <p:cNvSpPr txBox="1"/>
            <p:nvPr/>
          </p:nvSpPr>
          <p:spPr>
            <a:xfrm>
              <a:off x="1488849" y="3837442"/>
              <a:ext cx="159158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1" dirty="0">
                  <a:solidFill>
                    <a:srgbClr val="FF596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YALNIZCA</a:t>
              </a:r>
              <a:endParaRPr lang="tr-TR" sz="2400" b="1" i="0" u="none" strike="noStrike" cap="none" dirty="0">
                <a:solidFill>
                  <a:srgbClr val="FF596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 b="1" i="0" u="none" strike="noStrike" cap="none" dirty="0">
                  <a:solidFill>
                    <a:srgbClr val="FF596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1</a:t>
              </a:r>
              <a:endParaRPr sz="2800" b="1" i="0" u="none" strike="noStrike" cap="none" dirty="0">
                <a:solidFill>
                  <a:srgbClr val="FF596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6" name="Google Shape;216;p15"/>
            <p:cNvSpPr txBox="1"/>
            <p:nvPr/>
          </p:nvSpPr>
          <p:spPr>
            <a:xfrm>
              <a:off x="1477681" y="4000006"/>
              <a:ext cx="1591582" cy="6692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24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1" i="0" u="none" strike="noStrike" cap="none" dirty="0">
                  <a:solidFill>
                    <a:srgbClr val="A6A6A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A0-A1</a:t>
              </a:r>
              <a:endParaRPr sz="14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18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1" i="0" u="none" strike="noStrike" cap="none" dirty="0">
                  <a:solidFill>
                    <a:srgbClr val="A6A6A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4 hafta</a:t>
              </a:r>
              <a:endParaRPr sz="18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1" i="0" u="none" strike="noStrike" cap="none" dirty="0">
                  <a:solidFill>
                    <a:srgbClr val="FF596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16 Eylül</a:t>
              </a:r>
              <a:endParaRPr sz="1800" b="1" i="0" u="none" strike="noStrike" cap="none" dirty="0">
                <a:solidFill>
                  <a:srgbClr val="FF596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1" i="0" u="none" strike="noStrike" cap="none" dirty="0">
                  <a:solidFill>
                    <a:srgbClr val="A6A6A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11 Ekim</a:t>
              </a:r>
              <a:endParaRPr sz="18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17" name="Google Shape;217;p15"/>
          <p:cNvGrpSpPr/>
          <p:nvPr/>
        </p:nvGrpSpPr>
        <p:grpSpPr>
          <a:xfrm>
            <a:off x="4450829" y="2531392"/>
            <a:ext cx="1591582" cy="2408167"/>
            <a:chOff x="3861343" y="3837441"/>
            <a:chExt cx="1591582" cy="1745965"/>
          </a:xfrm>
        </p:grpSpPr>
        <p:sp>
          <p:nvSpPr>
            <p:cNvPr id="218" name="Google Shape;218;p15"/>
            <p:cNvSpPr txBox="1"/>
            <p:nvPr/>
          </p:nvSpPr>
          <p:spPr>
            <a:xfrm>
              <a:off x="3861343" y="3837441"/>
              <a:ext cx="1591582" cy="379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1" i="0" u="none" strike="noStrike" cap="none" dirty="0">
                  <a:solidFill>
                    <a:srgbClr val="52CBBE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1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1" i="0" u="none" strike="noStrike" cap="none" dirty="0">
                  <a:solidFill>
                    <a:srgbClr val="52CBBE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2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1" dirty="0">
                  <a:solidFill>
                    <a:srgbClr val="52CBBE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3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1" i="0" u="none" strike="noStrike" cap="none" dirty="0">
                  <a:solidFill>
                    <a:srgbClr val="52CBBE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4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 i="0" u="none" strike="noStrike" cap="none" dirty="0">
                <a:solidFill>
                  <a:srgbClr val="52CBBE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19" name="Google Shape;219;p15"/>
            <p:cNvSpPr txBox="1"/>
            <p:nvPr/>
          </p:nvSpPr>
          <p:spPr>
            <a:xfrm>
              <a:off x="3861343" y="4177601"/>
              <a:ext cx="1591582" cy="14058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2000" b="1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A6A6A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9 hafta</a:t>
              </a:r>
              <a:endParaRPr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00A0A8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21 Ekim</a:t>
              </a:r>
              <a:endParaRPr sz="2000" b="1" i="0" u="none" strike="noStrike" cap="none" dirty="0">
                <a:solidFill>
                  <a:srgbClr val="00A0A8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A6A6A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20 Aralık</a:t>
              </a:r>
              <a:endParaRPr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20" name="Google Shape;220;p15"/>
          <p:cNvGrpSpPr/>
          <p:nvPr/>
        </p:nvGrpSpPr>
        <p:grpSpPr>
          <a:xfrm>
            <a:off x="6695855" y="2531387"/>
            <a:ext cx="1591582" cy="2402240"/>
            <a:chOff x="6488272" y="3837442"/>
            <a:chExt cx="1591582" cy="1604362"/>
          </a:xfrm>
        </p:grpSpPr>
        <p:sp>
          <p:nvSpPr>
            <p:cNvPr id="221" name="Google Shape;221;p15"/>
            <p:cNvSpPr txBox="1"/>
            <p:nvPr/>
          </p:nvSpPr>
          <p:spPr>
            <a:xfrm>
              <a:off x="6488272" y="3837442"/>
              <a:ext cx="159158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 b="1" i="0" u="none" strike="noStrike" cap="none" dirty="0">
                  <a:solidFill>
                    <a:srgbClr val="FEC63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2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 b="1" i="0" u="none" strike="noStrike" cap="none" dirty="0">
                  <a:solidFill>
                    <a:srgbClr val="FEC63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3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 b="1" dirty="0">
                  <a:solidFill>
                    <a:srgbClr val="FEC63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4</a:t>
              </a:r>
              <a:endParaRPr sz="2800" b="1" i="0" u="none" strike="noStrike" cap="none" dirty="0">
                <a:solidFill>
                  <a:srgbClr val="FEC63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2" name="Google Shape;222;p15"/>
            <p:cNvSpPr txBox="1"/>
            <p:nvPr/>
          </p:nvSpPr>
          <p:spPr>
            <a:xfrm>
              <a:off x="6488272" y="4146827"/>
              <a:ext cx="1591582" cy="12949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2000" b="1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A6A6A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9 hafta</a:t>
              </a:r>
              <a:endParaRPr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FEC63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30 Aralık</a:t>
              </a:r>
              <a:endParaRPr sz="2000" b="1" i="0" u="none" strike="noStrike" cap="none" dirty="0">
                <a:solidFill>
                  <a:srgbClr val="FEC63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A6A6A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13 Mart</a:t>
              </a:r>
              <a:endParaRPr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23" name="Google Shape;223;p15"/>
          <p:cNvGrpSpPr/>
          <p:nvPr/>
        </p:nvGrpSpPr>
        <p:grpSpPr>
          <a:xfrm>
            <a:off x="8645827" y="1134564"/>
            <a:ext cx="1805441" cy="1894017"/>
            <a:chOff x="6381342" y="2182683"/>
            <a:chExt cx="1805441" cy="1894017"/>
          </a:xfrm>
        </p:grpSpPr>
        <p:sp>
          <p:nvSpPr>
            <p:cNvPr id="224" name="Google Shape;224;p15"/>
            <p:cNvSpPr/>
            <p:nvPr/>
          </p:nvSpPr>
          <p:spPr>
            <a:xfrm>
              <a:off x="6488272" y="2209800"/>
              <a:ext cx="1591582" cy="1866900"/>
            </a:xfrm>
            <a:prstGeom prst="round2SameRect">
              <a:avLst>
                <a:gd name="adj1" fmla="val 12063"/>
                <a:gd name="adj2" fmla="val 0"/>
              </a:avLst>
            </a:pr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15"/>
            <p:cNvSpPr txBox="1"/>
            <p:nvPr/>
          </p:nvSpPr>
          <p:spPr>
            <a:xfrm>
              <a:off x="6381342" y="2182683"/>
              <a:ext cx="180544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Periyot</a:t>
              </a:r>
              <a:endParaRPr sz="3600" b="1" i="0" u="none" strike="noStrike" cap="none">
                <a:solidFill>
                  <a:srgbClr val="E6E7E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26" name="Google Shape;226;p15"/>
            <p:cNvSpPr txBox="1"/>
            <p:nvPr/>
          </p:nvSpPr>
          <p:spPr>
            <a:xfrm>
              <a:off x="6836846" y="2563851"/>
              <a:ext cx="89443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6000" b="1" i="0" u="none" strike="noStrike" cap="none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4</a:t>
              </a:r>
              <a:endParaRPr sz="6000" b="1" i="0" u="none" strike="noStrike" cap="none">
                <a:solidFill>
                  <a:srgbClr val="E6E7E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27" name="Google Shape;227;p15"/>
          <p:cNvSpPr/>
          <p:nvPr/>
        </p:nvSpPr>
        <p:spPr>
          <a:xfrm rot="10800000" flipH="1">
            <a:off x="8752757" y="2095131"/>
            <a:ext cx="1591582" cy="3031986"/>
          </a:xfrm>
          <a:custGeom>
            <a:avLst/>
            <a:gdLst/>
            <a:ahLst/>
            <a:cxnLst/>
            <a:rect l="l" t="t" r="r" b="b"/>
            <a:pathLst>
              <a:path w="1591582" h="3031986" extrusionOk="0">
                <a:moveTo>
                  <a:pt x="0" y="3031986"/>
                </a:moveTo>
                <a:lnTo>
                  <a:pt x="357641" y="3031986"/>
                </a:lnTo>
                <a:cubicBezTo>
                  <a:pt x="357641" y="2790002"/>
                  <a:pt x="553807" y="2593836"/>
                  <a:pt x="795791" y="2593836"/>
                </a:cubicBezTo>
                <a:cubicBezTo>
                  <a:pt x="1037775" y="2593836"/>
                  <a:pt x="1233941" y="2790002"/>
                  <a:pt x="1233941" y="3031986"/>
                </a:cubicBezTo>
                <a:lnTo>
                  <a:pt x="1591582" y="3031986"/>
                </a:lnTo>
                <a:lnTo>
                  <a:pt x="1591582" y="314242"/>
                </a:lnTo>
                <a:cubicBezTo>
                  <a:pt x="1591582" y="140691"/>
                  <a:pt x="1450891" y="0"/>
                  <a:pt x="1277340" y="0"/>
                </a:cubicBezTo>
                <a:lnTo>
                  <a:pt x="314242" y="0"/>
                </a:lnTo>
                <a:cubicBezTo>
                  <a:pt x="140691" y="0"/>
                  <a:pt x="0" y="140691"/>
                  <a:pt x="0" y="314242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127000" sx="107000" sy="107000" algn="ctr" rotWithShape="0">
              <a:srgbClr val="000000">
                <a:alpha val="2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8" name="Google Shape;228;p15"/>
          <p:cNvGrpSpPr/>
          <p:nvPr/>
        </p:nvGrpSpPr>
        <p:grpSpPr>
          <a:xfrm>
            <a:off x="8752757" y="2550027"/>
            <a:ext cx="1612894" cy="2361940"/>
            <a:chOff x="6488272" y="3837442"/>
            <a:chExt cx="1612894" cy="2361940"/>
          </a:xfrm>
        </p:grpSpPr>
        <p:sp>
          <p:nvSpPr>
            <p:cNvPr id="229" name="Google Shape;229;p15"/>
            <p:cNvSpPr txBox="1"/>
            <p:nvPr/>
          </p:nvSpPr>
          <p:spPr>
            <a:xfrm>
              <a:off x="6488272" y="3837442"/>
              <a:ext cx="159158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 b="1" i="0" u="none" strike="noStrike" cap="none" dirty="0">
                  <a:solidFill>
                    <a:srgbClr val="5D737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3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 b="1" i="0" u="none" strike="noStrike" cap="none" dirty="0">
                  <a:solidFill>
                    <a:srgbClr val="5D737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4</a:t>
              </a:r>
              <a:endParaRPr sz="2800" b="1" i="0" u="none" strike="noStrike" cap="none" dirty="0">
                <a:solidFill>
                  <a:srgbClr val="5D7373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30" name="Google Shape;230;p15"/>
            <p:cNvSpPr txBox="1"/>
            <p:nvPr/>
          </p:nvSpPr>
          <p:spPr>
            <a:xfrm>
              <a:off x="6509584" y="4260390"/>
              <a:ext cx="1591582" cy="1938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2000" b="1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2000" b="1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A6A6A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9 hafta</a:t>
              </a:r>
              <a:endParaRPr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5D737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23 Mart</a:t>
              </a:r>
              <a:endParaRPr sz="2000" b="1" i="0" u="none" strike="noStrike" cap="none" dirty="0">
                <a:solidFill>
                  <a:srgbClr val="5D7373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A6A6A6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22 Mayıs</a:t>
              </a:r>
              <a:endParaRPr sz="2000" b="1" i="0" u="none" strike="noStrike" cap="none" dirty="0">
                <a:solidFill>
                  <a:srgbClr val="A6A6A6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E1252BD7-32A7-4105-93B6-496DF33100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493" y="219835"/>
            <a:ext cx="896635" cy="853219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63375924-77B5-4C1F-83CC-3CAA0F82BF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6323" y="259691"/>
            <a:ext cx="1143481" cy="779434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FCFE2A28-5890-481D-8E65-CC1DDD1691CC}"/>
              </a:ext>
            </a:extLst>
          </p:cNvPr>
          <p:cNvSpPr/>
          <p:nvPr/>
        </p:nvSpPr>
        <p:spPr>
          <a:xfrm rot="16200000">
            <a:off x="1768731" y="3083981"/>
            <a:ext cx="474051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 hafta ara</a:t>
            </a:r>
          </a:p>
        </p:txBody>
      </p:sp>
      <p:sp>
        <p:nvSpPr>
          <p:cNvPr id="68" name="Dikdörtgen 67">
            <a:extLst>
              <a:ext uri="{FF2B5EF4-FFF2-40B4-BE49-F238E27FC236}">
                <a16:creationId xmlns:a16="http://schemas.microsoft.com/office/drawing/2014/main" id="{F0102A19-9EB0-47BA-B3EA-113066CFBE9A}"/>
              </a:ext>
            </a:extLst>
          </p:cNvPr>
          <p:cNvSpPr/>
          <p:nvPr/>
        </p:nvSpPr>
        <p:spPr>
          <a:xfrm rot="16200000">
            <a:off x="3924022" y="3016639"/>
            <a:ext cx="474051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 hafta ara</a:t>
            </a:r>
          </a:p>
        </p:txBody>
      </p:sp>
      <p:sp>
        <p:nvSpPr>
          <p:cNvPr id="69" name="Dikdörtgen 68">
            <a:extLst>
              <a:ext uri="{FF2B5EF4-FFF2-40B4-BE49-F238E27FC236}">
                <a16:creationId xmlns:a16="http://schemas.microsoft.com/office/drawing/2014/main" id="{2ADF9DBC-F721-4CC5-9F24-DF1E70B5A478}"/>
              </a:ext>
            </a:extLst>
          </p:cNvPr>
          <p:cNvSpPr/>
          <p:nvPr/>
        </p:nvSpPr>
        <p:spPr>
          <a:xfrm rot="16200000">
            <a:off x="6123784" y="3016639"/>
            <a:ext cx="474051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 hafta ara</a:t>
            </a:r>
          </a:p>
        </p:txBody>
      </p:sp>
      <p:sp>
        <p:nvSpPr>
          <p:cNvPr id="70" name="Dikdörtgen 69">
            <a:extLst>
              <a:ext uri="{FF2B5EF4-FFF2-40B4-BE49-F238E27FC236}">
                <a16:creationId xmlns:a16="http://schemas.microsoft.com/office/drawing/2014/main" id="{1C6F8A19-45D9-4ED5-8A69-FAECEC170813}"/>
              </a:ext>
            </a:extLst>
          </p:cNvPr>
          <p:cNvSpPr/>
          <p:nvPr/>
        </p:nvSpPr>
        <p:spPr>
          <a:xfrm>
            <a:off x="6873562" y="5234093"/>
            <a:ext cx="137130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20-31 Ocak Yarıyıl tatili</a:t>
            </a:r>
            <a:endParaRPr lang="tr-TR" sz="20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6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237" name="Google Shape;237;p16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6"/>
            <p:cNvSpPr txBox="1"/>
            <p:nvPr/>
          </p:nvSpPr>
          <p:spPr>
            <a:xfrm rot="-5400000">
              <a:off x="10872792" y="31947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36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240" name="Google Shape;240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1" name="Google Shape;241;p16"/>
          <p:cNvGrpSpPr/>
          <p:nvPr/>
        </p:nvGrpSpPr>
        <p:grpSpPr>
          <a:xfrm>
            <a:off x="226788" y="-2"/>
            <a:ext cx="11447504" cy="6858000"/>
            <a:chOff x="213096" y="0"/>
            <a:chExt cx="11447504" cy="6858000"/>
          </a:xfrm>
        </p:grpSpPr>
        <p:sp>
          <p:nvSpPr>
            <p:cNvPr id="242" name="Google Shape;242;p16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6"/>
            <p:cNvSpPr txBox="1"/>
            <p:nvPr/>
          </p:nvSpPr>
          <p:spPr>
            <a:xfrm rot="-5400000">
              <a:off x="10341391" y="31058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Kurlar</a:t>
              </a:r>
              <a:endParaRPr sz="36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245" name="Google Shape;245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6" name="Google Shape;246;p16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247" name="Google Shape;247;p16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6"/>
            <p:cNvSpPr txBox="1"/>
            <p:nvPr/>
          </p:nvSpPr>
          <p:spPr>
            <a:xfrm rot="-5400000">
              <a:off x="9117129" y="3289638"/>
              <a:ext cx="1992086" cy="446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250" name="Google Shape;250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1" name="Google Shape;251;p16"/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252" name="Google Shape;252;p16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6"/>
            <p:cNvSpPr txBox="1"/>
            <p:nvPr/>
          </p:nvSpPr>
          <p:spPr>
            <a:xfrm rot="-5400000">
              <a:off x="8746453" y="3220388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32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255" name="Google Shape;255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6" name="Google Shape;256;p16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7" name="Google Shape;257;p16"/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258" name="Google Shape;258;p16"/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6"/>
            <p:cNvSpPr txBox="1"/>
            <p:nvPr/>
          </p:nvSpPr>
          <p:spPr>
            <a:xfrm rot="-5400000">
              <a:off x="8091629" y="3220387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Önemli</a:t>
              </a:r>
              <a:endParaRPr sz="32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261" name="Google Shape;261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2" name="Google Shape;262;p16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263" name="Google Shape;263;p16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6"/>
            <p:cNvSpPr txBox="1"/>
            <p:nvPr/>
          </p:nvSpPr>
          <p:spPr>
            <a:xfrm rot="-5400000">
              <a:off x="-738260" y="3281941"/>
              <a:ext cx="19920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  <a:endParaRPr sz="24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266" name="Google Shape;266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67" name="Google Shape;267;p16"/>
          <p:cNvCxnSpPr/>
          <p:nvPr/>
        </p:nvCxnSpPr>
        <p:spPr>
          <a:xfrm>
            <a:off x="2755603" y="3586333"/>
            <a:ext cx="1966913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68" name="Google Shape;268;p16"/>
          <p:cNvGrpSpPr/>
          <p:nvPr/>
        </p:nvGrpSpPr>
        <p:grpSpPr>
          <a:xfrm>
            <a:off x="2629916" y="3468241"/>
            <a:ext cx="211094" cy="211094"/>
            <a:chOff x="1677812" y="4248152"/>
            <a:chExt cx="211094" cy="211094"/>
          </a:xfrm>
        </p:grpSpPr>
        <p:sp>
          <p:nvSpPr>
            <p:cNvPr id="269" name="Google Shape;269;p16"/>
            <p:cNvSpPr/>
            <p:nvPr/>
          </p:nvSpPr>
          <p:spPr>
            <a:xfrm>
              <a:off x="1677812" y="4248152"/>
              <a:ext cx="211094" cy="211094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1708100" y="4278440"/>
              <a:ext cx="150518" cy="150518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71" name="Google Shape;271;p16"/>
          <p:cNvCxnSpPr/>
          <p:nvPr/>
        </p:nvCxnSpPr>
        <p:spPr>
          <a:xfrm>
            <a:off x="4672308" y="3609779"/>
            <a:ext cx="1966913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72" name="Google Shape;272;p16"/>
          <p:cNvGrpSpPr/>
          <p:nvPr/>
        </p:nvGrpSpPr>
        <p:grpSpPr>
          <a:xfrm>
            <a:off x="4700611" y="3478029"/>
            <a:ext cx="211094" cy="211094"/>
            <a:chOff x="3855819" y="4248152"/>
            <a:chExt cx="211094" cy="211094"/>
          </a:xfrm>
        </p:grpSpPr>
        <p:sp>
          <p:nvSpPr>
            <p:cNvPr id="273" name="Google Shape;273;p16"/>
            <p:cNvSpPr/>
            <p:nvPr/>
          </p:nvSpPr>
          <p:spPr>
            <a:xfrm>
              <a:off x="3855819" y="4248152"/>
              <a:ext cx="211094" cy="211094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3886107" y="4278440"/>
              <a:ext cx="150518" cy="150518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5" name="Google Shape;275;p16"/>
          <p:cNvGrpSpPr/>
          <p:nvPr/>
        </p:nvGrpSpPr>
        <p:grpSpPr>
          <a:xfrm>
            <a:off x="6599551" y="3492170"/>
            <a:ext cx="211094" cy="211094"/>
            <a:chOff x="5973250" y="4248152"/>
            <a:chExt cx="211094" cy="211094"/>
          </a:xfrm>
        </p:grpSpPr>
        <p:sp>
          <p:nvSpPr>
            <p:cNvPr id="276" name="Google Shape;276;p16"/>
            <p:cNvSpPr/>
            <p:nvPr/>
          </p:nvSpPr>
          <p:spPr>
            <a:xfrm>
              <a:off x="5973250" y="4248152"/>
              <a:ext cx="211094" cy="211094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6003538" y="4278440"/>
              <a:ext cx="150518" cy="150518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1609741" y="4520918"/>
            <a:ext cx="2289049" cy="1471986"/>
            <a:chOff x="1514240" y="4816886"/>
            <a:chExt cx="2289049" cy="1471986"/>
          </a:xfrm>
        </p:grpSpPr>
        <p:sp>
          <p:nvSpPr>
            <p:cNvPr id="279" name="Google Shape;279;p16"/>
            <p:cNvSpPr txBox="1"/>
            <p:nvPr/>
          </p:nvSpPr>
          <p:spPr>
            <a:xfrm>
              <a:off x="1514240" y="4816886"/>
              <a:ext cx="228904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% 30</a:t>
              </a:r>
              <a:endParaRPr sz="2000" b="1" i="0" u="none" strike="noStrike" cap="non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0" name="Google Shape;280;p16"/>
            <p:cNvSpPr txBox="1"/>
            <p:nvPr/>
          </p:nvSpPr>
          <p:spPr>
            <a:xfrm>
              <a:off x="1733898" y="5088543"/>
              <a:ext cx="1849733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Dinleme</a:t>
              </a:r>
              <a:endParaRPr sz="1800" b="0" i="0" u="none" strike="noStrike" cap="non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Okuma</a:t>
              </a:r>
              <a:endParaRPr sz="1800" b="0" i="0" u="none" strike="noStrike" cap="non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Dilbilgisi Kelime</a:t>
              </a:r>
              <a:endParaRPr sz="1800" b="0" i="0" u="none" strike="noStrike" cap="non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Yazma</a:t>
              </a:r>
              <a:endParaRPr sz="1800" b="0" i="0" u="none" strike="noStrike" cap="non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81" name="Google Shape;281;p16"/>
          <p:cNvSpPr txBox="1"/>
          <p:nvPr/>
        </p:nvSpPr>
        <p:spPr>
          <a:xfrm>
            <a:off x="1621543" y="3674072"/>
            <a:ext cx="228904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i="0" u="none" strike="noStrike" cap="none" dirty="0">
                <a:solidFill>
                  <a:srgbClr val="FF596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Ara sınav</a:t>
            </a:r>
            <a:endParaRPr sz="2800" b="1" i="0" u="none" strike="noStrike" cap="none" dirty="0">
              <a:solidFill>
                <a:srgbClr val="FF596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82" name="Google Shape;282;p16"/>
          <p:cNvGrpSpPr/>
          <p:nvPr/>
        </p:nvGrpSpPr>
        <p:grpSpPr>
          <a:xfrm>
            <a:off x="3586374" y="4627540"/>
            <a:ext cx="2289049" cy="1554781"/>
            <a:chOff x="1514240" y="4816886"/>
            <a:chExt cx="2289049" cy="1096401"/>
          </a:xfrm>
        </p:grpSpPr>
        <p:sp>
          <p:nvSpPr>
            <p:cNvPr id="283" name="Google Shape;283;p16"/>
            <p:cNvSpPr txBox="1"/>
            <p:nvPr/>
          </p:nvSpPr>
          <p:spPr>
            <a:xfrm>
              <a:off x="1514240" y="4816886"/>
              <a:ext cx="2289049" cy="2821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% 10</a:t>
              </a:r>
              <a:endParaRPr sz="2000" b="1" i="0" u="none" strike="noStrike" cap="non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4" name="Google Shape;284;p16"/>
            <p:cNvSpPr txBox="1"/>
            <p:nvPr/>
          </p:nvSpPr>
          <p:spPr>
            <a:xfrm>
              <a:off x="1733898" y="5088543"/>
              <a:ext cx="1849733" cy="824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 b="0" i="0" u="none" strike="noStrike" cap="none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Yazma Ödevleri</a:t>
              </a:r>
              <a:endParaRPr sz="1400" b="0" i="0" u="none" strike="noStrike" cap="non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 b="0" i="0" u="none" strike="noStrike" cap="none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Konuşma Ödevleri</a:t>
              </a:r>
              <a:endParaRPr sz="1400" b="0" i="0" u="none" strike="noStrike" cap="non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 b="0" i="0" u="none" strike="noStrike" cap="none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Kelime Günlüğü</a:t>
              </a:r>
              <a:endParaRPr sz="1400" b="0" i="0" u="none" strike="noStrike" cap="non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 b="0" i="0" u="none" strike="noStrike" cap="none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Proje &amp; Bireysel çalışma</a:t>
              </a:r>
              <a:endParaRPr sz="1400" b="0" i="0" u="none" strike="noStrike" cap="non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85" name="Google Shape;285;p16"/>
          <p:cNvSpPr txBox="1"/>
          <p:nvPr/>
        </p:nvSpPr>
        <p:spPr>
          <a:xfrm>
            <a:off x="3669951" y="3648409"/>
            <a:ext cx="228904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i="0" u="none" strike="noStrike" cap="none">
                <a:solidFill>
                  <a:srgbClr val="52CBBE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Dil Portfolyosu</a:t>
            </a:r>
            <a:endParaRPr sz="2800" b="1" i="0" u="none" strike="noStrike" cap="none">
              <a:solidFill>
                <a:srgbClr val="52CBB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86" name="Google Shape;286;p16"/>
          <p:cNvGrpSpPr/>
          <p:nvPr/>
        </p:nvGrpSpPr>
        <p:grpSpPr>
          <a:xfrm>
            <a:off x="5668947" y="4634452"/>
            <a:ext cx="2289049" cy="1238615"/>
            <a:chOff x="1514240" y="4816886"/>
            <a:chExt cx="2289049" cy="1067222"/>
          </a:xfrm>
        </p:grpSpPr>
        <p:sp>
          <p:nvSpPr>
            <p:cNvPr id="287" name="Google Shape;287;p16"/>
            <p:cNvSpPr txBox="1"/>
            <p:nvPr/>
          </p:nvSpPr>
          <p:spPr>
            <a:xfrm>
              <a:off x="1514240" y="4816886"/>
              <a:ext cx="228904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% 5</a:t>
              </a:r>
              <a:endParaRPr sz="2000" b="1" i="0" u="none" strike="noStrike" cap="non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8" name="Google Shape;288;p16"/>
            <p:cNvSpPr txBox="1"/>
            <p:nvPr/>
          </p:nvSpPr>
          <p:spPr>
            <a:xfrm>
              <a:off x="1733898" y="5088543"/>
              <a:ext cx="1849733" cy="795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 b="0" i="0" u="none" strike="noStrike" cap="none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Katılım</a:t>
              </a:r>
              <a:endParaRPr sz="1400" b="0" i="0" u="none" strike="noStrike" cap="non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 b="0" i="0" u="none" strike="noStrike" cap="none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Dil kullanımı</a:t>
              </a:r>
              <a:endParaRPr sz="1400" b="0" i="0" u="none" strike="noStrike" cap="non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 b="0" i="0" u="none" strike="noStrike" cap="none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Ödevler</a:t>
              </a:r>
              <a:endParaRPr sz="1400" b="0" i="0" u="none" strike="noStrike" cap="non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89" name="Google Shape;289;p16"/>
          <p:cNvSpPr txBox="1"/>
          <p:nvPr/>
        </p:nvSpPr>
        <p:spPr>
          <a:xfrm>
            <a:off x="5634782" y="3673433"/>
            <a:ext cx="228904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i="0" u="none" strike="noStrike" cap="none">
                <a:solidFill>
                  <a:srgbClr val="FEC63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Sınıf İçi Performans </a:t>
            </a:r>
            <a:endParaRPr sz="2800" b="1" i="0" u="none" strike="noStrike" cap="none">
              <a:solidFill>
                <a:srgbClr val="FEC63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90" name="Google Shape;290;p16"/>
          <p:cNvGrpSpPr/>
          <p:nvPr/>
        </p:nvGrpSpPr>
        <p:grpSpPr>
          <a:xfrm>
            <a:off x="1833419" y="1358416"/>
            <a:ext cx="1804087" cy="1804087"/>
            <a:chOff x="2798917" y="1491712"/>
            <a:chExt cx="1804087" cy="1804087"/>
          </a:xfrm>
        </p:grpSpPr>
        <p:sp>
          <p:nvSpPr>
            <p:cNvPr id="291" name="Google Shape;291;p16"/>
            <p:cNvSpPr/>
            <p:nvPr/>
          </p:nvSpPr>
          <p:spPr>
            <a:xfrm rot="8100000">
              <a:off x="306312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6"/>
            <p:cNvSpPr/>
            <p:nvPr/>
          </p:nvSpPr>
          <p:spPr>
            <a:xfrm>
              <a:off x="3257469" y="1948912"/>
              <a:ext cx="889686" cy="88968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3" name="Google Shape;293;p16"/>
          <p:cNvGrpSpPr/>
          <p:nvPr/>
        </p:nvGrpSpPr>
        <p:grpSpPr>
          <a:xfrm>
            <a:off x="3854336" y="1392003"/>
            <a:ext cx="1804087" cy="1804087"/>
            <a:chOff x="4978237" y="1491712"/>
            <a:chExt cx="1804087" cy="1804087"/>
          </a:xfrm>
        </p:grpSpPr>
        <p:sp>
          <p:nvSpPr>
            <p:cNvPr id="294" name="Google Shape;294;p16"/>
            <p:cNvSpPr/>
            <p:nvPr/>
          </p:nvSpPr>
          <p:spPr>
            <a:xfrm rot="8100000">
              <a:off x="524244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52CB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6"/>
            <p:cNvSpPr/>
            <p:nvPr/>
          </p:nvSpPr>
          <p:spPr>
            <a:xfrm>
              <a:off x="5436789" y="1948912"/>
              <a:ext cx="889686" cy="88968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" name="Google Shape;296;p16"/>
          <p:cNvGrpSpPr/>
          <p:nvPr/>
        </p:nvGrpSpPr>
        <p:grpSpPr>
          <a:xfrm>
            <a:off x="5831798" y="1381323"/>
            <a:ext cx="1804087" cy="1804087"/>
            <a:chOff x="7088979" y="1491712"/>
            <a:chExt cx="1804087" cy="1804087"/>
          </a:xfrm>
        </p:grpSpPr>
        <p:sp>
          <p:nvSpPr>
            <p:cNvPr id="297" name="Google Shape;297;p16"/>
            <p:cNvSpPr/>
            <p:nvPr/>
          </p:nvSpPr>
          <p:spPr>
            <a:xfrm rot="8100000">
              <a:off x="7353181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FEC6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7547530" y="1948912"/>
              <a:ext cx="889686" cy="88968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9" name="Google Shape;299;p16" descr="Sözleşm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7936" y="1900660"/>
            <a:ext cx="786772" cy="786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6" descr="Klasör aç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4092" y="18645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6" descr="Kalkmış e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26931" y="1824489"/>
            <a:ext cx="914400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2" name="Google Shape;302;p16"/>
          <p:cNvGrpSpPr/>
          <p:nvPr/>
        </p:nvGrpSpPr>
        <p:grpSpPr>
          <a:xfrm>
            <a:off x="8696369" y="3461389"/>
            <a:ext cx="211094" cy="211094"/>
            <a:chOff x="5973250" y="4248152"/>
            <a:chExt cx="211094" cy="211094"/>
          </a:xfrm>
        </p:grpSpPr>
        <p:sp>
          <p:nvSpPr>
            <p:cNvPr id="303" name="Google Shape;303;p16"/>
            <p:cNvSpPr/>
            <p:nvPr/>
          </p:nvSpPr>
          <p:spPr>
            <a:xfrm>
              <a:off x="5973250" y="4248152"/>
              <a:ext cx="211094" cy="211094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6003538" y="4278440"/>
              <a:ext cx="150518" cy="150518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5" name="Google Shape;305;p16"/>
          <p:cNvGrpSpPr/>
          <p:nvPr/>
        </p:nvGrpSpPr>
        <p:grpSpPr>
          <a:xfrm>
            <a:off x="7708759" y="4648135"/>
            <a:ext cx="2289049" cy="1441208"/>
            <a:chOff x="1514240" y="4816886"/>
            <a:chExt cx="2289049" cy="1441208"/>
          </a:xfrm>
        </p:grpSpPr>
        <p:sp>
          <p:nvSpPr>
            <p:cNvPr id="306" name="Google Shape;306;p16"/>
            <p:cNvSpPr txBox="1"/>
            <p:nvPr/>
          </p:nvSpPr>
          <p:spPr>
            <a:xfrm>
              <a:off x="1514240" y="4816886"/>
              <a:ext cx="2289049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% 55</a:t>
              </a:r>
              <a:endParaRPr sz="2000" b="1" i="0" u="none" strike="noStrike" cap="non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7" name="Google Shape;307;p16"/>
            <p:cNvSpPr txBox="1"/>
            <p:nvPr/>
          </p:nvSpPr>
          <p:spPr>
            <a:xfrm>
              <a:off x="1733898" y="5088543"/>
              <a:ext cx="1849733" cy="11695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 b="0" i="0" u="none" strike="noStrike" cap="none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Dinleme</a:t>
              </a:r>
              <a:endParaRPr sz="1400" b="0" i="0" u="none" strike="noStrike" cap="non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 b="0" i="0" u="none" strike="noStrike" cap="none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Okuma</a:t>
              </a:r>
              <a:endParaRPr sz="1400" b="0" i="0" u="none" strike="noStrike" cap="non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 b="0" i="0" u="none" strike="noStrike" cap="none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Dilbilgisi Kelime</a:t>
              </a:r>
              <a:endParaRPr sz="1400" b="0" i="0" u="none" strike="noStrike" cap="non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 b="0" i="0" u="none" strike="noStrike" cap="none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Yazma</a:t>
              </a:r>
              <a:endParaRPr sz="1400" b="0" i="0" u="none" strike="noStrike" cap="non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 b="0" i="0" u="none" strike="noStrike" cap="none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Konuşma (Level 4)</a:t>
              </a:r>
              <a:endParaRPr/>
            </a:p>
          </p:txBody>
        </p:sp>
      </p:grpSp>
      <p:sp>
        <p:nvSpPr>
          <p:cNvPr id="308" name="Google Shape;308;p16"/>
          <p:cNvSpPr txBox="1"/>
          <p:nvPr/>
        </p:nvSpPr>
        <p:spPr>
          <a:xfrm>
            <a:off x="7674594" y="3652838"/>
            <a:ext cx="228904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i="0" u="none" strike="noStrike" cap="none">
                <a:solidFill>
                  <a:srgbClr val="5D737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Kur sonu Sınavı</a:t>
            </a:r>
            <a:endParaRPr sz="2800" b="1" i="0" u="none" strike="noStrike" cap="none">
              <a:solidFill>
                <a:srgbClr val="5D737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09" name="Google Shape;309;p16"/>
          <p:cNvGrpSpPr/>
          <p:nvPr/>
        </p:nvGrpSpPr>
        <p:grpSpPr>
          <a:xfrm>
            <a:off x="7889088" y="1435395"/>
            <a:ext cx="1804087" cy="1804087"/>
            <a:chOff x="7088979" y="1491712"/>
            <a:chExt cx="1804087" cy="1804087"/>
          </a:xfrm>
        </p:grpSpPr>
        <p:sp>
          <p:nvSpPr>
            <p:cNvPr id="310" name="Google Shape;310;p16"/>
            <p:cNvSpPr/>
            <p:nvPr/>
          </p:nvSpPr>
          <p:spPr>
            <a:xfrm rot="8100000">
              <a:off x="7353181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7547530" y="1948912"/>
              <a:ext cx="889686" cy="88968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12" name="Google Shape;312;p16"/>
          <p:cNvCxnSpPr/>
          <p:nvPr/>
        </p:nvCxnSpPr>
        <p:spPr>
          <a:xfrm>
            <a:off x="6759744" y="3586333"/>
            <a:ext cx="1966913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3" name="Google Shape;313;p16" descr="Lis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18246" y="1938327"/>
            <a:ext cx="801744" cy="8017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CE2B531D-911B-4F76-9A21-8E28EC5A4CA2}"/>
              </a:ext>
            </a:extLst>
          </p:cNvPr>
          <p:cNvSpPr/>
          <p:nvPr/>
        </p:nvSpPr>
        <p:spPr>
          <a:xfrm>
            <a:off x="1901559" y="457490"/>
            <a:ext cx="888664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2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Kur Geçme</a:t>
            </a:r>
            <a:endParaRPr lang="tr-TR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tr-TR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Level 4’ü başarılı olarak tamamlayanlar hazırlık programını tamamlamış olurlar.</a:t>
            </a:r>
            <a:endParaRPr lang="tr-TR" sz="1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1" name="Dikdörtgen 80">
            <a:extLst>
              <a:ext uri="{FF2B5EF4-FFF2-40B4-BE49-F238E27FC236}">
                <a16:creationId xmlns:a16="http://schemas.microsoft.com/office/drawing/2014/main" id="{183A6DFB-527C-4F82-9149-DD7EBA640FEF}"/>
              </a:ext>
            </a:extLst>
          </p:cNvPr>
          <p:cNvSpPr/>
          <p:nvPr/>
        </p:nvSpPr>
        <p:spPr>
          <a:xfrm>
            <a:off x="1533695" y="6225809"/>
            <a:ext cx="888664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Devamsızlıktan kalanlar başarı durumuna bakılmaksızın o kuru tekrar ederler.</a:t>
            </a:r>
            <a:endParaRPr lang="tr-TR" sz="16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16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237" name="Google Shape;237;p16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6"/>
            <p:cNvSpPr txBox="1"/>
            <p:nvPr/>
          </p:nvSpPr>
          <p:spPr>
            <a:xfrm rot="-5400000">
              <a:off x="10872792" y="31947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36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240" name="Google Shape;240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1" name="Google Shape;241;p16"/>
          <p:cNvGrpSpPr/>
          <p:nvPr/>
        </p:nvGrpSpPr>
        <p:grpSpPr>
          <a:xfrm>
            <a:off x="226788" y="-2"/>
            <a:ext cx="11447504" cy="6858000"/>
            <a:chOff x="213096" y="0"/>
            <a:chExt cx="11447504" cy="6858000"/>
          </a:xfrm>
        </p:grpSpPr>
        <p:sp>
          <p:nvSpPr>
            <p:cNvPr id="242" name="Google Shape;242;p16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6"/>
            <p:cNvSpPr txBox="1"/>
            <p:nvPr/>
          </p:nvSpPr>
          <p:spPr>
            <a:xfrm rot="-5400000">
              <a:off x="10341391" y="31058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Kurlar</a:t>
              </a:r>
              <a:endParaRPr sz="36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245" name="Google Shape;245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6" name="Google Shape;246;p16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247" name="Google Shape;247;p16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16"/>
            <p:cNvSpPr txBox="1"/>
            <p:nvPr/>
          </p:nvSpPr>
          <p:spPr>
            <a:xfrm rot="-5400000">
              <a:off x="9117129" y="3289638"/>
              <a:ext cx="1992086" cy="446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250" name="Google Shape;250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1" name="Google Shape;251;p16"/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252" name="Google Shape;252;p16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6"/>
            <p:cNvSpPr txBox="1"/>
            <p:nvPr/>
          </p:nvSpPr>
          <p:spPr>
            <a:xfrm rot="-5400000">
              <a:off x="8746453" y="3220388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32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255" name="Google Shape;255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6" name="Google Shape;256;p16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7" name="Google Shape;257;p16"/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258" name="Google Shape;258;p16"/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6"/>
            <p:cNvSpPr txBox="1"/>
            <p:nvPr/>
          </p:nvSpPr>
          <p:spPr>
            <a:xfrm rot="-5400000">
              <a:off x="8091629" y="3220387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Önemli</a:t>
              </a:r>
              <a:endParaRPr sz="32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261" name="Google Shape;261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2" name="Google Shape;262;p16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263" name="Google Shape;263;p16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6"/>
            <p:cNvSpPr txBox="1"/>
            <p:nvPr/>
          </p:nvSpPr>
          <p:spPr>
            <a:xfrm rot="-5400000">
              <a:off x="-738260" y="3281941"/>
              <a:ext cx="19920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  <a:endParaRPr sz="24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266" name="Google Shape;266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67" name="Google Shape;267;p16"/>
          <p:cNvCxnSpPr/>
          <p:nvPr/>
        </p:nvCxnSpPr>
        <p:spPr>
          <a:xfrm>
            <a:off x="2755603" y="3586333"/>
            <a:ext cx="1966913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68" name="Google Shape;268;p16"/>
          <p:cNvGrpSpPr/>
          <p:nvPr/>
        </p:nvGrpSpPr>
        <p:grpSpPr>
          <a:xfrm>
            <a:off x="2629916" y="3468241"/>
            <a:ext cx="211094" cy="211094"/>
            <a:chOff x="1677812" y="4248152"/>
            <a:chExt cx="211094" cy="211094"/>
          </a:xfrm>
        </p:grpSpPr>
        <p:sp>
          <p:nvSpPr>
            <p:cNvPr id="269" name="Google Shape;269;p16"/>
            <p:cNvSpPr/>
            <p:nvPr/>
          </p:nvSpPr>
          <p:spPr>
            <a:xfrm>
              <a:off x="1677812" y="4248152"/>
              <a:ext cx="211094" cy="211094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1708100" y="4278440"/>
              <a:ext cx="150518" cy="150518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71" name="Google Shape;271;p16"/>
          <p:cNvCxnSpPr/>
          <p:nvPr/>
        </p:nvCxnSpPr>
        <p:spPr>
          <a:xfrm>
            <a:off x="4672308" y="3609779"/>
            <a:ext cx="1966913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72" name="Google Shape;272;p16"/>
          <p:cNvGrpSpPr/>
          <p:nvPr/>
        </p:nvGrpSpPr>
        <p:grpSpPr>
          <a:xfrm>
            <a:off x="4700611" y="3478029"/>
            <a:ext cx="211094" cy="211094"/>
            <a:chOff x="3855819" y="4248152"/>
            <a:chExt cx="211094" cy="211094"/>
          </a:xfrm>
        </p:grpSpPr>
        <p:sp>
          <p:nvSpPr>
            <p:cNvPr id="273" name="Google Shape;273;p16"/>
            <p:cNvSpPr/>
            <p:nvPr/>
          </p:nvSpPr>
          <p:spPr>
            <a:xfrm>
              <a:off x="3855819" y="4248152"/>
              <a:ext cx="211094" cy="211094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3886107" y="4278440"/>
              <a:ext cx="150518" cy="150518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5" name="Google Shape;275;p16"/>
          <p:cNvGrpSpPr/>
          <p:nvPr/>
        </p:nvGrpSpPr>
        <p:grpSpPr>
          <a:xfrm>
            <a:off x="6599551" y="3492170"/>
            <a:ext cx="211094" cy="211094"/>
            <a:chOff x="5973250" y="4248152"/>
            <a:chExt cx="211094" cy="211094"/>
          </a:xfrm>
        </p:grpSpPr>
        <p:sp>
          <p:nvSpPr>
            <p:cNvPr id="276" name="Google Shape;276;p16"/>
            <p:cNvSpPr/>
            <p:nvPr/>
          </p:nvSpPr>
          <p:spPr>
            <a:xfrm>
              <a:off x="5973250" y="4248152"/>
              <a:ext cx="211094" cy="211094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6003538" y="4278440"/>
              <a:ext cx="150518" cy="150518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9" name="Google Shape;279;p16"/>
          <p:cNvSpPr txBox="1"/>
          <p:nvPr/>
        </p:nvSpPr>
        <p:spPr>
          <a:xfrm>
            <a:off x="1734470" y="4220137"/>
            <a:ext cx="2092986" cy="19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 i="0" u="none" strike="noStrike" cap="none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Mazeret sınavı yönergedeki hal ve şartlarda yapılır. </a:t>
            </a:r>
            <a:r>
              <a:rPr lang="tr-TR" b="1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Sınavla ilgili dönüt almanız sonrasında maddi hata not itirazları sonuçların açıklanmasından sonraki 3 iş günü içinde yapılır.</a:t>
            </a:r>
            <a:endParaRPr b="1" i="0" u="none" strike="noStrike" cap="none" dirty="0">
              <a:solidFill>
                <a:srgbClr val="3F3F3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1" name="Google Shape;281;p16"/>
          <p:cNvSpPr txBox="1"/>
          <p:nvPr/>
        </p:nvSpPr>
        <p:spPr>
          <a:xfrm>
            <a:off x="1621543" y="3674072"/>
            <a:ext cx="228904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i="0" u="none" strike="noStrike" cap="none" dirty="0">
                <a:solidFill>
                  <a:srgbClr val="FF596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Ara sınav</a:t>
            </a:r>
            <a:endParaRPr sz="2800" b="1" i="0" u="none" strike="noStrike" cap="none" dirty="0">
              <a:solidFill>
                <a:srgbClr val="FF596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3" name="Google Shape;283;p16"/>
          <p:cNvSpPr txBox="1"/>
          <p:nvPr/>
        </p:nvSpPr>
        <p:spPr>
          <a:xfrm>
            <a:off x="3919634" y="4627540"/>
            <a:ext cx="1955789" cy="1547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 i="0" u="none" strike="noStrike" cap="none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Kur boyunca danışmanınızdan dönüt alıp çalışmalarınızı düzenli yapın. </a:t>
            </a:r>
            <a:r>
              <a:rPr lang="tr-TR" b="1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Kur sonu not itirazı kabul edilmez.</a:t>
            </a:r>
            <a:endParaRPr b="1" i="0" u="none" strike="noStrike" cap="none" dirty="0">
              <a:solidFill>
                <a:srgbClr val="3F3F3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5" name="Google Shape;285;p16"/>
          <p:cNvSpPr txBox="1"/>
          <p:nvPr/>
        </p:nvSpPr>
        <p:spPr>
          <a:xfrm>
            <a:off x="3669951" y="3648409"/>
            <a:ext cx="228904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i="0" u="none" strike="noStrike" cap="none">
                <a:solidFill>
                  <a:srgbClr val="52CBBE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Dil Portfolyosu</a:t>
            </a:r>
            <a:endParaRPr sz="2800" b="1" i="0" u="none" strike="noStrike" cap="none">
              <a:solidFill>
                <a:srgbClr val="52CBB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7" name="Google Shape;287;p16"/>
          <p:cNvSpPr txBox="1"/>
          <p:nvPr/>
        </p:nvSpPr>
        <p:spPr>
          <a:xfrm>
            <a:off x="6051836" y="4634452"/>
            <a:ext cx="1906160" cy="1547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İlan edilen kriterlere göre öğretim görevlilerince notlandırılır. Kur sonu not itirazı kabul edilmez.</a:t>
            </a:r>
            <a:endParaRPr sz="1600" b="1" i="0" u="none" strike="noStrike" cap="none" dirty="0">
              <a:solidFill>
                <a:srgbClr val="3F3F3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9" name="Google Shape;289;p16"/>
          <p:cNvSpPr txBox="1"/>
          <p:nvPr/>
        </p:nvSpPr>
        <p:spPr>
          <a:xfrm>
            <a:off x="5634782" y="3673433"/>
            <a:ext cx="228904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i="0" u="none" strike="noStrike" cap="none" dirty="0">
                <a:solidFill>
                  <a:srgbClr val="FEC63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Sınıf İçi Performans </a:t>
            </a:r>
            <a:endParaRPr sz="2800" b="1" i="0" u="none" strike="noStrike" cap="none" dirty="0">
              <a:solidFill>
                <a:srgbClr val="FEC63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90" name="Google Shape;290;p16"/>
          <p:cNvGrpSpPr/>
          <p:nvPr/>
        </p:nvGrpSpPr>
        <p:grpSpPr>
          <a:xfrm>
            <a:off x="1833419" y="1358416"/>
            <a:ext cx="1804087" cy="1804087"/>
            <a:chOff x="2798917" y="1491712"/>
            <a:chExt cx="1804087" cy="1804087"/>
          </a:xfrm>
        </p:grpSpPr>
        <p:sp>
          <p:nvSpPr>
            <p:cNvPr id="291" name="Google Shape;291;p16"/>
            <p:cNvSpPr/>
            <p:nvPr/>
          </p:nvSpPr>
          <p:spPr>
            <a:xfrm rot="8100000">
              <a:off x="306312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6"/>
            <p:cNvSpPr/>
            <p:nvPr/>
          </p:nvSpPr>
          <p:spPr>
            <a:xfrm>
              <a:off x="3257469" y="1948912"/>
              <a:ext cx="889686" cy="88968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3" name="Google Shape;293;p16"/>
          <p:cNvGrpSpPr/>
          <p:nvPr/>
        </p:nvGrpSpPr>
        <p:grpSpPr>
          <a:xfrm>
            <a:off x="3854336" y="1392003"/>
            <a:ext cx="1804087" cy="1804087"/>
            <a:chOff x="4978237" y="1491712"/>
            <a:chExt cx="1804087" cy="1804087"/>
          </a:xfrm>
        </p:grpSpPr>
        <p:sp>
          <p:nvSpPr>
            <p:cNvPr id="294" name="Google Shape;294;p16"/>
            <p:cNvSpPr/>
            <p:nvPr/>
          </p:nvSpPr>
          <p:spPr>
            <a:xfrm rot="8100000">
              <a:off x="5242440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52CB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6"/>
            <p:cNvSpPr/>
            <p:nvPr/>
          </p:nvSpPr>
          <p:spPr>
            <a:xfrm>
              <a:off x="5436789" y="1948912"/>
              <a:ext cx="889686" cy="88968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" name="Google Shape;296;p16"/>
          <p:cNvGrpSpPr/>
          <p:nvPr/>
        </p:nvGrpSpPr>
        <p:grpSpPr>
          <a:xfrm>
            <a:off x="5831798" y="1381323"/>
            <a:ext cx="1804087" cy="1804087"/>
            <a:chOff x="7088979" y="1491712"/>
            <a:chExt cx="1804087" cy="1804087"/>
          </a:xfrm>
        </p:grpSpPr>
        <p:sp>
          <p:nvSpPr>
            <p:cNvPr id="297" name="Google Shape;297;p16"/>
            <p:cNvSpPr/>
            <p:nvPr/>
          </p:nvSpPr>
          <p:spPr>
            <a:xfrm rot="8100000">
              <a:off x="7353181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FEC6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7547530" y="1948912"/>
              <a:ext cx="889686" cy="88968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9" name="Google Shape;299;p16" descr="Sözleşm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57936" y="1900660"/>
            <a:ext cx="786772" cy="786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16" descr="Klasör aç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4092" y="18645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6" descr="Kalkmış e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26931" y="1824489"/>
            <a:ext cx="914400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2" name="Google Shape;302;p16"/>
          <p:cNvGrpSpPr/>
          <p:nvPr/>
        </p:nvGrpSpPr>
        <p:grpSpPr>
          <a:xfrm>
            <a:off x="8696369" y="3461389"/>
            <a:ext cx="211094" cy="211094"/>
            <a:chOff x="5973250" y="4248152"/>
            <a:chExt cx="211094" cy="211094"/>
          </a:xfrm>
        </p:grpSpPr>
        <p:sp>
          <p:nvSpPr>
            <p:cNvPr id="303" name="Google Shape;303;p16"/>
            <p:cNvSpPr/>
            <p:nvPr/>
          </p:nvSpPr>
          <p:spPr>
            <a:xfrm>
              <a:off x="5973250" y="4248152"/>
              <a:ext cx="211094" cy="211094"/>
            </a:xfrm>
            <a:prstGeom prst="ellipse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6003538" y="4278440"/>
              <a:ext cx="150518" cy="150518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6" name="Google Shape;306;p16"/>
          <p:cNvSpPr txBox="1"/>
          <p:nvPr/>
        </p:nvSpPr>
        <p:spPr>
          <a:xfrm>
            <a:off x="7923831" y="4648135"/>
            <a:ext cx="2073977" cy="1428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1" i="0" u="none" strike="noStrike" cap="none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Sınavın optik form kullanılan bölümleri için maddi hata itirazı kabul edilmez.</a:t>
            </a:r>
            <a:endParaRPr sz="1600" b="1" i="0" u="none" strike="noStrike" cap="none" dirty="0">
              <a:solidFill>
                <a:srgbClr val="3F3F3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8" name="Google Shape;308;p16"/>
          <p:cNvSpPr txBox="1"/>
          <p:nvPr/>
        </p:nvSpPr>
        <p:spPr>
          <a:xfrm>
            <a:off x="7674594" y="3652838"/>
            <a:ext cx="228904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 i="0" u="none" strike="noStrike" cap="none">
                <a:solidFill>
                  <a:srgbClr val="5D737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Kur sonu Sınavı</a:t>
            </a:r>
            <a:endParaRPr sz="2800" b="1" i="0" u="none" strike="noStrike" cap="none">
              <a:solidFill>
                <a:srgbClr val="5D7373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09" name="Google Shape;309;p16"/>
          <p:cNvGrpSpPr/>
          <p:nvPr/>
        </p:nvGrpSpPr>
        <p:grpSpPr>
          <a:xfrm>
            <a:off x="7889088" y="1435395"/>
            <a:ext cx="1804087" cy="1804087"/>
            <a:chOff x="7088979" y="1491712"/>
            <a:chExt cx="1804087" cy="1804087"/>
          </a:xfrm>
        </p:grpSpPr>
        <p:sp>
          <p:nvSpPr>
            <p:cNvPr id="310" name="Google Shape;310;p16"/>
            <p:cNvSpPr/>
            <p:nvPr/>
          </p:nvSpPr>
          <p:spPr>
            <a:xfrm rot="8100000">
              <a:off x="7353181" y="1755914"/>
              <a:ext cx="1275682" cy="1275682"/>
            </a:xfrm>
            <a:prstGeom prst="teardrop">
              <a:avLst>
                <a:gd name="adj" fmla="val 109962"/>
              </a:avLst>
            </a:pr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7547530" y="1948912"/>
              <a:ext cx="889686" cy="88968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12" name="Google Shape;312;p16"/>
          <p:cNvCxnSpPr/>
          <p:nvPr/>
        </p:nvCxnSpPr>
        <p:spPr>
          <a:xfrm>
            <a:off x="6759744" y="3586333"/>
            <a:ext cx="1966913" cy="0"/>
          </a:xfrm>
          <a:prstGeom prst="straightConnector1">
            <a:avLst/>
          </a:prstGeom>
          <a:noFill/>
          <a:ln w="285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3" name="Google Shape;313;p16" descr="Lis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18246" y="1938327"/>
            <a:ext cx="801744" cy="8017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CE2B531D-911B-4F76-9A21-8E28EC5A4CA2}"/>
              </a:ext>
            </a:extLst>
          </p:cNvPr>
          <p:cNvSpPr/>
          <p:nvPr/>
        </p:nvSpPr>
        <p:spPr>
          <a:xfrm>
            <a:off x="1901559" y="457490"/>
            <a:ext cx="888664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8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Yönergede belirtilen sınav ve haller dışında, ELT, portfolyo çalışmaları ve online çalışmalar vb. değerlendirmelerin telafisi yoktur. Bu nedenle derslere düzenli devam etmeniz son derece önemlidir.</a:t>
            </a:r>
          </a:p>
          <a:p>
            <a:pPr algn="ctr"/>
            <a:endParaRPr lang="tr-TR" sz="18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4593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17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320" name="Google Shape;320;p17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7"/>
            <p:cNvSpPr txBox="1"/>
            <p:nvPr/>
          </p:nvSpPr>
          <p:spPr>
            <a:xfrm rot="-5400000">
              <a:off x="10872792" y="31947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36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23" name="Google Shape;323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4" name="Google Shape;324;p17"/>
          <p:cNvGrpSpPr/>
          <p:nvPr/>
        </p:nvGrpSpPr>
        <p:grpSpPr>
          <a:xfrm>
            <a:off x="226788" y="-2"/>
            <a:ext cx="11447504" cy="6858000"/>
            <a:chOff x="213096" y="0"/>
            <a:chExt cx="11447504" cy="6858000"/>
          </a:xfrm>
        </p:grpSpPr>
        <p:sp>
          <p:nvSpPr>
            <p:cNvPr id="325" name="Google Shape;325;p17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7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7"/>
            <p:cNvSpPr txBox="1"/>
            <p:nvPr/>
          </p:nvSpPr>
          <p:spPr>
            <a:xfrm rot="-5400000">
              <a:off x="10341391" y="31058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Kurlar</a:t>
              </a:r>
              <a:endParaRPr sz="36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28" name="Google Shape;328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9" name="Google Shape;329;p17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330" name="Google Shape;330;p17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7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7"/>
            <p:cNvSpPr txBox="1"/>
            <p:nvPr/>
          </p:nvSpPr>
          <p:spPr>
            <a:xfrm rot="-5400000">
              <a:off x="9117129" y="3289638"/>
              <a:ext cx="1992086" cy="446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33" name="Google Shape;333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4" name="Google Shape;334;p17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5" name="Google Shape;335;p17"/>
          <p:cNvGrpSpPr/>
          <p:nvPr/>
        </p:nvGrpSpPr>
        <p:grpSpPr>
          <a:xfrm>
            <a:off x="1111032" y="-4"/>
            <a:ext cx="9574094" cy="6858000"/>
            <a:chOff x="491575" y="0"/>
            <a:chExt cx="9574094" cy="6858000"/>
          </a:xfrm>
        </p:grpSpPr>
        <p:sp>
          <p:nvSpPr>
            <p:cNvPr id="336" name="Google Shape;336;p17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7"/>
            <p:cNvSpPr txBox="1"/>
            <p:nvPr/>
          </p:nvSpPr>
          <p:spPr>
            <a:xfrm rot="-5400000">
              <a:off x="8746453" y="3220388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32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39" name="Google Shape;339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0" name="Google Shape;340;p17"/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341" name="Google Shape;341;p17"/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7"/>
            <p:cNvSpPr txBox="1"/>
            <p:nvPr/>
          </p:nvSpPr>
          <p:spPr>
            <a:xfrm rot="-5400000">
              <a:off x="8091629" y="3220387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Önemli</a:t>
              </a:r>
              <a:endParaRPr sz="32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44" name="Google Shape;344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5" name="Google Shape;345;p17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346" name="Google Shape;346;p17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7"/>
            <p:cNvSpPr txBox="1"/>
            <p:nvPr/>
          </p:nvSpPr>
          <p:spPr>
            <a:xfrm rot="-5400000">
              <a:off x="-738260" y="3281940"/>
              <a:ext cx="19920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  <a:endParaRPr sz="24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49" name="Google Shape;349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0" name="Google Shape;350;p17"/>
          <p:cNvSpPr/>
          <p:nvPr/>
        </p:nvSpPr>
        <p:spPr>
          <a:xfrm>
            <a:off x="1092474" y="1532794"/>
            <a:ext cx="2017224" cy="2017224"/>
          </a:xfrm>
          <a:prstGeom prst="ellipse">
            <a:avLst/>
          </a:prstGeom>
          <a:solidFill>
            <a:srgbClr val="FF596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7"/>
          <p:cNvSpPr/>
          <p:nvPr/>
        </p:nvSpPr>
        <p:spPr>
          <a:xfrm>
            <a:off x="3273897" y="1526386"/>
            <a:ext cx="2075350" cy="2075350"/>
          </a:xfrm>
          <a:prstGeom prst="ellipse">
            <a:avLst/>
          </a:prstGeom>
          <a:solidFill>
            <a:srgbClr val="00A0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7"/>
          <p:cNvSpPr/>
          <p:nvPr/>
        </p:nvSpPr>
        <p:spPr>
          <a:xfrm>
            <a:off x="5545376" y="1567594"/>
            <a:ext cx="2085652" cy="2085652"/>
          </a:xfrm>
          <a:prstGeom prst="ellipse">
            <a:avLst/>
          </a:prstGeom>
          <a:solidFill>
            <a:srgbClr val="FEC63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3" name="Google Shape;353;p17"/>
          <p:cNvGrpSpPr/>
          <p:nvPr/>
        </p:nvGrpSpPr>
        <p:grpSpPr>
          <a:xfrm>
            <a:off x="1006633" y="1425157"/>
            <a:ext cx="662608" cy="523220"/>
            <a:chOff x="668600" y="2123782"/>
            <a:chExt cx="662608" cy="523220"/>
          </a:xfrm>
        </p:grpSpPr>
        <p:sp>
          <p:nvSpPr>
            <p:cNvPr id="354" name="Google Shape;354;p17"/>
            <p:cNvSpPr/>
            <p:nvPr/>
          </p:nvSpPr>
          <p:spPr>
            <a:xfrm>
              <a:off x="732304" y="2123782"/>
              <a:ext cx="523220" cy="52322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7"/>
            <p:cNvSpPr txBox="1"/>
            <p:nvPr/>
          </p:nvSpPr>
          <p:spPr>
            <a:xfrm>
              <a:off x="668600" y="2154559"/>
              <a:ext cx="662608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EGP</a:t>
              </a:r>
              <a:endParaRPr sz="2000" b="1" i="0" u="none" strike="noStrike" cap="none">
                <a:solidFill>
                  <a:srgbClr val="E6E7E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56" name="Google Shape;356;p17"/>
          <p:cNvGrpSpPr/>
          <p:nvPr/>
        </p:nvGrpSpPr>
        <p:grpSpPr>
          <a:xfrm>
            <a:off x="3228789" y="1398210"/>
            <a:ext cx="662608" cy="523220"/>
            <a:chOff x="662610" y="2123782"/>
            <a:chExt cx="662608" cy="523220"/>
          </a:xfrm>
        </p:grpSpPr>
        <p:sp>
          <p:nvSpPr>
            <p:cNvPr id="357" name="Google Shape;357;p17"/>
            <p:cNvSpPr/>
            <p:nvPr/>
          </p:nvSpPr>
          <p:spPr>
            <a:xfrm>
              <a:off x="732304" y="2123782"/>
              <a:ext cx="523220" cy="523220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7"/>
            <p:cNvSpPr txBox="1"/>
            <p:nvPr/>
          </p:nvSpPr>
          <p:spPr>
            <a:xfrm>
              <a:off x="662610" y="2154559"/>
              <a:ext cx="662608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EGP</a:t>
              </a:r>
              <a:endParaRPr sz="2000" b="1" i="0" u="none" strike="noStrike" cap="none">
                <a:solidFill>
                  <a:srgbClr val="E6E7E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59" name="Google Shape;359;p17"/>
          <p:cNvGrpSpPr/>
          <p:nvPr/>
        </p:nvGrpSpPr>
        <p:grpSpPr>
          <a:xfrm>
            <a:off x="5529579" y="1400596"/>
            <a:ext cx="662608" cy="508072"/>
            <a:chOff x="663498" y="2131356"/>
            <a:chExt cx="662608" cy="508072"/>
          </a:xfrm>
        </p:grpSpPr>
        <p:sp>
          <p:nvSpPr>
            <p:cNvPr id="360" name="Google Shape;360;p17"/>
            <p:cNvSpPr/>
            <p:nvPr/>
          </p:nvSpPr>
          <p:spPr>
            <a:xfrm>
              <a:off x="739878" y="2131356"/>
              <a:ext cx="508072" cy="508072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7"/>
            <p:cNvSpPr txBox="1"/>
            <p:nvPr/>
          </p:nvSpPr>
          <p:spPr>
            <a:xfrm>
              <a:off x="663498" y="2172250"/>
              <a:ext cx="662608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EAP</a:t>
              </a:r>
              <a:endParaRPr sz="2000" b="1" i="0" u="none" strike="noStrike" cap="none">
                <a:solidFill>
                  <a:srgbClr val="E6E7E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62" name="Google Shape;362;p17"/>
          <p:cNvGrpSpPr/>
          <p:nvPr/>
        </p:nvGrpSpPr>
        <p:grpSpPr>
          <a:xfrm>
            <a:off x="706297" y="3564652"/>
            <a:ext cx="2664628" cy="1239332"/>
            <a:chOff x="466266" y="4416136"/>
            <a:chExt cx="2664628" cy="1095643"/>
          </a:xfrm>
        </p:grpSpPr>
        <p:sp>
          <p:nvSpPr>
            <p:cNvPr id="363" name="Google Shape;363;p17"/>
            <p:cNvSpPr txBox="1"/>
            <p:nvPr/>
          </p:nvSpPr>
          <p:spPr>
            <a:xfrm>
              <a:off x="466266" y="4416136"/>
              <a:ext cx="2644771" cy="734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0" i="0" u="none" strike="noStrike" cap="none">
                  <a:solidFill>
                    <a:srgbClr val="FF596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Focus 1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0" i="0" u="none" strike="noStrike" cap="none">
                  <a:solidFill>
                    <a:srgbClr val="FF596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PEARSON</a:t>
              </a:r>
              <a:endParaRPr/>
            </a:p>
          </p:txBody>
        </p:sp>
        <p:sp>
          <p:nvSpPr>
            <p:cNvPr id="364" name="Google Shape;364;p17"/>
            <p:cNvSpPr txBox="1"/>
            <p:nvPr/>
          </p:nvSpPr>
          <p:spPr>
            <a:xfrm>
              <a:off x="486123" y="5185268"/>
              <a:ext cx="2644771" cy="326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1</a:t>
              </a:r>
              <a:endParaRPr/>
            </a:p>
          </p:txBody>
        </p:sp>
      </p:grpSp>
      <p:grpSp>
        <p:nvGrpSpPr>
          <p:cNvPr id="365" name="Google Shape;365;p17"/>
          <p:cNvGrpSpPr/>
          <p:nvPr/>
        </p:nvGrpSpPr>
        <p:grpSpPr>
          <a:xfrm>
            <a:off x="3079201" y="3638819"/>
            <a:ext cx="2741532" cy="1228130"/>
            <a:chOff x="3247975" y="4416136"/>
            <a:chExt cx="2741532" cy="1228130"/>
          </a:xfrm>
        </p:grpSpPr>
        <p:sp>
          <p:nvSpPr>
            <p:cNvPr id="366" name="Google Shape;366;p17"/>
            <p:cNvSpPr txBox="1"/>
            <p:nvPr/>
          </p:nvSpPr>
          <p:spPr>
            <a:xfrm>
              <a:off x="3344736" y="4416136"/>
              <a:ext cx="2644771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0" i="0" u="none" strike="noStrike" cap="none">
                  <a:solidFill>
                    <a:srgbClr val="03A1A4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Focus 2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0" i="0" u="none" strike="noStrike" cap="none">
                  <a:solidFill>
                    <a:srgbClr val="03A1A4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PEARSON</a:t>
              </a:r>
              <a:endParaRPr sz="2400" b="0" i="0" u="none" strike="noStrike" cap="none">
                <a:solidFill>
                  <a:srgbClr val="03A1A4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67" name="Google Shape;367;p17"/>
            <p:cNvSpPr txBox="1"/>
            <p:nvPr/>
          </p:nvSpPr>
          <p:spPr>
            <a:xfrm>
              <a:off x="3247975" y="5274934"/>
              <a:ext cx="264477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2</a:t>
              </a:r>
              <a:endParaRPr sz="1800" b="0" i="0" u="none" strike="noStrike" cap="none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68" name="Google Shape;368;p17"/>
          <p:cNvGrpSpPr/>
          <p:nvPr/>
        </p:nvGrpSpPr>
        <p:grpSpPr>
          <a:xfrm>
            <a:off x="5180005" y="3564651"/>
            <a:ext cx="3048141" cy="2297038"/>
            <a:chOff x="6176811" y="4416136"/>
            <a:chExt cx="3048141" cy="1226940"/>
          </a:xfrm>
        </p:grpSpPr>
        <p:sp>
          <p:nvSpPr>
            <p:cNvPr id="369" name="Google Shape;369;p17"/>
            <p:cNvSpPr txBox="1"/>
            <p:nvPr/>
          </p:nvSpPr>
          <p:spPr>
            <a:xfrm>
              <a:off x="6392877" y="4416136"/>
              <a:ext cx="2644771" cy="4438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0" i="0" u="none" strike="noStrike" cap="none">
                  <a:solidFill>
                    <a:srgbClr val="FEC63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Skillful 2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0" i="0" u="none" strike="noStrike" cap="none">
                  <a:solidFill>
                    <a:srgbClr val="FEC63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Macmillan</a:t>
              </a:r>
              <a:endParaRPr/>
            </a:p>
          </p:txBody>
        </p:sp>
        <p:sp>
          <p:nvSpPr>
            <p:cNvPr id="370" name="Google Shape;370;p17"/>
            <p:cNvSpPr txBox="1"/>
            <p:nvPr/>
          </p:nvSpPr>
          <p:spPr>
            <a:xfrm>
              <a:off x="6334359" y="4808320"/>
              <a:ext cx="2644771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3</a:t>
              </a:r>
              <a:endParaRPr sz="1800" b="0" i="0" u="none" strike="noStrike" cap="none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71" name="Google Shape;371;p17"/>
            <p:cNvSpPr txBox="1"/>
            <p:nvPr/>
          </p:nvSpPr>
          <p:spPr>
            <a:xfrm>
              <a:off x="6176811" y="4996745"/>
              <a:ext cx="304814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Reading &amp; Writing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Listening Speaking</a:t>
              </a:r>
              <a:endParaRPr/>
            </a:p>
          </p:txBody>
        </p:sp>
      </p:grpSp>
      <p:pic>
        <p:nvPicPr>
          <p:cNvPr id="372" name="Google Shape;3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2762" y="1686296"/>
            <a:ext cx="1772806" cy="1742701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373" name="Google Shape;373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51902" y="1674213"/>
            <a:ext cx="1753270" cy="1783079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pic>
        <p:nvPicPr>
          <p:cNvPr id="374" name="Google Shape;374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35205" y="1715495"/>
            <a:ext cx="1713369" cy="1811492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sp>
        <p:nvSpPr>
          <p:cNvPr id="375" name="Google Shape;375;p17"/>
          <p:cNvSpPr/>
          <p:nvPr/>
        </p:nvSpPr>
        <p:spPr>
          <a:xfrm>
            <a:off x="7711625" y="1558781"/>
            <a:ext cx="2085652" cy="2085652"/>
          </a:xfrm>
          <a:prstGeom prst="ellipse">
            <a:avLst/>
          </a:prstGeom>
          <a:solidFill>
            <a:srgbClr val="5D73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6" name="Google Shape;376;p17"/>
          <p:cNvGrpSpPr/>
          <p:nvPr/>
        </p:nvGrpSpPr>
        <p:grpSpPr>
          <a:xfrm>
            <a:off x="7612474" y="1436769"/>
            <a:ext cx="662608" cy="508072"/>
            <a:chOff x="662610" y="2131356"/>
            <a:chExt cx="662608" cy="508072"/>
          </a:xfrm>
        </p:grpSpPr>
        <p:sp>
          <p:nvSpPr>
            <p:cNvPr id="377" name="Google Shape;377;p17"/>
            <p:cNvSpPr/>
            <p:nvPr/>
          </p:nvSpPr>
          <p:spPr>
            <a:xfrm>
              <a:off x="739878" y="2131356"/>
              <a:ext cx="508072" cy="508072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7"/>
            <p:cNvSpPr txBox="1"/>
            <p:nvPr/>
          </p:nvSpPr>
          <p:spPr>
            <a:xfrm>
              <a:off x="662610" y="2154558"/>
              <a:ext cx="662608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>
                  <a:solidFill>
                    <a:srgbClr val="E6E7E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EAP</a:t>
              </a:r>
              <a:endParaRPr sz="2000" b="1" i="0" u="none" strike="noStrike" cap="none">
                <a:solidFill>
                  <a:srgbClr val="E6E7E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pic>
        <p:nvPicPr>
          <p:cNvPr id="379" name="Google Shape;379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74391" y="1715496"/>
            <a:ext cx="1798475" cy="176565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grpSp>
        <p:nvGrpSpPr>
          <p:cNvPr id="380" name="Google Shape;380;p17"/>
          <p:cNvGrpSpPr/>
          <p:nvPr/>
        </p:nvGrpSpPr>
        <p:grpSpPr>
          <a:xfrm>
            <a:off x="7350317" y="3585389"/>
            <a:ext cx="3048141" cy="1805511"/>
            <a:chOff x="6355662" y="4297618"/>
            <a:chExt cx="3048141" cy="1150768"/>
          </a:xfrm>
        </p:grpSpPr>
        <p:sp>
          <p:nvSpPr>
            <p:cNvPr id="381" name="Google Shape;381;p17"/>
            <p:cNvSpPr txBox="1"/>
            <p:nvPr/>
          </p:nvSpPr>
          <p:spPr>
            <a:xfrm>
              <a:off x="6498274" y="4297618"/>
              <a:ext cx="2644771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0" i="0" u="none" strike="noStrike" cap="none">
                  <a:solidFill>
                    <a:srgbClr val="5D737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Skillful 3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0" i="0" u="none" strike="noStrike" cap="none">
                  <a:solidFill>
                    <a:srgbClr val="5D7373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Macmillan</a:t>
              </a:r>
              <a:endParaRPr sz="2400" b="0" i="0" u="none" strike="noStrike" cap="none">
                <a:solidFill>
                  <a:srgbClr val="5D7373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2" name="Google Shape;382;p17"/>
            <p:cNvSpPr txBox="1"/>
            <p:nvPr/>
          </p:nvSpPr>
          <p:spPr>
            <a:xfrm>
              <a:off x="6510866" y="4816588"/>
              <a:ext cx="2644771" cy="235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LEVEL 4</a:t>
              </a:r>
              <a:endParaRPr sz="1800" b="0" i="0" u="none" strike="noStrike" cap="none">
                <a:solidFill>
                  <a:srgbClr val="A5A5A5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3" name="Google Shape;383;p17"/>
            <p:cNvSpPr txBox="1"/>
            <p:nvPr/>
          </p:nvSpPr>
          <p:spPr>
            <a:xfrm>
              <a:off x="6355662" y="5036438"/>
              <a:ext cx="3048141" cy="4119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Reading &amp; Writing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>
                  <a:solidFill>
                    <a:srgbClr val="A5A5A5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Listening &amp; Speaking</a:t>
              </a:r>
              <a:endParaRPr/>
            </a:p>
          </p:txBody>
        </p:sp>
      </p:grpSp>
      <p:sp>
        <p:nvSpPr>
          <p:cNvPr id="67" name="Dikdörtgen 66">
            <a:extLst>
              <a:ext uri="{FF2B5EF4-FFF2-40B4-BE49-F238E27FC236}">
                <a16:creationId xmlns:a16="http://schemas.microsoft.com/office/drawing/2014/main" id="{05DF01C2-7987-4762-AB80-1FF56FECF62B}"/>
              </a:ext>
            </a:extLst>
          </p:cNvPr>
          <p:cNvSpPr/>
          <p:nvPr/>
        </p:nvSpPr>
        <p:spPr>
          <a:xfrm>
            <a:off x="1111029" y="588412"/>
            <a:ext cx="888664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Ders materyalleri yanında bulunmayan öğrenci derse alınmaz. Online program şifrelerini edinmemiş öğrenciler LAB dersine katılamazlar.</a:t>
            </a:r>
          </a:p>
        </p:txBody>
      </p:sp>
      <p:sp>
        <p:nvSpPr>
          <p:cNvPr id="68" name="Dikdörtgen 67">
            <a:extLst>
              <a:ext uri="{FF2B5EF4-FFF2-40B4-BE49-F238E27FC236}">
                <a16:creationId xmlns:a16="http://schemas.microsoft.com/office/drawing/2014/main" id="{E7655103-C068-4592-83BF-9E8D008BB98B}"/>
              </a:ext>
            </a:extLst>
          </p:cNvPr>
          <p:cNvSpPr/>
          <p:nvPr/>
        </p:nvSpPr>
        <p:spPr>
          <a:xfrm>
            <a:off x="1111029" y="5546648"/>
            <a:ext cx="926691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Bandrollü ve orijinal olmayan kaynakların kullanımı yasaktır. Aksi takdirde, bu konuda üniversite aleyhine oluşacak hukuki ve maddi yaptırım ve kayıpları karşılamakla öğrencinin kendisi yükümlüdür.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8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389" name="Google Shape;389;p18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 rot="-5400000">
              <a:off x="10872792" y="31947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36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2" name="Google Shape;39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3" name="Google Shape;393;p18"/>
          <p:cNvGrpSpPr/>
          <p:nvPr/>
        </p:nvGrpSpPr>
        <p:grpSpPr>
          <a:xfrm>
            <a:off x="226788" y="-2"/>
            <a:ext cx="11447504" cy="6858000"/>
            <a:chOff x="213096" y="0"/>
            <a:chExt cx="11447504" cy="6858000"/>
          </a:xfrm>
        </p:grpSpPr>
        <p:sp>
          <p:nvSpPr>
            <p:cNvPr id="394" name="Google Shape;394;p18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8"/>
            <p:cNvSpPr txBox="1"/>
            <p:nvPr/>
          </p:nvSpPr>
          <p:spPr>
            <a:xfrm rot="-5400000">
              <a:off x="10341391" y="31058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Kurlar</a:t>
              </a:r>
              <a:endParaRPr sz="36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7" name="Google Shape;397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8" name="Google Shape;398;p18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399" name="Google Shape;399;p18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8"/>
            <p:cNvSpPr txBox="1"/>
            <p:nvPr/>
          </p:nvSpPr>
          <p:spPr>
            <a:xfrm rot="-5400000">
              <a:off x="9117129" y="3289638"/>
              <a:ext cx="1992086" cy="446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2" name="Google Shape;40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3" name="Google Shape;403;p18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4" name="Google Shape;404;p18"/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405" name="Google Shape;405;p18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8"/>
            <p:cNvSpPr txBox="1"/>
            <p:nvPr/>
          </p:nvSpPr>
          <p:spPr>
            <a:xfrm rot="-5400000">
              <a:off x="8746453" y="3220388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32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8" name="Google Shape;40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9" name="Google Shape;409;p18"/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410" name="Google Shape;410;p18"/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8"/>
            <p:cNvSpPr txBox="1"/>
            <p:nvPr/>
          </p:nvSpPr>
          <p:spPr>
            <a:xfrm rot="-5400000">
              <a:off x="8091629" y="3220387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Önemli</a:t>
              </a:r>
              <a:endParaRPr sz="32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13" name="Google Shape;413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4" name="Google Shape;414;p18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415" name="Google Shape;415;p18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8"/>
            <p:cNvSpPr txBox="1"/>
            <p:nvPr/>
          </p:nvSpPr>
          <p:spPr>
            <a:xfrm rot="-5400000">
              <a:off x="-738260" y="3281940"/>
              <a:ext cx="19920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  <a:endParaRPr sz="24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18" name="Google Shape;41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9" name="Google Shape;419;p18"/>
          <p:cNvGrpSpPr/>
          <p:nvPr/>
        </p:nvGrpSpPr>
        <p:grpSpPr>
          <a:xfrm>
            <a:off x="1337406" y="603640"/>
            <a:ext cx="3197225" cy="3669794"/>
            <a:chOff x="764723" y="2142394"/>
            <a:chExt cx="3197225" cy="3478702"/>
          </a:xfrm>
        </p:grpSpPr>
        <p:sp>
          <p:nvSpPr>
            <p:cNvPr id="420" name="Google Shape;420;p18"/>
            <p:cNvSpPr/>
            <p:nvPr/>
          </p:nvSpPr>
          <p:spPr>
            <a:xfrm>
              <a:off x="764723" y="2277144"/>
              <a:ext cx="662056" cy="662056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21" name="Google Shape;421;p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96554" y="2408975"/>
              <a:ext cx="398394" cy="3983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2" name="Google Shape;422;p18"/>
            <p:cNvSpPr txBox="1"/>
            <p:nvPr/>
          </p:nvSpPr>
          <p:spPr>
            <a:xfrm>
              <a:off x="1435200" y="2142394"/>
              <a:ext cx="15557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Devamsızlık</a:t>
              </a:r>
              <a:endParaRPr sz="18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3" name="Google Shape;423;p18"/>
            <p:cNvSpPr txBox="1"/>
            <p:nvPr/>
          </p:nvSpPr>
          <p:spPr>
            <a:xfrm>
              <a:off x="1435200" y="2425148"/>
              <a:ext cx="2526748" cy="31959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Bir kurda 35 saat devamsızlık hakkınız vardır.(Periyot 1 için 24 saat). Bu sınırı aşanlar başarı durumuna bakılmaksızın ilgili kuru tekrar ederler.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Öğrenciler kendi devamsızlık kayıtlarını tutmakla yükümlüdür.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Yönetim ve/veya öğretim görevlilerinin herhangi bir nedenle (seyahat, hastalık vb. mazeretler) sizlere izin verme yetkisi yoktur. Devamsızlığınızı bu gibi acil ve önemli durumlar için kullanınız.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Sağlık raporları devamsızlıktan düşülmez.(20 gün veya üzeri sürede tedavi gerektiren durumlar için heyet raporları hariç)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24" name="Google Shape;424;p18"/>
          <p:cNvGrpSpPr/>
          <p:nvPr/>
        </p:nvGrpSpPr>
        <p:grpSpPr>
          <a:xfrm>
            <a:off x="1337406" y="4827432"/>
            <a:ext cx="3197225" cy="929085"/>
            <a:chOff x="764723" y="3420415"/>
            <a:chExt cx="3197225" cy="929085"/>
          </a:xfrm>
        </p:grpSpPr>
        <p:sp>
          <p:nvSpPr>
            <p:cNvPr id="425" name="Google Shape;425;p18"/>
            <p:cNvSpPr/>
            <p:nvPr/>
          </p:nvSpPr>
          <p:spPr>
            <a:xfrm>
              <a:off x="764723" y="3555165"/>
              <a:ext cx="662056" cy="662056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8"/>
            <p:cNvSpPr txBox="1"/>
            <p:nvPr/>
          </p:nvSpPr>
          <p:spPr>
            <a:xfrm>
              <a:off x="1435200" y="3420415"/>
              <a:ext cx="15557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18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7" name="Google Shape;427;p18"/>
            <p:cNvSpPr txBox="1"/>
            <p:nvPr/>
          </p:nvSpPr>
          <p:spPr>
            <a:xfrm>
              <a:off x="1435200" y="3703169"/>
              <a:ext cx="252674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Kitap, sözlük vb. materyali olmayanlar derse katılamazlar. Fotokopi vb. korsan yayınlar yasaktır.</a:t>
              </a:r>
              <a:endParaRPr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28" name="Google Shape;428;p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01946" y="3703169"/>
              <a:ext cx="463614" cy="34094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9" name="Google Shape;429;p18"/>
          <p:cNvGrpSpPr/>
          <p:nvPr/>
        </p:nvGrpSpPr>
        <p:grpSpPr>
          <a:xfrm>
            <a:off x="5130290" y="462884"/>
            <a:ext cx="3197225" cy="1113751"/>
            <a:chOff x="764723" y="4698436"/>
            <a:chExt cx="3197225" cy="1113751"/>
          </a:xfrm>
        </p:grpSpPr>
        <p:sp>
          <p:nvSpPr>
            <p:cNvPr id="430" name="Google Shape;430;p18"/>
            <p:cNvSpPr/>
            <p:nvPr/>
          </p:nvSpPr>
          <p:spPr>
            <a:xfrm>
              <a:off x="764723" y="4833186"/>
              <a:ext cx="662056" cy="66205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8"/>
            <p:cNvSpPr txBox="1"/>
            <p:nvPr/>
          </p:nvSpPr>
          <p:spPr>
            <a:xfrm>
              <a:off x="1435200" y="4698436"/>
              <a:ext cx="15557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Geç kalma</a:t>
              </a:r>
              <a:endParaRPr sz="18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32" name="Google Shape;432;p18"/>
            <p:cNvSpPr txBox="1"/>
            <p:nvPr/>
          </p:nvSpPr>
          <p:spPr>
            <a:xfrm>
              <a:off x="1435200" y="4981190"/>
              <a:ext cx="252674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Derse zamanında gelmeli ve her ders saati için yoklama kağıdına imza atmalısınız. Geç kalanlar derse/sınavlara alınmaz. </a:t>
              </a:r>
              <a:endParaRPr sz="12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33" name="Google Shape;433;p1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96553" y="4977083"/>
              <a:ext cx="398396" cy="39839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4" name="Google Shape;434;p18"/>
          <p:cNvGrpSpPr/>
          <p:nvPr/>
        </p:nvGrpSpPr>
        <p:grpSpPr>
          <a:xfrm>
            <a:off x="5130290" y="2995413"/>
            <a:ext cx="3197225" cy="929085"/>
            <a:chOff x="4504627" y="3420415"/>
            <a:chExt cx="3197225" cy="929085"/>
          </a:xfrm>
        </p:grpSpPr>
        <p:sp>
          <p:nvSpPr>
            <p:cNvPr id="435" name="Google Shape;435;p18"/>
            <p:cNvSpPr/>
            <p:nvPr/>
          </p:nvSpPr>
          <p:spPr>
            <a:xfrm>
              <a:off x="4504627" y="3555165"/>
              <a:ext cx="662056" cy="662056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18"/>
            <p:cNvSpPr txBox="1"/>
            <p:nvPr/>
          </p:nvSpPr>
          <p:spPr>
            <a:xfrm>
              <a:off x="5175104" y="3420415"/>
              <a:ext cx="15557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Kulüpler</a:t>
              </a:r>
              <a:endParaRPr sz="18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37" name="Google Shape;437;p18"/>
            <p:cNvSpPr txBox="1"/>
            <p:nvPr/>
          </p:nvSpPr>
          <p:spPr>
            <a:xfrm>
              <a:off x="5175104" y="3703169"/>
              <a:ext cx="252674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Ders dışı saatlerde kulüplere ücretsiz katılabilirsiniz. Farklı sosyal etkinlikleri panolardan takip ediniz.</a:t>
              </a:r>
              <a:endParaRPr sz="12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38" name="Google Shape;438;p1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556523" y="3648309"/>
              <a:ext cx="574064" cy="4281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9" name="Google Shape;439;p18"/>
          <p:cNvGrpSpPr/>
          <p:nvPr/>
        </p:nvGrpSpPr>
        <p:grpSpPr>
          <a:xfrm>
            <a:off x="5130290" y="4273434"/>
            <a:ext cx="3197225" cy="1483083"/>
            <a:chOff x="4504627" y="4698436"/>
            <a:chExt cx="3197225" cy="1483083"/>
          </a:xfrm>
        </p:grpSpPr>
        <p:sp>
          <p:nvSpPr>
            <p:cNvPr id="440" name="Google Shape;440;p18"/>
            <p:cNvSpPr/>
            <p:nvPr/>
          </p:nvSpPr>
          <p:spPr>
            <a:xfrm>
              <a:off x="4504627" y="4833186"/>
              <a:ext cx="662056" cy="66205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8"/>
            <p:cNvSpPr txBox="1"/>
            <p:nvPr/>
          </p:nvSpPr>
          <p:spPr>
            <a:xfrm>
              <a:off x="5175104" y="4698436"/>
              <a:ext cx="23991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Öğrenci Kaynak Odası</a:t>
              </a:r>
              <a:endParaRPr sz="18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42" name="Google Shape;442;p18"/>
            <p:cNvSpPr txBox="1"/>
            <p:nvPr/>
          </p:nvSpPr>
          <p:spPr>
            <a:xfrm>
              <a:off x="5175104" y="4981190"/>
              <a:ext cx="252674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İngilizcenizi geliştirmek için mini kütüphanemizden maksimum derecede faydalanın. Kitap ödünç alabilir, sınavlara hazırlık yapabilir ve yabancı programları dinleyip izleyerek pratik yapabilirsiniz.</a:t>
              </a:r>
              <a:endParaRPr sz="12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43" name="Google Shape;443;p1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540863" y="4933819"/>
              <a:ext cx="582016" cy="4656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4" name="Google Shape;444;p18"/>
          <p:cNvGrpSpPr/>
          <p:nvPr/>
        </p:nvGrpSpPr>
        <p:grpSpPr>
          <a:xfrm>
            <a:off x="5130290" y="1717392"/>
            <a:ext cx="3197225" cy="1298417"/>
            <a:chOff x="4504627" y="2142394"/>
            <a:chExt cx="3197225" cy="1298417"/>
          </a:xfrm>
        </p:grpSpPr>
        <p:sp>
          <p:nvSpPr>
            <p:cNvPr id="445" name="Google Shape;445;p18"/>
            <p:cNvSpPr/>
            <p:nvPr/>
          </p:nvSpPr>
          <p:spPr>
            <a:xfrm>
              <a:off x="4504627" y="2277144"/>
              <a:ext cx="662056" cy="662056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8"/>
            <p:cNvSpPr txBox="1"/>
            <p:nvPr/>
          </p:nvSpPr>
          <p:spPr>
            <a:xfrm>
              <a:off x="5175104" y="2142394"/>
              <a:ext cx="15557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Lab Dersleri</a:t>
              </a:r>
              <a:endParaRPr sz="18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47" name="Google Shape;447;p18"/>
            <p:cNvSpPr txBox="1"/>
            <p:nvPr/>
          </p:nvSpPr>
          <p:spPr>
            <a:xfrm>
              <a:off x="5175104" y="2425148"/>
              <a:ext cx="252674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Katılım zorunludur; yoklama alınır. Programlar üzerinde yapacağınız çalışmaların sonuçları kur ortalamanıza ek puan olarak eklenecektir.</a:t>
              </a:r>
              <a:endParaRPr sz="12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48" name="Google Shape;448;p18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553160" y="2382564"/>
              <a:ext cx="601621" cy="45121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8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389" name="Google Shape;389;p18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 rot="-5400000">
              <a:off x="10872792" y="31947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36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2" name="Google Shape;39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3" name="Google Shape;393;p18"/>
          <p:cNvGrpSpPr/>
          <p:nvPr/>
        </p:nvGrpSpPr>
        <p:grpSpPr>
          <a:xfrm>
            <a:off x="226788" y="-2"/>
            <a:ext cx="11447504" cy="6858000"/>
            <a:chOff x="213096" y="0"/>
            <a:chExt cx="11447504" cy="6858000"/>
          </a:xfrm>
        </p:grpSpPr>
        <p:sp>
          <p:nvSpPr>
            <p:cNvPr id="394" name="Google Shape;394;p18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8"/>
            <p:cNvSpPr txBox="1"/>
            <p:nvPr/>
          </p:nvSpPr>
          <p:spPr>
            <a:xfrm rot="-5400000">
              <a:off x="10341391" y="31058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Kurlar</a:t>
              </a:r>
              <a:endParaRPr sz="36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7" name="Google Shape;397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8" name="Google Shape;398;p18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399" name="Google Shape;399;p18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8"/>
            <p:cNvSpPr txBox="1"/>
            <p:nvPr/>
          </p:nvSpPr>
          <p:spPr>
            <a:xfrm rot="-5400000">
              <a:off x="9117129" y="3289638"/>
              <a:ext cx="1992086" cy="446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2" name="Google Shape;40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3" name="Google Shape;403;p18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4" name="Google Shape;404;p18"/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405" name="Google Shape;405;p18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8"/>
            <p:cNvSpPr txBox="1"/>
            <p:nvPr/>
          </p:nvSpPr>
          <p:spPr>
            <a:xfrm rot="-5400000">
              <a:off x="8746453" y="3220388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32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8" name="Google Shape;40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9" name="Google Shape;409;p18"/>
          <p:cNvGrpSpPr/>
          <p:nvPr/>
        </p:nvGrpSpPr>
        <p:grpSpPr>
          <a:xfrm>
            <a:off x="-1883901" y="0"/>
            <a:ext cx="11860720" cy="6858000"/>
            <a:chOff x="-2449883" y="-1"/>
            <a:chExt cx="11860720" cy="6858000"/>
          </a:xfrm>
        </p:grpSpPr>
        <p:sp>
          <p:nvSpPr>
            <p:cNvPr id="410" name="Google Shape;410;p18"/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8"/>
            <p:cNvSpPr txBox="1"/>
            <p:nvPr/>
          </p:nvSpPr>
          <p:spPr>
            <a:xfrm rot="-5400000">
              <a:off x="8091629" y="3220387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8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Ne nerede?</a:t>
              </a:r>
              <a:endParaRPr sz="28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13" name="Google Shape;413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4" name="Google Shape;414;p18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415" name="Google Shape;415;p18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8"/>
            <p:cNvSpPr txBox="1"/>
            <p:nvPr/>
          </p:nvSpPr>
          <p:spPr>
            <a:xfrm rot="-5400000">
              <a:off x="-738260" y="3281940"/>
              <a:ext cx="19920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  <a:endParaRPr sz="24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18" name="Google Shape;41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9" name="Google Shape;419;p18"/>
          <p:cNvGrpSpPr/>
          <p:nvPr/>
        </p:nvGrpSpPr>
        <p:grpSpPr>
          <a:xfrm>
            <a:off x="1186938" y="552964"/>
            <a:ext cx="3608073" cy="1113751"/>
            <a:chOff x="764723" y="2142394"/>
            <a:chExt cx="3608073" cy="1113751"/>
          </a:xfrm>
        </p:grpSpPr>
        <p:sp>
          <p:nvSpPr>
            <p:cNvPr id="420" name="Google Shape;420;p18"/>
            <p:cNvSpPr/>
            <p:nvPr/>
          </p:nvSpPr>
          <p:spPr>
            <a:xfrm>
              <a:off x="764723" y="2277144"/>
              <a:ext cx="662056" cy="662056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8"/>
            <p:cNvSpPr txBox="1"/>
            <p:nvPr/>
          </p:nvSpPr>
          <p:spPr>
            <a:xfrm>
              <a:off x="1435200" y="2142394"/>
              <a:ext cx="29375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Öğrenci </a:t>
              </a:r>
              <a:r>
                <a:rPr lang="tr-TR" sz="1800" dirty="0" err="1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İşleri:Zemin</a:t>
              </a:r>
              <a:r>
                <a:rPr lang="tr-TR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kat </a:t>
              </a:r>
              <a:r>
                <a:rPr lang="tr-TR" sz="1800" dirty="0" err="1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</a:t>
              </a:r>
              <a:r>
                <a:rPr lang="tr-TR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9</a:t>
              </a:r>
              <a:endParaRPr sz="18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3" name="Google Shape;423;p18"/>
            <p:cNvSpPr txBox="1"/>
            <p:nvPr/>
          </p:nvSpPr>
          <p:spPr>
            <a:xfrm>
              <a:off x="1435199" y="2425148"/>
              <a:ext cx="2791903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Öğrenci belgesi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Hazırlık geçme belgesi</a:t>
              </a:r>
            </a:p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Özel durumlar için dilekçe </a:t>
              </a:r>
            </a:p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Mazeret Sınavı </a:t>
              </a:r>
            </a:p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Sınav Sonucuna İtiraz (notların duyurulmasını takip eden 3 işgünü içinde yapılmalıdır)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 </a:t>
              </a:r>
              <a:endParaRPr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24" name="Google Shape;424;p18"/>
          <p:cNvGrpSpPr/>
          <p:nvPr/>
        </p:nvGrpSpPr>
        <p:grpSpPr>
          <a:xfrm>
            <a:off x="1184130" y="2398827"/>
            <a:ext cx="3720533" cy="1177861"/>
            <a:chOff x="764723" y="3420415"/>
            <a:chExt cx="3720533" cy="944809"/>
          </a:xfrm>
        </p:grpSpPr>
        <p:sp>
          <p:nvSpPr>
            <p:cNvPr id="425" name="Google Shape;425;p18"/>
            <p:cNvSpPr/>
            <p:nvPr/>
          </p:nvSpPr>
          <p:spPr>
            <a:xfrm>
              <a:off x="764723" y="3555165"/>
              <a:ext cx="662056" cy="662056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8"/>
            <p:cNvSpPr txBox="1"/>
            <p:nvPr/>
          </p:nvSpPr>
          <p:spPr>
            <a:xfrm>
              <a:off x="1435200" y="3420415"/>
              <a:ext cx="300496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tr-TR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Bilgi İşlem Daire Başkanlığı Rektörlük Binası</a:t>
              </a:r>
            </a:p>
          </p:txBody>
        </p:sp>
        <p:sp>
          <p:nvSpPr>
            <p:cNvPr id="427" name="Google Shape;427;p18"/>
            <p:cNvSpPr txBox="1"/>
            <p:nvPr/>
          </p:nvSpPr>
          <p:spPr>
            <a:xfrm>
              <a:off x="1435199" y="3846776"/>
              <a:ext cx="3050057" cy="5184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karabuk.edu.tr uzantılı mail hesabı sorunları Kampüs içi internet erişim sorunları </a:t>
              </a:r>
            </a:p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Öğrenci Kimlik Kartları (Öğrenci İşleri + Ziraat)</a:t>
              </a:r>
            </a:p>
          </p:txBody>
        </p:sp>
      </p:grpSp>
      <p:grpSp>
        <p:nvGrpSpPr>
          <p:cNvPr id="429" name="Google Shape;429;p18"/>
          <p:cNvGrpSpPr/>
          <p:nvPr/>
        </p:nvGrpSpPr>
        <p:grpSpPr>
          <a:xfrm>
            <a:off x="1344820" y="4053691"/>
            <a:ext cx="3295279" cy="1905302"/>
            <a:chOff x="764723" y="4698436"/>
            <a:chExt cx="3295279" cy="1610765"/>
          </a:xfrm>
        </p:grpSpPr>
        <p:sp>
          <p:nvSpPr>
            <p:cNvPr id="430" name="Google Shape;430;p18"/>
            <p:cNvSpPr/>
            <p:nvPr/>
          </p:nvSpPr>
          <p:spPr>
            <a:xfrm>
              <a:off x="764723" y="4833186"/>
              <a:ext cx="662056" cy="66205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8"/>
            <p:cNvSpPr txBox="1"/>
            <p:nvPr/>
          </p:nvSpPr>
          <p:spPr>
            <a:xfrm>
              <a:off x="1435200" y="4698436"/>
              <a:ext cx="26248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tr-TR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Öğrenci İşleri Daire Başkanlığı YDYO Binası B Kapısı </a:t>
              </a:r>
              <a:endParaRPr sz="18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32" name="Google Shape;432;p18"/>
            <p:cNvSpPr txBox="1"/>
            <p:nvPr/>
          </p:nvSpPr>
          <p:spPr>
            <a:xfrm>
              <a:off x="1435200" y="5478204"/>
              <a:ext cx="252674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Kayıt dondurma ve sildirme işlemleri</a:t>
              </a:r>
            </a:p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Beklemeli öğrenci durumu işlemleri</a:t>
              </a:r>
            </a:p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Harçla ilgili işlemler</a:t>
              </a:r>
            </a:p>
          </p:txBody>
        </p:sp>
      </p:grpSp>
      <p:grpSp>
        <p:nvGrpSpPr>
          <p:cNvPr id="434" name="Google Shape;434;p18"/>
          <p:cNvGrpSpPr/>
          <p:nvPr/>
        </p:nvGrpSpPr>
        <p:grpSpPr>
          <a:xfrm>
            <a:off x="5465528" y="2394717"/>
            <a:ext cx="3430173" cy="1297430"/>
            <a:chOff x="4504627" y="3420414"/>
            <a:chExt cx="3430173" cy="1297430"/>
          </a:xfrm>
        </p:grpSpPr>
        <p:sp>
          <p:nvSpPr>
            <p:cNvPr id="435" name="Google Shape;435;p18"/>
            <p:cNvSpPr/>
            <p:nvPr/>
          </p:nvSpPr>
          <p:spPr>
            <a:xfrm>
              <a:off x="4504627" y="3555165"/>
              <a:ext cx="662056" cy="662056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18"/>
            <p:cNvSpPr txBox="1"/>
            <p:nvPr/>
          </p:nvSpPr>
          <p:spPr>
            <a:xfrm>
              <a:off x="5175104" y="3420414"/>
              <a:ext cx="2759696" cy="6560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tr-TR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YDYO Bölüm Başkanlığı &amp; Koordinatörler</a:t>
              </a:r>
            </a:p>
          </p:txBody>
        </p:sp>
        <p:sp>
          <p:nvSpPr>
            <p:cNvPr id="437" name="Google Shape;437;p18"/>
            <p:cNvSpPr txBox="1"/>
            <p:nvPr/>
          </p:nvSpPr>
          <p:spPr>
            <a:xfrm>
              <a:off x="5176069" y="4071513"/>
              <a:ext cx="265959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Akademik soru ve sorunlar</a:t>
              </a:r>
              <a:endParaRPr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38" name="Google Shape;438;p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56523" y="3648309"/>
              <a:ext cx="574064" cy="4281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9" name="Google Shape;439;p18"/>
          <p:cNvGrpSpPr/>
          <p:nvPr/>
        </p:nvGrpSpPr>
        <p:grpSpPr>
          <a:xfrm>
            <a:off x="5434299" y="3826209"/>
            <a:ext cx="3219574" cy="1882936"/>
            <a:chOff x="4504627" y="4698436"/>
            <a:chExt cx="3219574" cy="1882936"/>
          </a:xfrm>
        </p:grpSpPr>
        <p:sp>
          <p:nvSpPr>
            <p:cNvPr id="440" name="Google Shape;440;p18"/>
            <p:cNvSpPr/>
            <p:nvPr/>
          </p:nvSpPr>
          <p:spPr>
            <a:xfrm>
              <a:off x="4504627" y="4833186"/>
              <a:ext cx="662056" cy="66205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8"/>
            <p:cNvSpPr txBox="1"/>
            <p:nvPr/>
          </p:nvSpPr>
          <p:spPr>
            <a:xfrm>
              <a:off x="5175104" y="4698436"/>
              <a:ext cx="23991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Öğretim Görevlileri &amp; Danışmanlar</a:t>
              </a:r>
              <a:endParaRPr sz="18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42" name="Google Shape;442;p18"/>
            <p:cNvSpPr txBox="1"/>
            <p:nvPr/>
          </p:nvSpPr>
          <p:spPr>
            <a:xfrm>
              <a:off x="5197453" y="5381043"/>
              <a:ext cx="252674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Akademik soru ve sorunlar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Ara sınav dönütleri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Portfolio çalışmaları dönüt ve değerlendirme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Ofis saatlerini takip ediniz.</a:t>
              </a:r>
            </a:p>
          </p:txBody>
        </p:sp>
      </p:grpSp>
      <p:grpSp>
        <p:nvGrpSpPr>
          <p:cNvPr id="444" name="Google Shape;444;p18"/>
          <p:cNvGrpSpPr/>
          <p:nvPr/>
        </p:nvGrpSpPr>
        <p:grpSpPr>
          <a:xfrm>
            <a:off x="5398571" y="544208"/>
            <a:ext cx="3608073" cy="1898707"/>
            <a:chOff x="4504627" y="2142394"/>
            <a:chExt cx="3608073" cy="1898707"/>
          </a:xfrm>
        </p:grpSpPr>
        <p:sp>
          <p:nvSpPr>
            <p:cNvPr id="445" name="Google Shape;445;p18"/>
            <p:cNvSpPr/>
            <p:nvPr/>
          </p:nvSpPr>
          <p:spPr>
            <a:xfrm>
              <a:off x="4504627" y="2277144"/>
              <a:ext cx="662056" cy="662056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8"/>
            <p:cNvSpPr txBox="1"/>
            <p:nvPr/>
          </p:nvSpPr>
          <p:spPr>
            <a:xfrm>
              <a:off x="5175104" y="2142394"/>
              <a:ext cx="29375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tr-TR" sz="1800" dirty="0">
                  <a:solidFill>
                    <a:srgbClr val="FF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Yabancı Uyruklu Öğrenciler</a:t>
              </a:r>
            </a:p>
            <a:p>
              <a:pPr lvl="0"/>
              <a:r>
                <a:rPr lang="tr-TR" sz="18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KBU Uluslararası Öğrenci Koordinatörlüğü</a:t>
              </a:r>
            </a:p>
          </p:txBody>
        </p:sp>
        <p:sp>
          <p:nvSpPr>
            <p:cNvPr id="447" name="Google Shape;447;p18"/>
            <p:cNvSpPr txBox="1"/>
            <p:nvPr/>
          </p:nvSpPr>
          <p:spPr>
            <a:xfrm>
              <a:off x="5149980" y="3025438"/>
              <a:ext cx="252674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Kayıt dondurma ve sildirme işlemleri</a:t>
              </a:r>
            </a:p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Beklemeli öğrenci durumu işlemleri</a:t>
              </a:r>
            </a:p>
            <a:p>
              <a:pPr lvl="0"/>
              <a:r>
                <a:rPr lang="tr-TR" sz="1200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Harçla ilgili işlemler</a:t>
              </a:r>
            </a:p>
          </p:txBody>
        </p:sp>
      </p:grpSp>
      <p:pic>
        <p:nvPicPr>
          <p:cNvPr id="2" name="Resim 1">
            <a:extLst>
              <a:ext uri="{FF2B5EF4-FFF2-40B4-BE49-F238E27FC236}">
                <a16:creationId xmlns:a16="http://schemas.microsoft.com/office/drawing/2014/main" id="{6FDFEB47-4F1D-4E7E-9A5A-81DE35D349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3605" y="2721346"/>
            <a:ext cx="517035" cy="4863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7D66CC4F-5392-41FE-82B5-ED9AAB21A7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7676" y="780449"/>
            <a:ext cx="501360" cy="4935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2D5EF330-46F0-4C71-9F98-5BC60C52E1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5088" y="747474"/>
            <a:ext cx="544966" cy="52649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7" name="Resim 66">
            <a:extLst>
              <a:ext uri="{FF2B5EF4-FFF2-40B4-BE49-F238E27FC236}">
                <a16:creationId xmlns:a16="http://schemas.microsoft.com/office/drawing/2014/main" id="{B8287941-CB88-4F83-8B84-89D0A3F2B0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8029" y="4357880"/>
            <a:ext cx="501360" cy="4935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F8B090FC-714A-4E46-BB16-55C7B8FD25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3778" y="4015928"/>
            <a:ext cx="550146" cy="55211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6213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8"/>
          <p:cNvGrpSpPr/>
          <p:nvPr/>
        </p:nvGrpSpPr>
        <p:grpSpPr>
          <a:xfrm>
            <a:off x="-290920" y="0"/>
            <a:ext cx="12482921" cy="6858000"/>
            <a:chOff x="-290920" y="0"/>
            <a:chExt cx="12482921" cy="6858000"/>
          </a:xfrm>
        </p:grpSpPr>
        <p:sp>
          <p:nvSpPr>
            <p:cNvPr id="389" name="Google Shape;389;p18"/>
            <p:cNvSpPr/>
            <p:nvPr/>
          </p:nvSpPr>
          <p:spPr>
            <a:xfrm>
              <a:off x="-290920" y="0"/>
              <a:ext cx="1248292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 rot="-5400000">
              <a:off x="10872792" y="31947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Program</a:t>
              </a:r>
              <a:endParaRPr sz="36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2" name="Google Shape;39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112999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3" name="Google Shape;393;p18"/>
          <p:cNvGrpSpPr/>
          <p:nvPr/>
        </p:nvGrpSpPr>
        <p:grpSpPr>
          <a:xfrm>
            <a:off x="226788" y="-2"/>
            <a:ext cx="11447504" cy="6858000"/>
            <a:chOff x="213096" y="0"/>
            <a:chExt cx="11447504" cy="6858000"/>
          </a:xfrm>
        </p:grpSpPr>
        <p:sp>
          <p:nvSpPr>
            <p:cNvPr id="394" name="Google Shape;394;p18"/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8"/>
            <p:cNvSpPr txBox="1"/>
            <p:nvPr/>
          </p:nvSpPr>
          <p:spPr>
            <a:xfrm rot="-5400000">
              <a:off x="10341391" y="3105834"/>
              <a:ext cx="1992086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6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Kurlar</a:t>
              </a:r>
              <a:endParaRPr sz="36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397" name="Google Shape;397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10600933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8" name="Google Shape;398;p18"/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399" name="Google Shape;399;p18"/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18"/>
            <p:cNvSpPr txBox="1"/>
            <p:nvPr/>
          </p:nvSpPr>
          <p:spPr>
            <a:xfrm rot="-5400000">
              <a:off x="9117129" y="3289638"/>
              <a:ext cx="1992086" cy="4462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i="0" u="none" strike="noStrike" cap="none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Değerlendirme</a:t>
              </a:r>
              <a:endParaRPr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2" name="Google Shape;402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9385467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3" name="Google Shape;403;p18"/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rgbClr val="595959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4" name="Google Shape;404;p18"/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405" name="Google Shape;405;p18"/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8"/>
            <p:cNvSpPr txBox="1"/>
            <p:nvPr/>
          </p:nvSpPr>
          <p:spPr>
            <a:xfrm rot="-5400000">
              <a:off x="8746453" y="3220388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32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Kaynaklar</a:t>
              </a:r>
              <a:endParaRPr sz="32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8" name="Google Shape;40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992269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09" name="Google Shape;409;p18"/>
          <p:cNvGrpSpPr/>
          <p:nvPr/>
        </p:nvGrpSpPr>
        <p:grpSpPr>
          <a:xfrm>
            <a:off x="-2150039" y="-60019"/>
            <a:ext cx="11860720" cy="6858000"/>
            <a:chOff x="-2449883" y="-1"/>
            <a:chExt cx="11860720" cy="6858000"/>
          </a:xfrm>
        </p:grpSpPr>
        <p:sp>
          <p:nvSpPr>
            <p:cNvPr id="410" name="Google Shape;410;p18"/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8"/>
            <p:cNvSpPr txBox="1"/>
            <p:nvPr/>
          </p:nvSpPr>
          <p:spPr>
            <a:xfrm rot="-5400000">
              <a:off x="8091629" y="3220387"/>
              <a:ext cx="1992086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 b="1" dirty="0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Kural ve Öneriler</a:t>
              </a:r>
              <a:endParaRPr sz="2000" b="1" i="0" u="none" strike="noStrike" cap="none" dirty="0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13" name="Google Shape;413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834047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4" name="Google Shape;414;p18"/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415" name="Google Shape;415;p18"/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rgbClr val="595959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8"/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/>
              <a:ahLst/>
              <a:cxnLst/>
              <a:rect l="l" t="t" r="r" b="b"/>
              <a:pathLst>
                <a:path w="1168400" h="2360918" extrusionOk="0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8"/>
            <p:cNvSpPr txBox="1"/>
            <p:nvPr/>
          </p:nvSpPr>
          <p:spPr>
            <a:xfrm rot="-5400000">
              <a:off x="-738260" y="3281940"/>
              <a:ext cx="199208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400" b="1" i="0" u="none" strike="noStrike" cap="none">
                  <a:solidFill>
                    <a:srgbClr val="F0EEF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Bizi takip edin</a:t>
              </a:r>
              <a:endParaRPr sz="2400" b="1" i="0" u="none" strike="noStrike" cap="none">
                <a:solidFill>
                  <a:srgbClr val="F0EEF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18" name="Google Shape;418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5400000">
              <a:off x="-491912" y="3247473"/>
              <a:ext cx="530600" cy="530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19" name="Google Shape;419;p18"/>
          <p:cNvGrpSpPr/>
          <p:nvPr/>
        </p:nvGrpSpPr>
        <p:grpSpPr>
          <a:xfrm>
            <a:off x="1174751" y="574006"/>
            <a:ext cx="3462379" cy="979001"/>
            <a:chOff x="764723" y="2277144"/>
            <a:chExt cx="3462379" cy="979001"/>
          </a:xfrm>
        </p:grpSpPr>
        <p:sp>
          <p:nvSpPr>
            <p:cNvPr id="420" name="Google Shape;420;p18"/>
            <p:cNvSpPr/>
            <p:nvPr/>
          </p:nvSpPr>
          <p:spPr>
            <a:xfrm>
              <a:off x="764723" y="2277144"/>
              <a:ext cx="662056" cy="662056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8"/>
            <p:cNvSpPr txBox="1"/>
            <p:nvPr/>
          </p:nvSpPr>
          <p:spPr>
            <a:xfrm>
              <a:off x="1435199" y="2425148"/>
              <a:ext cx="2791903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tr-TR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Sınıf içine yiyecek içecekle girilmez.</a:t>
              </a:r>
            </a:p>
          </p:txBody>
        </p:sp>
      </p:grpSp>
      <p:grpSp>
        <p:nvGrpSpPr>
          <p:cNvPr id="424" name="Google Shape;424;p18"/>
          <p:cNvGrpSpPr/>
          <p:nvPr/>
        </p:nvGrpSpPr>
        <p:grpSpPr>
          <a:xfrm>
            <a:off x="1185992" y="1661546"/>
            <a:ext cx="3870655" cy="663590"/>
            <a:chOff x="764723" y="3555165"/>
            <a:chExt cx="3688897" cy="662056"/>
          </a:xfrm>
        </p:grpSpPr>
        <p:sp>
          <p:nvSpPr>
            <p:cNvPr id="425" name="Google Shape;425;p18"/>
            <p:cNvSpPr/>
            <p:nvPr/>
          </p:nvSpPr>
          <p:spPr>
            <a:xfrm>
              <a:off x="764723" y="3555165"/>
              <a:ext cx="662056" cy="662056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8"/>
            <p:cNvSpPr txBox="1"/>
            <p:nvPr/>
          </p:nvSpPr>
          <p:spPr>
            <a:xfrm>
              <a:off x="1403563" y="3576344"/>
              <a:ext cx="3050057" cy="5184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tr-TR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Ders dışı zamanlarda öğrencilerin akıllı tahta, projeksiyon, hoparlör gibi sınıf gereçlerini kullanmaları yasaktır.</a:t>
              </a:r>
            </a:p>
            <a:p>
              <a:pPr lvl="0"/>
              <a:endParaRPr lang="tr-TR"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29" name="Google Shape;429;p18"/>
          <p:cNvGrpSpPr/>
          <p:nvPr/>
        </p:nvGrpSpPr>
        <p:grpSpPr>
          <a:xfrm>
            <a:off x="1144972" y="2862152"/>
            <a:ext cx="3540107" cy="911643"/>
            <a:chOff x="764723" y="4833186"/>
            <a:chExt cx="3174274" cy="861073"/>
          </a:xfrm>
        </p:grpSpPr>
        <p:sp>
          <p:nvSpPr>
            <p:cNvPr id="430" name="Google Shape;430;p18"/>
            <p:cNvSpPr/>
            <p:nvPr/>
          </p:nvSpPr>
          <p:spPr>
            <a:xfrm>
              <a:off x="764723" y="4833186"/>
              <a:ext cx="662056" cy="66205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18"/>
            <p:cNvSpPr txBox="1"/>
            <p:nvPr/>
          </p:nvSpPr>
          <p:spPr>
            <a:xfrm>
              <a:off x="1412249" y="4863262"/>
              <a:ext cx="252674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tr-TR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Sınav günlerinde sınav salonlarına cep telefonu ile giremezsiniz. </a:t>
              </a:r>
            </a:p>
          </p:txBody>
        </p:sp>
      </p:grpSp>
      <p:grpSp>
        <p:nvGrpSpPr>
          <p:cNvPr id="434" name="Google Shape;434;p18"/>
          <p:cNvGrpSpPr/>
          <p:nvPr/>
        </p:nvGrpSpPr>
        <p:grpSpPr>
          <a:xfrm>
            <a:off x="5421567" y="1743563"/>
            <a:ext cx="3273117" cy="713011"/>
            <a:chOff x="4504627" y="3555165"/>
            <a:chExt cx="3273117" cy="713011"/>
          </a:xfrm>
        </p:grpSpPr>
        <p:sp>
          <p:nvSpPr>
            <p:cNvPr id="435" name="Google Shape;435;p18"/>
            <p:cNvSpPr/>
            <p:nvPr/>
          </p:nvSpPr>
          <p:spPr>
            <a:xfrm>
              <a:off x="4504627" y="3555165"/>
              <a:ext cx="662056" cy="662056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18"/>
            <p:cNvSpPr txBox="1"/>
            <p:nvPr/>
          </p:nvSpPr>
          <p:spPr>
            <a:xfrm>
              <a:off x="5118151" y="3621845"/>
              <a:ext cx="265959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tr-TR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Ödev vb. çalışmaları zamanında yapın.</a:t>
              </a:r>
            </a:p>
          </p:txBody>
        </p:sp>
      </p:grpSp>
      <p:grpSp>
        <p:nvGrpSpPr>
          <p:cNvPr id="439" name="Google Shape;439;p18"/>
          <p:cNvGrpSpPr/>
          <p:nvPr/>
        </p:nvGrpSpPr>
        <p:grpSpPr>
          <a:xfrm>
            <a:off x="5430226" y="2908113"/>
            <a:ext cx="3206017" cy="1216375"/>
            <a:chOff x="4504627" y="4833186"/>
            <a:chExt cx="3206017" cy="1216375"/>
          </a:xfrm>
        </p:grpSpPr>
        <p:sp>
          <p:nvSpPr>
            <p:cNvPr id="440" name="Google Shape;440;p18"/>
            <p:cNvSpPr/>
            <p:nvPr/>
          </p:nvSpPr>
          <p:spPr>
            <a:xfrm>
              <a:off x="4504627" y="4833186"/>
              <a:ext cx="662056" cy="66205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18"/>
            <p:cNvSpPr txBox="1"/>
            <p:nvPr/>
          </p:nvSpPr>
          <p:spPr>
            <a:xfrm>
              <a:off x="5183896" y="4849232"/>
              <a:ext cx="252674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tr-TR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Günlük hayatınızda İngilizce ’ye yer verin. İngilizce dizi, film, müzik ve hikaye gibi kaynaklara zaman ayırın.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tr-TR"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44" name="Google Shape;444;p18"/>
          <p:cNvGrpSpPr/>
          <p:nvPr/>
        </p:nvGrpSpPr>
        <p:grpSpPr>
          <a:xfrm>
            <a:off x="5398157" y="610945"/>
            <a:ext cx="3231600" cy="1023601"/>
            <a:chOff x="4504627" y="2277144"/>
            <a:chExt cx="3231600" cy="1023601"/>
          </a:xfrm>
        </p:grpSpPr>
        <p:sp>
          <p:nvSpPr>
            <p:cNvPr id="445" name="Google Shape;445;p18"/>
            <p:cNvSpPr/>
            <p:nvPr/>
          </p:nvSpPr>
          <p:spPr>
            <a:xfrm>
              <a:off x="4504627" y="2277144"/>
              <a:ext cx="662056" cy="662056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8"/>
            <p:cNvSpPr txBox="1"/>
            <p:nvPr/>
          </p:nvSpPr>
          <p:spPr>
            <a:xfrm>
              <a:off x="5209479" y="2285082"/>
              <a:ext cx="252674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tr-TR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Derslere düzenli devam edin.</a:t>
              </a:r>
            </a:p>
            <a:p>
              <a:pPr lvl="0"/>
              <a:r>
                <a:rPr lang="tr-TR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Günlük tekrarlar ve alıştırmalar yapın.</a:t>
              </a:r>
            </a:p>
            <a:p>
              <a:pPr lvl="0"/>
              <a:endParaRPr lang="tr-TR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pic>
        <p:nvPicPr>
          <p:cNvPr id="63" name="Google Shape;421;p18">
            <a:extLst>
              <a:ext uri="{FF2B5EF4-FFF2-40B4-BE49-F238E27FC236}">
                <a16:creationId xmlns:a16="http://schemas.microsoft.com/office/drawing/2014/main" id="{E723871A-0643-477A-BD9A-586C8748022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6582" y="717401"/>
            <a:ext cx="398394" cy="398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421;p18">
            <a:extLst>
              <a:ext uri="{FF2B5EF4-FFF2-40B4-BE49-F238E27FC236}">
                <a16:creationId xmlns:a16="http://schemas.microsoft.com/office/drawing/2014/main" id="{4DE03C9D-598B-4D6D-AACF-CE51E71E8EA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9050" y="1810068"/>
            <a:ext cx="398394" cy="398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421;p18">
            <a:extLst>
              <a:ext uri="{FF2B5EF4-FFF2-40B4-BE49-F238E27FC236}">
                <a16:creationId xmlns:a16="http://schemas.microsoft.com/office/drawing/2014/main" id="{896C78FE-8864-4D79-9C1E-C225CD427D8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9395" y="3013424"/>
            <a:ext cx="398394" cy="398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421;p18">
            <a:extLst>
              <a:ext uri="{FF2B5EF4-FFF2-40B4-BE49-F238E27FC236}">
                <a16:creationId xmlns:a16="http://schemas.microsoft.com/office/drawing/2014/main" id="{F754019F-D9D5-42AD-A720-BBBDC6A7797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2688" y="741746"/>
            <a:ext cx="398394" cy="398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421;p18">
            <a:extLst>
              <a:ext uri="{FF2B5EF4-FFF2-40B4-BE49-F238E27FC236}">
                <a16:creationId xmlns:a16="http://schemas.microsoft.com/office/drawing/2014/main" id="{43F42EC9-4C82-44A1-B53E-6392C222FAC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53398" y="1871258"/>
            <a:ext cx="398394" cy="398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421;p18">
            <a:extLst>
              <a:ext uri="{FF2B5EF4-FFF2-40B4-BE49-F238E27FC236}">
                <a16:creationId xmlns:a16="http://schemas.microsoft.com/office/drawing/2014/main" id="{7EC354D3-20A4-45C7-A2F2-66582D0263D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57932" y="3028720"/>
            <a:ext cx="398394" cy="3983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" name="Google Shape;419;p18">
            <a:extLst>
              <a:ext uri="{FF2B5EF4-FFF2-40B4-BE49-F238E27FC236}">
                <a16:creationId xmlns:a16="http://schemas.microsoft.com/office/drawing/2014/main" id="{6DC0B6D7-3CED-457B-9D42-9DDF1C9A8ABC}"/>
              </a:ext>
            </a:extLst>
          </p:cNvPr>
          <p:cNvGrpSpPr/>
          <p:nvPr/>
        </p:nvGrpSpPr>
        <p:grpSpPr>
          <a:xfrm>
            <a:off x="1195068" y="4057863"/>
            <a:ext cx="3461619" cy="830997"/>
            <a:chOff x="764723" y="2276807"/>
            <a:chExt cx="3461619" cy="830997"/>
          </a:xfrm>
        </p:grpSpPr>
        <p:sp>
          <p:nvSpPr>
            <p:cNvPr id="71" name="Google Shape;420;p18">
              <a:extLst>
                <a:ext uri="{FF2B5EF4-FFF2-40B4-BE49-F238E27FC236}">
                  <a16:creationId xmlns:a16="http://schemas.microsoft.com/office/drawing/2014/main" id="{B7DA7E31-7A8F-48C7-B571-49781CD272E4}"/>
                </a:ext>
              </a:extLst>
            </p:cNvPr>
            <p:cNvSpPr/>
            <p:nvPr/>
          </p:nvSpPr>
          <p:spPr>
            <a:xfrm>
              <a:off x="764723" y="2277144"/>
              <a:ext cx="662056" cy="662056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23;p18">
              <a:extLst>
                <a:ext uri="{FF2B5EF4-FFF2-40B4-BE49-F238E27FC236}">
                  <a16:creationId xmlns:a16="http://schemas.microsoft.com/office/drawing/2014/main" id="{B0D078FD-2ED4-4609-9BF4-4D0EE01EC54B}"/>
                </a:ext>
              </a:extLst>
            </p:cNvPr>
            <p:cNvSpPr txBox="1"/>
            <p:nvPr/>
          </p:nvSpPr>
          <p:spPr>
            <a:xfrm>
              <a:off x="1434439" y="2276807"/>
              <a:ext cx="2791903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tr-TR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Sınav günlerinde öğrenci kimliği yanında bulunmayanlar sınava alınmaz.</a:t>
              </a:r>
            </a:p>
            <a:p>
              <a:pPr lvl="0"/>
              <a:endParaRPr lang="tr-TR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pic>
        <p:nvPicPr>
          <p:cNvPr id="73" name="Google Shape;421;p18">
            <a:extLst>
              <a:ext uri="{FF2B5EF4-FFF2-40B4-BE49-F238E27FC236}">
                <a16:creationId xmlns:a16="http://schemas.microsoft.com/office/drawing/2014/main" id="{772A1B8F-FFFA-4AB5-BF75-27DB60A8433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3315" y="4184977"/>
            <a:ext cx="398394" cy="3983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" name="Google Shape;424;p18">
            <a:extLst>
              <a:ext uri="{FF2B5EF4-FFF2-40B4-BE49-F238E27FC236}">
                <a16:creationId xmlns:a16="http://schemas.microsoft.com/office/drawing/2014/main" id="{F4E584FB-E8CE-48BB-B1E2-F093E0B00EB7}"/>
              </a:ext>
            </a:extLst>
          </p:cNvPr>
          <p:cNvGrpSpPr/>
          <p:nvPr/>
        </p:nvGrpSpPr>
        <p:grpSpPr>
          <a:xfrm>
            <a:off x="1184130" y="5104867"/>
            <a:ext cx="3869421" cy="779473"/>
            <a:chOff x="764723" y="3439550"/>
            <a:chExt cx="3687721" cy="777671"/>
          </a:xfrm>
        </p:grpSpPr>
        <p:sp>
          <p:nvSpPr>
            <p:cNvPr id="75" name="Google Shape;425;p18">
              <a:extLst>
                <a:ext uri="{FF2B5EF4-FFF2-40B4-BE49-F238E27FC236}">
                  <a16:creationId xmlns:a16="http://schemas.microsoft.com/office/drawing/2014/main" id="{B7D87FD0-451D-4F09-8A62-32114FB415B8}"/>
                </a:ext>
              </a:extLst>
            </p:cNvPr>
            <p:cNvSpPr/>
            <p:nvPr/>
          </p:nvSpPr>
          <p:spPr>
            <a:xfrm>
              <a:off x="764723" y="3555165"/>
              <a:ext cx="662056" cy="662056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427;p18">
              <a:extLst>
                <a:ext uri="{FF2B5EF4-FFF2-40B4-BE49-F238E27FC236}">
                  <a16:creationId xmlns:a16="http://schemas.microsoft.com/office/drawing/2014/main" id="{CF850868-8774-430A-820E-67694E3E6DC3}"/>
                </a:ext>
              </a:extLst>
            </p:cNvPr>
            <p:cNvSpPr txBox="1"/>
            <p:nvPr/>
          </p:nvSpPr>
          <p:spPr>
            <a:xfrm>
              <a:off x="1402387" y="3439550"/>
              <a:ext cx="3050057" cy="5184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tr-TR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Ödev/çalışma veya sınav evraklarınızda ya da sınav salonunda kopya tespit edilen öğrenciler hakkında disiplin yönetmeliği maddeleri uygulanır.</a:t>
              </a:r>
            </a:p>
            <a:p>
              <a:pPr lvl="0"/>
              <a:endParaRPr lang="tr-TR" sz="1200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pic>
        <p:nvPicPr>
          <p:cNvPr id="80" name="Google Shape;421;p18">
            <a:extLst>
              <a:ext uri="{FF2B5EF4-FFF2-40B4-BE49-F238E27FC236}">
                <a16:creationId xmlns:a16="http://schemas.microsoft.com/office/drawing/2014/main" id="{704573B9-63EF-4417-AAC9-9E0A6021C95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1480" y="5353347"/>
            <a:ext cx="398394" cy="3983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" name="Google Shape;444;p18">
            <a:extLst>
              <a:ext uri="{FF2B5EF4-FFF2-40B4-BE49-F238E27FC236}">
                <a16:creationId xmlns:a16="http://schemas.microsoft.com/office/drawing/2014/main" id="{18610D3C-B657-4E35-BA7E-C62AD3608718}"/>
              </a:ext>
            </a:extLst>
          </p:cNvPr>
          <p:cNvGrpSpPr/>
          <p:nvPr/>
        </p:nvGrpSpPr>
        <p:grpSpPr>
          <a:xfrm>
            <a:off x="5430226" y="4107469"/>
            <a:ext cx="3229313" cy="1123843"/>
            <a:chOff x="4504627" y="2277144"/>
            <a:chExt cx="3229313" cy="1123843"/>
          </a:xfrm>
        </p:grpSpPr>
        <p:sp>
          <p:nvSpPr>
            <p:cNvPr id="82" name="Google Shape;445;p18">
              <a:extLst>
                <a:ext uri="{FF2B5EF4-FFF2-40B4-BE49-F238E27FC236}">
                  <a16:creationId xmlns:a16="http://schemas.microsoft.com/office/drawing/2014/main" id="{82216535-FE14-4BF8-8C3A-50E207687DB5}"/>
                </a:ext>
              </a:extLst>
            </p:cNvPr>
            <p:cNvSpPr/>
            <p:nvPr/>
          </p:nvSpPr>
          <p:spPr>
            <a:xfrm>
              <a:off x="4504627" y="2277144"/>
              <a:ext cx="662056" cy="662056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447;p18">
              <a:extLst>
                <a:ext uri="{FF2B5EF4-FFF2-40B4-BE49-F238E27FC236}">
                  <a16:creationId xmlns:a16="http://schemas.microsoft.com/office/drawing/2014/main" id="{5E86C218-F9B3-43DE-B2DF-BD54348B471D}"/>
                </a:ext>
              </a:extLst>
            </p:cNvPr>
            <p:cNvSpPr txBox="1"/>
            <p:nvPr/>
          </p:nvSpPr>
          <p:spPr>
            <a:xfrm>
              <a:off x="5207192" y="2385324"/>
              <a:ext cx="252674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tr-TR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Soru sorun. Derse katılın.</a:t>
              </a:r>
            </a:p>
            <a:p>
              <a:pPr lvl="0"/>
              <a:endParaRPr lang="tr-TR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pic>
        <p:nvPicPr>
          <p:cNvPr id="84" name="Google Shape;421;p18">
            <a:extLst>
              <a:ext uri="{FF2B5EF4-FFF2-40B4-BE49-F238E27FC236}">
                <a16:creationId xmlns:a16="http://schemas.microsoft.com/office/drawing/2014/main" id="{2409C6DE-A3A8-4F18-8114-07A711A2FE0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9162" y="4249603"/>
            <a:ext cx="398394" cy="3983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434;p18">
            <a:extLst>
              <a:ext uri="{FF2B5EF4-FFF2-40B4-BE49-F238E27FC236}">
                <a16:creationId xmlns:a16="http://schemas.microsoft.com/office/drawing/2014/main" id="{0A140BAF-18DA-4056-80D7-F1B86FBA29CD}"/>
              </a:ext>
            </a:extLst>
          </p:cNvPr>
          <p:cNvGrpSpPr/>
          <p:nvPr/>
        </p:nvGrpSpPr>
        <p:grpSpPr>
          <a:xfrm>
            <a:off x="5421567" y="5220749"/>
            <a:ext cx="3273117" cy="713011"/>
            <a:chOff x="4504627" y="3555165"/>
            <a:chExt cx="3273117" cy="713011"/>
          </a:xfrm>
        </p:grpSpPr>
        <p:sp>
          <p:nvSpPr>
            <p:cNvPr id="86" name="Google Shape;435;p18">
              <a:extLst>
                <a:ext uri="{FF2B5EF4-FFF2-40B4-BE49-F238E27FC236}">
                  <a16:creationId xmlns:a16="http://schemas.microsoft.com/office/drawing/2014/main" id="{7B8A36C0-5A26-48D4-B4FC-4E61736D1633}"/>
                </a:ext>
              </a:extLst>
            </p:cNvPr>
            <p:cNvSpPr/>
            <p:nvPr/>
          </p:nvSpPr>
          <p:spPr>
            <a:xfrm>
              <a:off x="4504627" y="3555165"/>
              <a:ext cx="662056" cy="662056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437;p18">
              <a:extLst>
                <a:ext uri="{FF2B5EF4-FFF2-40B4-BE49-F238E27FC236}">
                  <a16:creationId xmlns:a16="http://schemas.microsoft.com/office/drawing/2014/main" id="{91B3796B-629B-45EF-B30A-09C572341389}"/>
                </a:ext>
              </a:extLst>
            </p:cNvPr>
            <p:cNvSpPr txBox="1"/>
            <p:nvPr/>
          </p:nvSpPr>
          <p:spPr>
            <a:xfrm>
              <a:off x="5118151" y="3621845"/>
              <a:ext cx="265959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/>
              <a:r>
                <a:rPr lang="tr-TR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Doğru kaynakları etkili kullanın.</a:t>
              </a:r>
            </a:p>
            <a:p>
              <a:pPr lvl="0"/>
              <a:r>
                <a:rPr lang="tr-TR" dirty="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Öğrenme yöntemlerinizi keşfedin.</a:t>
              </a:r>
            </a:p>
            <a:p>
              <a:pPr lvl="0"/>
              <a:endParaRPr lang="tr-TR" dirty="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pic>
        <p:nvPicPr>
          <p:cNvPr id="88" name="Google Shape;421;p18">
            <a:extLst>
              <a:ext uri="{FF2B5EF4-FFF2-40B4-BE49-F238E27FC236}">
                <a16:creationId xmlns:a16="http://schemas.microsoft.com/office/drawing/2014/main" id="{57EA9401-E7C4-414D-8B27-6A79567A7FB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9617" y="5352580"/>
            <a:ext cx="398394" cy="39839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Dikdörtgen 88">
            <a:extLst>
              <a:ext uri="{FF2B5EF4-FFF2-40B4-BE49-F238E27FC236}">
                <a16:creationId xmlns:a16="http://schemas.microsoft.com/office/drawing/2014/main" id="{3F43608A-FB58-49A8-9EEF-F20C2FB75D07}"/>
              </a:ext>
            </a:extLst>
          </p:cNvPr>
          <p:cNvSpPr/>
          <p:nvPr/>
        </p:nvSpPr>
        <p:spPr>
          <a:xfrm>
            <a:off x="774138" y="6185617"/>
            <a:ext cx="890576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UNUTMA! Yabancı dili yalnızca sınıf ortamında öğrenemezsin. Okul dışında İngilizce adına yaptıkların başarınla doğru orantılı olacaktır.</a:t>
            </a:r>
          </a:p>
        </p:txBody>
      </p:sp>
    </p:spTree>
    <p:extLst>
      <p:ext uri="{BB962C8B-B14F-4D97-AF65-F5344CB8AC3E}">
        <p14:creationId xmlns:p14="http://schemas.microsoft.com/office/powerpoint/2010/main" val="209511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1069</Words>
  <Application>Microsoft Office PowerPoint</Application>
  <PresentationFormat>Geniş ekran</PresentationFormat>
  <Paragraphs>308</Paragraphs>
  <Slides>13</Slides>
  <Notes>13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8" baseType="lpstr">
      <vt:lpstr>Arial</vt:lpstr>
      <vt:lpstr>Calibri</vt:lpstr>
      <vt:lpstr>Tw Cen MT</vt:lpstr>
      <vt:lpstr>Twentieth Century</vt:lpstr>
      <vt:lpstr>Office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Tuğba</dc:creator>
  <cp:lastModifiedBy>Tuğba</cp:lastModifiedBy>
  <cp:revision>22</cp:revision>
  <dcterms:modified xsi:type="dcterms:W3CDTF">2019-08-21T11:28:45Z</dcterms:modified>
</cp:coreProperties>
</file>