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258" r:id="rId3"/>
    <p:sldId id="276" r:id="rId4"/>
    <p:sldId id="277" r:id="rId5"/>
    <p:sldId id="301" r:id="rId6"/>
    <p:sldId id="306" r:id="rId7"/>
    <p:sldId id="303" r:id="rId8"/>
    <p:sldId id="305" r:id="rId9"/>
    <p:sldId id="30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F3A80F6-623E-004C-B7DE-5FC2C9FEFC1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76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29D1F5F-7EE3-0247-93C2-EB1D5BF2815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085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tr-TR" dirty="0"/>
          </a:p>
        </p:txBody>
      </p:sp>
      <p:sp>
        <p:nvSpPr>
          <p:cNvPr id="614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26DFEF-F28B-3C45-99A4-2405A2D8EA9F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5DAC0A-F0B0-B642-8170-2D4DFEACF619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63941F-1761-BD40-A65E-81AD1E1263DD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F619B7-681E-9143-94F9-D67006DE7EA1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tr-T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/>
          <p:cNvSpPr>
            <a:spLocks noChangeAspect="1"/>
          </p:cNvSpPr>
          <p:nvPr userDrawn="1"/>
        </p:nvSpPr>
        <p:spPr bwMode="auto">
          <a:xfrm flipH="1" flipV="1">
            <a:off x="0" y="-14288"/>
            <a:ext cx="7762875" cy="1825626"/>
          </a:xfrm>
          <a:custGeom>
            <a:avLst/>
            <a:gdLst>
              <a:gd name="T0" fmla="*/ 8 w 2464"/>
              <a:gd name="T1" fmla="*/ 624 h 628"/>
              <a:gd name="T2" fmla="*/ 132 w 2464"/>
              <a:gd name="T3" fmla="*/ 624 h 628"/>
              <a:gd name="T4" fmla="*/ 296 w 2464"/>
              <a:gd name="T5" fmla="*/ 624 h 628"/>
              <a:gd name="T6" fmla="*/ 416 w 2464"/>
              <a:gd name="T7" fmla="*/ 624 h 628"/>
              <a:gd name="T8" fmla="*/ 536 w 2464"/>
              <a:gd name="T9" fmla="*/ 616 h 628"/>
              <a:gd name="T10" fmla="*/ 700 w 2464"/>
              <a:gd name="T11" fmla="*/ 608 h 628"/>
              <a:gd name="T12" fmla="*/ 872 w 2464"/>
              <a:gd name="T13" fmla="*/ 592 h 628"/>
              <a:gd name="T14" fmla="*/ 1044 w 2464"/>
              <a:gd name="T15" fmla="*/ 572 h 628"/>
              <a:gd name="T16" fmla="*/ 1236 w 2464"/>
              <a:gd name="T17" fmla="*/ 544 h 628"/>
              <a:gd name="T18" fmla="*/ 1408 w 2464"/>
              <a:gd name="T19" fmla="*/ 512 h 628"/>
              <a:gd name="T20" fmla="*/ 1572 w 2464"/>
              <a:gd name="T21" fmla="*/ 472 h 628"/>
              <a:gd name="T22" fmla="*/ 1728 w 2464"/>
              <a:gd name="T23" fmla="*/ 428 h 628"/>
              <a:gd name="T24" fmla="*/ 1856 w 2464"/>
              <a:gd name="T25" fmla="*/ 388 h 628"/>
              <a:gd name="T26" fmla="*/ 1996 w 2464"/>
              <a:gd name="T27" fmla="*/ 332 h 628"/>
              <a:gd name="T28" fmla="*/ 2108 w 2464"/>
              <a:gd name="T29" fmla="*/ 276 h 628"/>
              <a:gd name="T30" fmla="*/ 2216 w 2464"/>
              <a:gd name="T31" fmla="*/ 212 h 628"/>
              <a:gd name="T32" fmla="*/ 2304 w 2464"/>
              <a:gd name="T33" fmla="*/ 144 h 628"/>
              <a:gd name="T34" fmla="*/ 2388 w 2464"/>
              <a:gd name="T35" fmla="*/ 76 h 628"/>
              <a:gd name="T36" fmla="*/ 2464 w 2464"/>
              <a:gd name="T37" fmla="*/ 0 h 628"/>
              <a:gd name="T38" fmla="*/ 2464 w 2464"/>
              <a:gd name="T39" fmla="*/ 624 h 628"/>
              <a:gd name="T40" fmla="*/ 0 w 2464"/>
              <a:gd name="T41" fmla="*/ 628 h 6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64" h="628">
                <a:moveTo>
                  <a:pt x="8" y="624"/>
                </a:moveTo>
                <a:lnTo>
                  <a:pt x="132" y="624"/>
                </a:lnTo>
                <a:lnTo>
                  <a:pt x="296" y="624"/>
                </a:lnTo>
                <a:lnTo>
                  <a:pt x="416" y="624"/>
                </a:lnTo>
                <a:lnTo>
                  <a:pt x="536" y="616"/>
                </a:lnTo>
                <a:lnTo>
                  <a:pt x="700" y="608"/>
                </a:lnTo>
                <a:lnTo>
                  <a:pt x="872" y="592"/>
                </a:lnTo>
                <a:lnTo>
                  <a:pt x="1044" y="572"/>
                </a:lnTo>
                <a:lnTo>
                  <a:pt x="1236" y="544"/>
                </a:lnTo>
                <a:lnTo>
                  <a:pt x="1408" y="512"/>
                </a:lnTo>
                <a:lnTo>
                  <a:pt x="1572" y="472"/>
                </a:lnTo>
                <a:lnTo>
                  <a:pt x="1728" y="428"/>
                </a:lnTo>
                <a:lnTo>
                  <a:pt x="1856" y="388"/>
                </a:lnTo>
                <a:lnTo>
                  <a:pt x="1996" y="332"/>
                </a:lnTo>
                <a:lnTo>
                  <a:pt x="2108" y="276"/>
                </a:lnTo>
                <a:lnTo>
                  <a:pt x="2216" y="212"/>
                </a:lnTo>
                <a:lnTo>
                  <a:pt x="2304" y="144"/>
                </a:lnTo>
                <a:lnTo>
                  <a:pt x="2388" y="76"/>
                </a:lnTo>
                <a:lnTo>
                  <a:pt x="2464" y="0"/>
                </a:lnTo>
                <a:lnTo>
                  <a:pt x="2464" y="624"/>
                </a:lnTo>
                <a:lnTo>
                  <a:pt x="0" y="628"/>
                </a:lnTo>
              </a:path>
            </a:pathLst>
          </a:custGeom>
          <a:solidFill>
            <a:srgbClr val="CBD1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>
            <a:spLocks noChangeAspect="1"/>
          </p:cNvSpPr>
          <p:nvPr userDrawn="1"/>
        </p:nvSpPr>
        <p:spPr bwMode="auto">
          <a:xfrm>
            <a:off x="1389063" y="5048250"/>
            <a:ext cx="7754937" cy="1824038"/>
          </a:xfrm>
          <a:custGeom>
            <a:avLst/>
            <a:gdLst>
              <a:gd name="T0" fmla="*/ 8 w 2464"/>
              <a:gd name="T1" fmla="*/ 624 h 628"/>
              <a:gd name="T2" fmla="*/ 132 w 2464"/>
              <a:gd name="T3" fmla="*/ 624 h 628"/>
              <a:gd name="T4" fmla="*/ 296 w 2464"/>
              <a:gd name="T5" fmla="*/ 624 h 628"/>
              <a:gd name="T6" fmla="*/ 416 w 2464"/>
              <a:gd name="T7" fmla="*/ 624 h 628"/>
              <a:gd name="T8" fmla="*/ 536 w 2464"/>
              <a:gd name="T9" fmla="*/ 616 h 628"/>
              <a:gd name="T10" fmla="*/ 700 w 2464"/>
              <a:gd name="T11" fmla="*/ 608 h 628"/>
              <a:gd name="T12" fmla="*/ 872 w 2464"/>
              <a:gd name="T13" fmla="*/ 592 h 628"/>
              <a:gd name="T14" fmla="*/ 1044 w 2464"/>
              <a:gd name="T15" fmla="*/ 572 h 628"/>
              <a:gd name="T16" fmla="*/ 1236 w 2464"/>
              <a:gd name="T17" fmla="*/ 544 h 628"/>
              <a:gd name="T18" fmla="*/ 1408 w 2464"/>
              <a:gd name="T19" fmla="*/ 512 h 628"/>
              <a:gd name="T20" fmla="*/ 1572 w 2464"/>
              <a:gd name="T21" fmla="*/ 472 h 628"/>
              <a:gd name="T22" fmla="*/ 1728 w 2464"/>
              <a:gd name="T23" fmla="*/ 428 h 628"/>
              <a:gd name="T24" fmla="*/ 1856 w 2464"/>
              <a:gd name="T25" fmla="*/ 388 h 628"/>
              <a:gd name="T26" fmla="*/ 1996 w 2464"/>
              <a:gd name="T27" fmla="*/ 332 h 628"/>
              <a:gd name="T28" fmla="*/ 2108 w 2464"/>
              <a:gd name="T29" fmla="*/ 276 h 628"/>
              <a:gd name="T30" fmla="*/ 2216 w 2464"/>
              <a:gd name="T31" fmla="*/ 212 h 628"/>
              <a:gd name="T32" fmla="*/ 2304 w 2464"/>
              <a:gd name="T33" fmla="*/ 144 h 628"/>
              <a:gd name="T34" fmla="*/ 2388 w 2464"/>
              <a:gd name="T35" fmla="*/ 76 h 628"/>
              <a:gd name="T36" fmla="*/ 2464 w 2464"/>
              <a:gd name="T37" fmla="*/ 0 h 628"/>
              <a:gd name="T38" fmla="*/ 2464 w 2464"/>
              <a:gd name="T39" fmla="*/ 624 h 628"/>
              <a:gd name="T40" fmla="*/ 0 w 2464"/>
              <a:gd name="T41" fmla="*/ 628 h 6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64" h="628">
                <a:moveTo>
                  <a:pt x="8" y="624"/>
                </a:moveTo>
                <a:lnTo>
                  <a:pt x="132" y="624"/>
                </a:lnTo>
                <a:lnTo>
                  <a:pt x="296" y="624"/>
                </a:lnTo>
                <a:lnTo>
                  <a:pt x="416" y="624"/>
                </a:lnTo>
                <a:lnTo>
                  <a:pt x="536" y="616"/>
                </a:lnTo>
                <a:lnTo>
                  <a:pt x="700" y="608"/>
                </a:lnTo>
                <a:lnTo>
                  <a:pt x="872" y="592"/>
                </a:lnTo>
                <a:lnTo>
                  <a:pt x="1044" y="572"/>
                </a:lnTo>
                <a:lnTo>
                  <a:pt x="1236" y="544"/>
                </a:lnTo>
                <a:lnTo>
                  <a:pt x="1408" y="512"/>
                </a:lnTo>
                <a:lnTo>
                  <a:pt x="1572" y="472"/>
                </a:lnTo>
                <a:lnTo>
                  <a:pt x="1728" y="428"/>
                </a:lnTo>
                <a:lnTo>
                  <a:pt x="1856" y="388"/>
                </a:lnTo>
                <a:lnTo>
                  <a:pt x="1996" y="332"/>
                </a:lnTo>
                <a:lnTo>
                  <a:pt x="2108" y="276"/>
                </a:lnTo>
                <a:lnTo>
                  <a:pt x="2216" y="212"/>
                </a:lnTo>
                <a:lnTo>
                  <a:pt x="2304" y="144"/>
                </a:lnTo>
                <a:lnTo>
                  <a:pt x="2388" y="76"/>
                </a:lnTo>
                <a:lnTo>
                  <a:pt x="2464" y="0"/>
                </a:lnTo>
                <a:lnTo>
                  <a:pt x="2464" y="624"/>
                </a:lnTo>
                <a:lnTo>
                  <a:pt x="0" y="628"/>
                </a:lnTo>
              </a:path>
            </a:pathLst>
          </a:custGeom>
          <a:solidFill>
            <a:srgbClr val="2652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7" name="Picture 12" descr="TOEIC_YeniLogoDökümanla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335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endParaRPr lang="tr-T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370516-C4C8-7241-8D64-643F5222A1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86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80213C-3E68-A84B-92CE-C252F66FAD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8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96B71-86D3-F748-A43A-EC79D2B6C6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67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175F8-6D79-F949-8D64-AA38461569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95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DE942-C7AE-B843-A860-9E019EB775B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18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348EC-0B0A-EC43-8FA3-6391C3A281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8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5313F5-5204-9B48-8C02-6119E0A915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7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ECB64F-3610-914D-856C-9C668076C3B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33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A87D6-51EB-1A47-A4A5-0CA4BD55669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184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F1D723-2697-F846-B666-65C47469517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6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93C223-5C4E-214A-ADEC-76662D0E290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6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D53B5-18AE-5744-A3D7-76274D9E0C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2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A76B9-5E50-E14B-A664-2EF79A5EFC7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2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05027B-3754-7449-913D-0F129B155F6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86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reeform 16"/>
          <p:cNvSpPr>
            <a:spLocks noChangeAspect="1"/>
          </p:cNvSpPr>
          <p:nvPr userDrawn="1"/>
        </p:nvSpPr>
        <p:spPr bwMode="auto">
          <a:xfrm flipH="1" flipV="1">
            <a:off x="0" y="-14288"/>
            <a:ext cx="7762875" cy="1825626"/>
          </a:xfrm>
          <a:custGeom>
            <a:avLst/>
            <a:gdLst>
              <a:gd name="T0" fmla="*/ 8 w 2464"/>
              <a:gd name="T1" fmla="*/ 624 h 628"/>
              <a:gd name="T2" fmla="*/ 132 w 2464"/>
              <a:gd name="T3" fmla="*/ 624 h 628"/>
              <a:gd name="T4" fmla="*/ 296 w 2464"/>
              <a:gd name="T5" fmla="*/ 624 h 628"/>
              <a:gd name="T6" fmla="*/ 416 w 2464"/>
              <a:gd name="T7" fmla="*/ 624 h 628"/>
              <a:gd name="T8" fmla="*/ 536 w 2464"/>
              <a:gd name="T9" fmla="*/ 616 h 628"/>
              <a:gd name="T10" fmla="*/ 700 w 2464"/>
              <a:gd name="T11" fmla="*/ 608 h 628"/>
              <a:gd name="T12" fmla="*/ 872 w 2464"/>
              <a:gd name="T13" fmla="*/ 592 h 628"/>
              <a:gd name="T14" fmla="*/ 1044 w 2464"/>
              <a:gd name="T15" fmla="*/ 572 h 628"/>
              <a:gd name="T16" fmla="*/ 1236 w 2464"/>
              <a:gd name="T17" fmla="*/ 544 h 628"/>
              <a:gd name="T18" fmla="*/ 1408 w 2464"/>
              <a:gd name="T19" fmla="*/ 512 h 628"/>
              <a:gd name="T20" fmla="*/ 1572 w 2464"/>
              <a:gd name="T21" fmla="*/ 472 h 628"/>
              <a:gd name="T22" fmla="*/ 1728 w 2464"/>
              <a:gd name="T23" fmla="*/ 428 h 628"/>
              <a:gd name="T24" fmla="*/ 1856 w 2464"/>
              <a:gd name="T25" fmla="*/ 388 h 628"/>
              <a:gd name="T26" fmla="*/ 1996 w 2464"/>
              <a:gd name="T27" fmla="*/ 332 h 628"/>
              <a:gd name="T28" fmla="*/ 2108 w 2464"/>
              <a:gd name="T29" fmla="*/ 276 h 628"/>
              <a:gd name="T30" fmla="*/ 2216 w 2464"/>
              <a:gd name="T31" fmla="*/ 212 h 628"/>
              <a:gd name="T32" fmla="*/ 2304 w 2464"/>
              <a:gd name="T33" fmla="*/ 144 h 628"/>
              <a:gd name="T34" fmla="*/ 2388 w 2464"/>
              <a:gd name="T35" fmla="*/ 76 h 628"/>
              <a:gd name="T36" fmla="*/ 2464 w 2464"/>
              <a:gd name="T37" fmla="*/ 0 h 628"/>
              <a:gd name="T38" fmla="*/ 2464 w 2464"/>
              <a:gd name="T39" fmla="*/ 624 h 628"/>
              <a:gd name="T40" fmla="*/ 0 w 2464"/>
              <a:gd name="T41" fmla="*/ 628 h 6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64" h="628">
                <a:moveTo>
                  <a:pt x="8" y="624"/>
                </a:moveTo>
                <a:lnTo>
                  <a:pt x="132" y="624"/>
                </a:lnTo>
                <a:lnTo>
                  <a:pt x="296" y="624"/>
                </a:lnTo>
                <a:lnTo>
                  <a:pt x="416" y="624"/>
                </a:lnTo>
                <a:lnTo>
                  <a:pt x="536" y="616"/>
                </a:lnTo>
                <a:lnTo>
                  <a:pt x="700" y="608"/>
                </a:lnTo>
                <a:lnTo>
                  <a:pt x="872" y="592"/>
                </a:lnTo>
                <a:lnTo>
                  <a:pt x="1044" y="572"/>
                </a:lnTo>
                <a:lnTo>
                  <a:pt x="1236" y="544"/>
                </a:lnTo>
                <a:lnTo>
                  <a:pt x="1408" y="512"/>
                </a:lnTo>
                <a:lnTo>
                  <a:pt x="1572" y="472"/>
                </a:lnTo>
                <a:lnTo>
                  <a:pt x="1728" y="428"/>
                </a:lnTo>
                <a:lnTo>
                  <a:pt x="1856" y="388"/>
                </a:lnTo>
                <a:lnTo>
                  <a:pt x="1996" y="332"/>
                </a:lnTo>
                <a:lnTo>
                  <a:pt x="2108" y="276"/>
                </a:lnTo>
                <a:lnTo>
                  <a:pt x="2216" y="212"/>
                </a:lnTo>
                <a:lnTo>
                  <a:pt x="2304" y="144"/>
                </a:lnTo>
                <a:lnTo>
                  <a:pt x="2388" y="76"/>
                </a:lnTo>
                <a:lnTo>
                  <a:pt x="2464" y="0"/>
                </a:lnTo>
                <a:lnTo>
                  <a:pt x="2464" y="624"/>
                </a:lnTo>
                <a:lnTo>
                  <a:pt x="0" y="628"/>
                </a:lnTo>
              </a:path>
            </a:pathLst>
          </a:custGeom>
          <a:solidFill>
            <a:srgbClr val="CBD1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8" name="Freeform 15"/>
          <p:cNvSpPr>
            <a:spLocks noChangeAspect="1"/>
          </p:cNvSpPr>
          <p:nvPr userDrawn="1"/>
        </p:nvSpPr>
        <p:spPr bwMode="auto">
          <a:xfrm>
            <a:off x="1389063" y="5048250"/>
            <a:ext cx="7754937" cy="1824038"/>
          </a:xfrm>
          <a:custGeom>
            <a:avLst/>
            <a:gdLst>
              <a:gd name="T0" fmla="*/ 8 w 2464"/>
              <a:gd name="T1" fmla="*/ 624 h 628"/>
              <a:gd name="T2" fmla="*/ 132 w 2464"/>
              <a:gd name="T3" fmla="*/ 624 h 628"/>
              <a:gd name="T4" fmla="*/ 296 w 2464"/>
              <a:gd name="T5" fmla="*/ 624 h 628"/>
              <a:gd name="T6" fmla="*/ 416 w 2464"/>
              <a:gd name="T7" fmla="*/ 624 h 628"/>
              <a:gd name="T8" fmla="*/ 536 w 2464"/>
              <a:gd name="T9" fmla="*/ 616 h 628"/>
              <a:gd name="T10" fmla="*/ 700 w 2464"/>
              <a:gd name="T11" fmla="*/ 608 h 628"/>
              <a:gd name="T12" fmla="*/ 872 w 2464"/>
              <a:gd name="T13" fmla="*/ 592 h 628"/>
              <a:gd name="T14" fmla="*/ 1044 w 2464"/>
              <a:gd name="T15" fmla="*/ 572 h 628"/>
              <a:gd name="T16" fmla="*/ 1236 w 2464"/>
              <a:gd name="T17" fmla="*/ 544 h 628"/>
              <a:gd name="T18" fmla="*/ 1408 w 2464"/>
              <a:gd name="T19" fmla="*/ 512 h 628"/>
              <a:gd name="T20" fmla="*/ 1572 w 2464"/>
              <a:gd name="T21" fmla="*/ 472 h 628"/>
              <a:gd name="T22" fmla="*/ 1728 w 2464"/>
              <a:gd name="T23" fmla="*/ 428 h 628"/>
              <a:gd name="T24" fmla="*/ 1856 w 2464"/>
              <a:gd name="T25" fmla="*/ 388 h 628"/>
              <a:gd name="T26" fmla="*/ 1996 w 2464"/>
              <a:gd name="T27" fmla="*/ 332 h 628"/>
              <a:gd name="T28" fmla="*/ 2108 w 2464"/>
              <a:gd name="T29" fmla="*/ 276 h 628"/>
              <a:gd name="T30" fmla="*/ 2216 w 2464"/>
              <a:gd name="T31" fmla="*/ 212 h 628"/>
              <a:gd name="T32" fmla="*/ 2304 w 2464"/>
              <a:gd name="T33" fmla="*/ 144 h 628"/>
              <a:gd name="T34" fmla="*/ 2388 w 2464"/>
              <a:gd name="T35" fmla="*/ 76 h 628"/>
              <a:gd name="T36" fmla="*/ 2464 w 2464"/>
              <a:gd name="T37" fmla="*/ 0 h 628"/>
              <a:gd name="T38" fmla="*/ 2464 w 2464"/>
              <a:gd name="T39" fmla="*/ 624 h 628"/>
              <a:gd name="T40" fmla="*/ 0 w 2464"/>
              <a:gd name="T41" fmla="*/ 628 h 62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464" h="628">
                <a:moveTo>
                  <a:pt x="8" y="624"/>
                </a:moveTo>
                <a:lnTo>
                  <a:pt x="132" y="624"/>
                </a:lnTo>
                <a:lnTo>
                  <a:pt x="296" y="624"/>
                </a:lnTo>
                <a:lnTo>
                  <a:pt x="416" y="624"/>
                </a:lnTo>
                <a:lnTo>
                  <a:pt x="536" y="616"/>
                </a:lnTo>
                <a:lnTo>
                  <a:pt x="700" y="608"/>
                </a:lnTo>
                <a:lnTo>
                  <a:pt x="872" y="592"/>
                </a:lnTo>
                <a:lnTo>
                  <a:pt x="1044" y="572"/>
                </a:lnTo>
                <a:lnTo>
                  <a:pt x="1236" y="544"/>
                </a:lnTo>
                <a:lnTo>
                  <a:pt x="1408" y="512"/>
                </a:lnTo>
                <a:lnTo>
                  <a:pt x="1572" y="472"/>
                </a:lnTo>
                <a:lnTo>
                  <a:pt x="1728" y="428"/>
                </a:lnTo>
                <a:lnTo>
                  <a:pt x="1856" y="388"/>
                </a:lnTo>
                <a:lnTo>
                  <a:pt x="1996" y="332"/>
                </a:lnTo>
                <a:lnTo>
                  <a:pt x="2108" y="276"/>
                </a:lnTo>
                <a:lnTo>
                  <a:pt x="2216" y="212"/>
                </a:lnTo>
                <a:lnTo>
                  <a:pt x="2304" y="144"/>
                </a:lnTo>
                <a:lnTo>
                  <a:pt x="2388" y="76"/>
                </a:lnTo>
                <a:lnTo>
                  <a:pt x="2464" y="0"/>
                </a:lnTo>
                <a:lnTo>
                  <a:pt x="2464" y="624"/>
                </a:lnTo>
                <a:lnTo>
                  <a:pt x="0" y="628"/>
                </a:lnTo>
              </a:path>
            </a:pathLst>
          </a:custGeom>
          <a:solidFill>
            <a:srgbClr val="2652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bg1"/>
                </a:solidFill>
              </a:defRPr>
            </a:lvl1pPr>
          </a:lstStyle>
          <a:p>
            <a:fld id="{BBAB7F82-FE37-B440-87CE-3D2447FB35E9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2" name="Picture 17" descr="TOEIC_YeniLogoDökümanla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335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charset="0"/>
        <a:buChar char="Ø"/>
        <a:defRPr sz="3200">
          <a:solidFill>
            <a:schemeClr val="accent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accent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charset="0"/>
        <a:buChar char="s"/>
        <a:defRPr sz="2400">
          <a:solidFill>
            <a:schemeClr val="accent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–"/>
        <a:defRPr sz="2000">
          <a:solidFill>
            <a:schemeClr val="accent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2000">
          <a:solidFill>
            <a:schemeClr val="accent2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0" y="2362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dirty="0" smtClean="0"/>
              <a:t>KARABÜK ÜNİVERSİTESİ</a:t>
            </a:r>
          </a:p>
          <a:p>
            <a:pPr algn="ctr"/>
            <a:r>
              <a:rPr lang="tr-TR" sz="4400" dirty="0" smtClean="0"/>
              <a:t>YABANCI DİLLER YÜKSEKOKULU</a:t>
            </a:r>
            <a:endParaRPr lang="tr-TR" sz="4400" dirty="0"/>
          </a:p>
        </p:txBody>
      </p:sp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685800" y="4343400"/>
            <a:ext cx="7772400" cy="1470025"/>
          </a:xfrm>
        </p:spPr>
        <p:txBody>
          <a:bodyPr/>
          <a:lstStyle/>
          <a:p>
            <a:r>
              <a:rPr lang="tr-TR" sz="4000" dirty="0" smtClean="0"/>
              <a:t>TOEIC</a:t>
            </a:r>
            <a:r>
              <a:rPr lang="en-US" sz="4000" baseline="30000" dirty="0" smtClean="0">
                <a:latin typeface="Tahoma" charset="0"/>
              </a:rPr>
              <a:t>®</a:t>
            </a:r>
            <a:r>
              <a:rPr lang="tr-TR" sz="4000" dirty="0" smtClean="0"/>
              <a:t> SINAVI</a:t>
            </a:r>
            <a:br>
              <a:rPr lang="tr-TR" sz="4000" dirty="0" smtClean="0"/>
            </a:br>
            <a:r>
              <a:rPr lang="tr-TR" sz="4000" dirty="0" smtClean="0"/>
              <a:t>BİLGİLENDİRME SUNUMU</a:t>
            </a:r>
            <a:endParaRPr lang="tr-TR" sz="4000" dirty="0"/>
          </a:p>
        </p:txBody>
      </p:sp>
      <p:pic>
        <p:nvPicPr>
          <p:cNvPr id="6" name="Resim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635937"/>
            <a:ext cx="161925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38" name="Picture 2" descr="https://upload.wikimedia.org/wikipedia/tr/thumb/2/2c/Karab%C3%BCk_%C3%9Cniversitesi_logosu.png/600px-Karab%C3%BCk_%C3%9Cniversitesi_logosu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533399"/>
            <a:ext cx="1824325" cy="18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9pPr>
          </a:lstStyle>
          <a:p>
            <a:fld id="{7347DEC5-DEA0-D64B-AF26-5CFD0AC96731}" type="slidenum">
              <a:rPr lang="en-US" sz="1400">
                <a:solidFill>
                  <a:schemeClr val="bg1"/>
                </a:solidFill>
                <a:latin typeface="Arial" charset="0"/>
              </a:rPr>
              <a:pPr/>
              <a:t>2</a:t>
            </a:fld>
            <a:endParaRPr lang="en-US" sz="1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/>
          <a:lstStyle/>
          <a:p>
            <a:pPr eaLnBrk="1" hangingPunct="1"/>
            <a:r>
              <a:rPr lang="tr-TR" dirty="0" smtClean="0">
                <a:latin typeface="Tahoma" charset="0"/>
              </a:rPr>
              <a:t>TOEIC</a:t>
            </a:r>
            <a:r>
              <a:rPr lang="en-US" baseline="30000" dirty="0" smtClean="0">
                <a:latin typeface="Tahoma" charset="0"/>
              </a:rPr>
              <a:t>®</a:t>
            </a:r>
            <a:r>
              <a:rPr lang="tr-TR" dirty="0" smtClean="0">
                <a:latin typeface="Tahoma" charset="0"/>
              </a:rPr>
              <a:t> SINAVININ ÖNEMİ</a:t>
            </a:r>
            <a:endParaRPr lang="en-US" sz="2000" dirty="0">
              <a:latin typeface="Tahoma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algn="just" eaLnBrk="1" hangingPunct="1"/>
            <a:r>
              <a:rPr lang="tr-TR" sz="2800" dirty="0" smtClean="0">
                <a:solidFill>
                  <a:schemeClr val="tx1"/>
                </a:solidFill>
                <a:latin typeface="Tahoma" charset="0"/>
              </a:rPr>
              <a:t>TOEFL sınavını hazırlayan şirket tarafından hazırlanan ve Dünya’nın en çok kullanılan İngilizce seviye tespit sınavıdır.</a:t>
            </a:r>
          </a:p>
          <a:p>
            <a:pPr lvl="1" eaLnBrk="1" hangingPunct="1"/>
            <a:r>
              <a:rPr lang="tr-TR" sz="2400" dirty="0" smtClean="0">
                <a:solidFill>
                  <a:schemeClr val="tx1"/>
                </a:solidFill>
                <a:latin typeface="Tahoma" charset="0"/>
              </a:rPr>
              <a:t>Her yıl yaklaşık 7 milyon kişi</a:t>
            </a:r>
          </a:p>
          <a:p>
            <a:pPr lvl="1" eaLnBrk="1" hangingPunct="1"/>
            <a:r>
              <a:rPr lang="tr-TR" sz="2400" dirty="0" smtClean="0">
                <a:solidFill>
                  <a:schemeClr val="tx1"/>
                </a:solidFill>
                <a:latin typeface="Tahoma" charset="0"/>
              </a:rPr>
              <a:t>60’dan fazla ülke</a:t>
            </a:r>
          </a:p>
          <a:p>
            <a:pPr lvl="2" eaLnBrk="1" hangingPunct="1"/>
            <a:r>
              <a:rPr lang="tr-TR" dirty="0" smtClean="0">
                <a:solidFill>
                  <a:schemeClr val="tx1"/>
                </a:solidFill>
                <a:latin typeface="Tahoma" charset="0"/>
              </a:rPr>
              <a:t>Fransa, İspanya, Almanya, Çin, Japonya, Kore, A.B.D., Kanada</a:t>
            </a:r>
          </a:p>
          <a:p>
            <a:pPr lvl="1" eaLnBrk="1" hangingPunct="1"/>
            <a:r>
              <a:rPr lang="tr-TR" sz="2400" dirty="0" smtClean="0">
                <a:solidFill>
                  <a:schemeClr val="tx1"/>
                </a:solidFill>
                <a:latin typeface="Tahoma" charset="0"/>
              </a:rPr>
              <a:t>Sınav sonuçları </a:t>
            </a:r>
            <a:r>
              <a:rPr lang="tr-TR" sz="2400" dirty="0">
                <a:solidFill>
                  <a:schemeClr val="tx1"/>
                </a:solidFill>
                <a:latin typeface="Tahoma" charset="0"/>
              </a:rPr>
              <a:t>b</a:t>
            </a:r>
            <a:r>
              <a:rPr lang="tr-TR" sz="2400" dirty="0" smtClean="0">
                <a:solidFill>
                  <a:schemeClr val="tx1"/>
                </a:solidFill>
                <a:latin typeface="Tahoma" charset="0"/>
              </a:rPr>
              <a:t>inlerce dünya kuruluşu tarafından kabul edilmektedir.</a:t>
            </a:r>
          </a:p>
          <a:p>
            <a:pPr eaLnBrk="1" hangingPunct="1"/>
            <a:endParaRPr lang="en-US" sz="2800" dirty="0">
              <a:latin typeface="Tahoma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172200"/>
            <a:ext cx="666750" cy="65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s://upload.wikimedia.org/wikipedia/tr/thumb/2/2c/Karab%C3%BCk_%C3%9Cniversitesi_logosu.png/600px-Karab%C3%BCk_%C3%9Cniversitesi_logosu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70" y="6200336"/>
            <a:ext cx="687341" cy="68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9pPr>
          </a:lstStyle>
          <a:p>
            <a:fld id="{1B05876B-D994-364E-A580-9161F3EDFD76}" type="slidenum">
              <a:rPr lang="en-US" sz="1400">
                <a:solidFill>
                  <a:schemeClr val="bg1"/>
                </a:solidFill>
                <a:latin typeface="Arial" charset="0"/>
              </a:rPr>
              <a:pPr/>
              <a:t>3</a:t>
            </a:fld>
            <a:endParaRPr lang="en-US" sz="1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85800"/>
            <a:ext cx="8229600" cy="1143000"/>
          </a:xfrm>
        </p:spPr>
        <p:txBody>
          <a:bodyPr/>
          <a:lstStyle/>
          <a:p>
            <a:pPr eaLnBrk="1" hangingPunct="1"/>
            <a:r>
              <a:rPr lang="tr-TR" dirty="0">
                <a:latin typeface="Tahoma" charset="0"/>
              </a:rPr>
              <a:t>TOEIC</a:t>
            </a:r>
            <a:r>
              <a:rPr lang="en-US" baseline="30000" dirty="0">
                <a:latin typeface="Tahoma" charset="0"/>
              </a:rPr>
              <a:t>®</a:t>
            </a:r>
            <a:r>
              <a:rPr lang="tr-TR" dirty="0">
                <a:latin typeface="Tahoma" charset="0"/>
              </a:rPr>
              <a:t> </a:t>
            </a:r>
            <a:r>
              <a:rPr lang="tr-TR" dirty="0" smtClean="0">
                <a:latin typeface="Tahoma" charset="0"/>
              </a:rPr>
              <a:t>SINAVININ İÇERİĞİ</a:t>
            </a:r>
            <a:endParaRPr lang="tr-TR" dirty="0">
              <a:latin typeface="Tahoma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eaLnBrk="1" hangingPunct="1"/>
            <a:r>
              <a:rPr lang="tr-TR" sz="2800" dirty="0" smtClean="0">
                <a:solidFill>
                  <a:schemeClr val="tx1"/>
                </a:solidFill>
                <a:latin typeface="Tahoma" charset="0"/>
              </a:rPr>
              <a:t>Sınav süresi 120 dakikadır.</a:t>
            </a:r>
            <a:endParaRPr lang="tr-TR" sz="2800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tr-TR" sz="2800" dirty="0">
                <a:solidFill>
                  <a:schemeClr val="tx1"/>
                </a:solidFill>
                <a:latin typeface="Tahoma" charset="0"/>
              </a:rPr>
              <a:t>Toplam 200 soru vardır</a:t>
            </a:r>
            <a:r>
              <a:rPr lang="tr-TR" sz="2800" dirty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tr-TR" sz="2800" dirty="0">
                <a:solidFill>
                  <a:schemeClr val="tx1"/>
                </a:solidFill>
                <a:latin typeface="Tahoma" charset="0"/>
              </a:rPr>
              <a:t>Maksimum puan 990’dır</a:t>
            </a:r>
            <a:r>
              <a:rPr lang="tr-TR" sz="2800" dirty="0">
                <a:solidFill>
                  <a:schemeClr val="tx1"/>
                </a:solidFill>
                <a:latin typeface="Arial" charset="0"/>
              </a:rPr>
              <a:t>.</a:t>
            </a:r>
            <a:r>
              <a:rPr lang="tr-TR" sz="2800" dirty="0">
                <a:solidFill>
                  <a:schemeClr val="tx1"/>
                </a:solidFill>
                <a:latin typeface="Tahoma" charset="0"/>
              </a:rPr>
              <a:t> </a:t>
            </a:r>
          </a:p>
          <a:p>
            <a:pPr eaLnBrk="1" hangingPunct="1"/>
            <a:r>
              <a:rPr lang="tr-TR" sz="2800" dirty="0">
                <a:solidFill>
                  <a:schemeClr val="tx1"/>
                </a:solidFill>
                <a:latin typeface="Tahoma" charset="0"/>
              </a:rPr>
              <a:t>Dinleme ve okuma bölümlerinden </a:t>
            </a:r>
            <a:r>
              <a:rPr lang="tr-TR" sz="2800" dirty="0" smtClean="0">
                <a:solidFill>
                  <a:schemeClr val="tx1"/>
                </a:solidFill>
                <a:latin typeface="Tahoma" charset="0"/>
              </a:rPr>
              <a:t>oluşmaktadır</a:t>
            </a:r>
            <a:r>
              <a:rPr lang="tr-TR" sz="2800" dirty="0" smtClean="0">
                <a:solidFill>
                  <a:schemeClr val="tx1"/>
                </a:solidFill>
                <a:latin typeface="Arial" charset="0"/>
              </a:rPr>
              <a:t>.</a:t>
            </a:r>
          </a:p>
          <a:p>
            <a:pPr marL="342900" lvl="1" indent="-342900" eaLnBrk="1" hangingPunct="1">
              <a:buFont typeface="Wingdings" charset="0"/>
              <a:buChar char="Ø"/>
            </a:pPr>
            <a:r>
              <a:rPr lang="tr-TR" dirty="0">
                <a:solidFill>
                  <a:schemeClr val="tx1"/>
                </a:solidFill>
                <a:latin typeface="Tahoma" charset="0"/>
              </a:rPr>
              <a:t>Yanlış doğruyu götürmez.</a:t>
            </a:r>
            <a:endParaRPr lang="en-US" dirty="0">
              <a:solidFill>
                <a:schemeClr val="tx1"/>
              </a:solidFill>
              <a:latin typeface="Tahoma" charset="0"/>
            </a:endParaRPr>
          </a:p>
          <a:p>
            <a:pPr marL="0" indent="0" eaLnBrk="1" hangingPunct="1">
              <a:buNone/>
            </a:pPr>
            <a:endParaRPr lang="tr-TR" dirty="0" smtClean="0">
              <a:latin typeface="Arial" charset="0"/>
            </a:endParaRPr>
          </a:p>
          <a:p>
            <a:pPr eaLnBrk="1" hangingPunct="1"/>
            <a:endParaRPr lang="tr-TR" dirty="0">
              <a:latin typeface="Arial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172200"/>
            <a:ext cx="666750" cy="65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s://upload.wikimedia.org/wikipedia/tr/thumb/2/2c/Karab%C3%BCk_%C3%9Cniversitesi_logosu.png/600px-Karab%C3%BCk_%C3%9Cniversitesi_logosu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70" y="6200336"/>
            <a:ext cx="687341" cy="68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9pPr>
          </a:lstStyle>
          <a:p>
            <a:fld id="{2408E57E-53A2-D44E-9348-63593D60006C}" type="slidenum">
              <a:rPr lang="en-US" sz="1400">
                <a:solidFill>
                  <a:schemeClr val="bg1"/>
                </a:solidFill>
                <a:latin typeface="Arial" charset="0"/>
              </a:rPr>
              <a:pPr/>
              <a:t>4</a:t>
            </a:fld>
            <a:endParaRPr lang="en-US" sz="1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598488" y="1828800"/>
            <a:ext cx="678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tr-TR" sz="2800" dirty="0">
                <a:solidFill>
                  <a:schemeClr val="tx1"/>
                </a:solidFill>
              </a:rPr>
              <a:t>DİNLEME</a:t>
            </a:r>
            <a:r>
              <a:rPr lang="fr-FR" sz="2800" dirty="0">
                <a:solidFill>
                  <a:schemeClr val="tx1"/>
                </a:solidFill>
              </a:rPr>
              <a:t> 		    </a:t>
            </a:r>
            <a:r>
              <a:rPr lang="tr-TR" sz="2800" dirty="0">
                <a:solidFill>
                  <a:schemeClr val="tx1"/>
                </a:solidFill>
              </a:rPr>
              <a:t>          OKUMA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617538" y="2492375"/>
            <a:ext cx="3810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3300"/>
              </a:buClr>
              <a:buFont typeface="Wingdings" charset="0"/>
              <a:buChar char="Ø"/>
            </a:pPr>
            <a:r>
              <a:rPr lang="fr-FR" sz="2800" dirty="0">
                <a:latin typeface="Tahoma" charset="0"/>
              </a:rPr>
              <a:t>45 </a:t>
            </a:r>
            <a:r>
              <a:rPr lang="tr-TR" sz="2800" dirty="0">
                <a:latin typeface="Tahoma" charset="0"/>
              </a:rPr>
              <a:t>dakika</a:t>
            </a:r>
            <a:endParaRPr lang="fr-FR" sz="2800" dirty="0">
              <a:latin typeface="Tahoma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rgbClr val="FF3300"/>
              </a:buClr>
              <a:buFont typeface="Wingdings" charset="0"/>
              <a:buChar char="Ø"/>
            </a:pPr>
            <a:r>
              <a:rPr lang="fr-FR" sz="2800" dirty="0">
                <a:latin typeface="Tahoma" charset="0"/>
              </a:rPr>
              <a:t>100 </a:t>
            </a:r>
            <a:r>
              <a:rPr lang="tr-TR" sz="2800" dirty="0">
                <a:latin typeface="Tahoma" charset="0"/>
              </a:rPr>
              <a:t>soru</a:t>
            </a:r>
            <a:endParaRPr lang="fr-FR" sz="2800" dirty="0">
              <a:latin typeface="Tahoma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rgbClr val="FF3300"/>
              </a:buClr>
              <a:buFont typeface="Wingdings" charset="0"/>
              <a:buChar char="Ø"/>
            </a:pPr>
            <a:r>
              <a:rPr lang="fr-FR" sz="2800" dirty="0">
                <a:latin typeface="Tahoma" charset="0"/>
              </a:rPr>
              <a:t>4 </a:t>
            </a:r>
            <a:r>
              <a:rPr lang="tr-TR" sz="2800" dirty="0">
                <a:latin typeface="Tahoma" charset="0"/>
              </a:rPr>
              <a:t>kısım</a:t>
            </a:r>
            <a:endParaRPr lang="fr-FR" sz="2800" dirty="0">
              <a:latin typeface="Tahoma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rgbClr val="FF3300"/>
              </a:buClr>
              <a:buFont typeface="Wingdings" charset="0"/>
              <a:buChar char="Ø"/>
            </a:pPr>
            <a:r>
              <a:rPr lang="tr-TR" sz="2800" dirty="0">
                <a:latin typeface="Tahoma" charset="0"/>
              </a:rPr>
              <a:t>Sorular arası 7 saniye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rgbClr val="FF3300"/>
              </a:buClr>
              <a:buFont typeface="Wingdings" charset="0"/>
              <a:buChar char="Ø"/>
            </a:pPr>
            <a:r>
              <a:rPr lang="tr-TR" sz="2800" dirty="0">
                <a:latin typeface="Tahoma" charset="0"/>
              </a:rPr>
              <a:t>Max 495 puan</a:t>
            </a:r>
            <a:endParaRPr lang="fr-FR" sz="2800" dirty="0">
              <a:latin typeface="Tahoma" charset="0"/>
            </a:endParaRP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4908550" y="2492375"/>
            <a:ext cx="4343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3300"/>
              </a:buClr>
              <a:buFont typeface="Wingdings" charset="0"/>
              <a:buChar char="Ø"/>
            </a:pPr>
            <a:r>
              <a:rPr lang="fr-FR" sz="2800" dirty="0">
                <a:latin typeface="Tahoma" charset="0"/>
              </a:rPr>
              <a:t>75 </a:t>
            </a:r>
            <a:r>
              <a:rPr lang="tr-TR" sz="2800" dirty="0">
                <a:latin typeface="Tahoma" charset="0"/>
              </a:rPr>
              <a:t>dakika</a:t>
            </a:r>
            <a:endParaRPr lang="fr-FR" sz="2800" dirty="0">
              <a:latin typeface="Tahoma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rgbClr val="FF3300"/>
              </a:buClr>
              <a:buFont typeface="Wingdings" charset="0"/>
              <a:buChar char="Ø"/>
            </a:pPr>
            <a:r>
              <a:rPr lang="fr-FR" sz="2800" dirty="0">
                <a:latin typeface="Tahoma" charset="0"/>
              </a:rPr>
              <a:t>100 </a:t>
            </a:r>
            <a:r>
              <a:rPr lang="tr-TR" sz="2800" dirty="0">
                <a:latin typeface="Tahoma" charset="0"/>
              </a:rPr>
              <a:t>soru</a:t>
            </a:r>
            <a:endParaRPr lang="fr-FR" sz="2800" dirty="0">
              <a:latin typeface="Tahoma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rgbClr val="FF3300"/>
              </a:buClr>
              <a:buFont typeface="Wingdings" charset="0"/>
              <a:buChar char="Ø"/>
            </a:pPr>
            <a:r>
              <a:rPr lang="fr-FR" sz="2800" dirty="0">
                <a:latin typeface="Tahoma" charset="0"/>
              </a:rPr>
              <a:t>3 </a:t>
            </a:r>
            <a:r>
              <a:rPr lang="tr-TR" sz="2800" dirty="0">
                <a:latin typeface="Tahoma" charset="0"/>
              </a:rPr>
              <a:t>kısım</a:t>
            </a:r>
            <a:endParaRPr lang="fr-FR" sz="2800" dirty="0">
              <a:latin typeface="Tahoma" charset="0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rgbClr val="FF3300"/>
              </a:buClr>
              <a:buFont typeface="Wingdings" charset="0"/>
              <a:buChar char="Ø"/>
            </a:pPr>
            <a:r>
              <a:rPr lang="tr-TR" sz="2800" dirty="0">
                <a:latin typeface="Tahoma" charset="0"/>
              </a:rPr>
              <a:t>Hızınızı kendiniz ayarlıyorsunuz</a:t>
            </a:r>
            <a:r>
              <a:rPr lang="tr-TR" sz="2800" dirty="0"/>
              <a:t>.</a:t>
            </a:r>
          </a:p>
          <a:p>
            <a:pPr marL="342900" indent="-342900" eaLnBrk="1" hangingPunct="1">
              <a:lnSpc>
                <a:spcPct val="110000"/>
              </a:lnSpc>
              <a:spcBef>
                <a:spcPct val="20000"/>
              </a:spcBef>
              <a:buClr>
                <a:srgbClr val="FF3300"/>
              </a:buClr>
              <a:buFont typeface="Wingdings" charset="0"/>
              <a:buChar char="Ø"/>
            </a:pPr>
            <a:r>
              <a:rPr lang="tr-TR" sz="2800" dirty="0">
                <a:latin typeface="Tahoma" charset="0"/>
              </a:rPr>
              <a:t>Max 495 puan</a:t>
            </a:r>
            <a:endParaRPr lang="fr-FR" sz="2800" dirty="0">
              <a:latin typeface="Tahoma" charset="0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945356"/>
            <a:ext cx="8229600" cy="1143000"/>
          </a:xfrm>
        </p:spPr>
        <p:txBody>
          <a:bodyPr/>
          <a:lstStyle/>
          <a:p>
            <a:r>
              <a:rPr lang="tr-TR" dirty="0">
                <a:latin typeface="Tahoma" charset="0"/>
              </a:rPr>
              <a:t>TOEIC</a:t>
            </a:r>
            <a:r>
              <a:rPr lang="en-US" baseline="30000" dirty="0">
                <a:latin typeface="Tahoma" charset="0"/>
              </a:rPr>
              <a:t>®</a:t>
            </a:r>
            <a:r>
              <a:rPr lang="tr-TR" dirty="0">
                <a:latin typeface="Tahoma" charset="0"/>
              </a:rPr>
              <a:t> SINAVININ İÇERİĞİ</a:t>
            </a:r>
            <a:endParaRPr lang="tr-TR" dirty="0"/>
          </a:p>
        </p:txBody>
      </p:sp>
      <p:pic>
        <p:nvPicPr>
          <p:cNvPr id="8" name="Resim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172200"/>
            <a:ext cx="666750" cy="65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https://upload.wikimedia.org/wikipedia/tr/thumb/2/2c/Karab%C3%BCk_%C3%9Cniversitesi_logosu.png/600px-Karab%C3%BCk_%C3%9Cniversitesi_logosu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70" y="6200336"/>
            <a:ext cx="687341" cy="68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153400" cy="990600"/>
          </a:xfrm>
        </p:spPr>
        <p:txBody>
          <a:bodyPr/>
          <a:lstStyle/>
          <a:p>
            <a:r>
              <a:rPr lang="tr-TR" dirty="0" smtClean="0">
                <a:latin typeface="Tahoma" charset="0"/>
              </a:rPr>
              <a:t>Optik Form ile İlgili Bilgiler</a:t>
            </a:r>
            <a:endParaRPr lang="tr-TR" dirty="0">
              <a:latin typeface="Tahoma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9pPr>
          </a:lstStyle>
          <a:p>
            <a:fld id="{2559B792-4A58-3B4C-ADAE-A8997A4E2B27}" type="slidenum">
              <a:rPr lang="en-US" sz="1400">
                <a:solidFill>
                  <a:schemeClr val="bg1"/>
                </a:solidFill>
                <a:latin typeface="Arial" charset="0"/>
              </a:rPr>
              <a:pPr/>
              <a:t>5</a:t>
            </a:fld>
            <a:endParaRPr lang="en-US" sz="14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533400" y="21336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+mj-lt"/>
              </a:rPr>
              <a:t>Optik formun ilk bölümünde öncelikle soyadınızı ardından adınızı </a:t>
            </a:r>
            <a:r>
              <a:rPr lang="tr-TR" sz="2400" b="1" dirty="0" smtClean="0">
                <a:solidFill>
                  <a:srgbClr val="FF0000"/>
                </a:solidFill>
                <a:latin typeface="+mj-lt"/>
              </a:rPr>
              <a:t>İngilizce karakterler kullanarak </a:t>
            </a:r>
            <a:r>
              <a:rPr lang="tr-TR" sz="2400" dirty="0" smtClean="0">
                <a:latin typeface="+mj-lt"/>
              </a:rPr>
              <a:t>yazın ve kodlayın.</a:t>
            </a:r>
          </a:p>
          <a:p>
            <a:endParaRPr lang="tr-TR" sz="2400" dirty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2 nolu alanda cinsiyetinizi kodlayın.</a:t>
            </a:r>
          </a:p>
          <a:p>
            <a:endParaRPr lang="tr-TR" sz="2400" dirty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3 nolu alanda Türkiye için 585 rakamlarını kodlayın.</a:t>
            </a:r>
          </a:p>
          <a:p>
            <a:endParaRPr lang="tr-TR" sz="2400" dirty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4 nolu alanda 484 rakamlarını kodlayın.</a:t>
            </a:r>
          </a:p>
          <a:p>
            <a:endParaRPr lang="tr-TR" sz="2400" dirty="0">
              <a:latin typeface="+mj-lt"/>
            </a:endParaRPr>
          </a:p>
          <a:p>
            <a:r>
              <a:rPr lang="tr-TR" sz="2400" dirty="0" smtClean="0">
                <a:latin typeface="+mj-lt"/>
              </a:rPr>
              <a:t>5 nolu alanda öğrenci numaranızı kodlayın.</a:t>
            </a:r>
          </a:p>
          <a:p>
            <a:endParaRPr lang="tr-TR" sz="2400" dirty="0">
              <a:latin typeface="+mj-lt"/>
            </a:endParaRPr>
          </a:p>
        </p:txBody>
      </p:sp>
      <p:pic>
        <p:nvPicPr>
          <p:cNvPr id="8" name="Resim 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172200"/>
            <a:ext cx="666750" cy="65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https://upload.wikimedia.org/wikipedia/tr/thumb/2/2c/Karab%C3%BCk_%C3%9Cniversitesi_logosu.png/600px-Karab%C3%BCk_%C3%9Cniversitesi_logosu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70" y="6200336"/>
            <a:ext cx="687341" cy="68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313F5-5204-9B48-8C02-6119E0A9158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Rectangle 2"/>
          <p:cNvSpPr>
            <a:spLocks noGrp="1"/>
          </p:cNvSpPr>
          <p:nvPr>
            <p:ph type="title"/>
          </p:nvPr>
        </p:nvSpPr>
        <p:spPr>
          <a:xfrm>
            <a:off x="990600" y="838200"/>
            <a:ext cx="8153400" cy="990600"/>
          </a:xfrm>
        </p:spPr>
        <p:txBody>
          <a:bodyPr/>
          <a:lstStyle/>
          <a:p>
            <a:r>
              <a:rPr lang="tr-TR" dirty="0" smtClean="0">
                <a:latin typeface="Tahoma" charset="0"/>
              </a:rPr>
              <a:t>Optik Form ile İlgili Bilgiler</a:t>
            </a:r>
            <a:endParaRPr lang="tr-TR" dirty="0">
              <a:latin typeface="Tahoma" charset="0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533400" y="18288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latin typeface="+mj-lt"/>
              </a:rPr>
              <a:t>* 6 </a:t>
            </a:r>
            <a:r>
              <a:rPr lang="tr-TR" sz="2400" dirty="0">
                <a:latin typeface="+mj-lt"/>
              </a:rPr>
              <a:t>nolu anada  AY/GÜN/YIL olmak üzere doğum  tarihinizi kodlayın.</a:t>
            </a:r>
          </a:p>
          <a:p>
            <a:r>
              <a:rPr lang="tr-TR" sz="2400" dirty="0" smtClean="0">
                <a:solidFill>
                  <a:srgbClr val="FF0000"/>
                </a:solidFill>
                <a:latin typeface="+mj-lt"/>
              </a:rPr>
              <a:t>* 7</a:t>
            </a:r>
            <a:r>
              <a:rPr lang="tr-TR" sz="2400" dirty="0">
                <a:solidFill>
                  <a:srgbClr val="FF0000"/>
                </a:solidFill>
                <a:latin typeface="+mj-lt"/>
              </a:rPr>
              <a:t>, 9, 10, 11, 12 nolu alanları boş bırakın</a:t>
            </a:r>
            <a:r>
              <a:rPr lang="tr-TR" sz="2400" dirty="0">
                <a:latin typeface="+mj-lt"/>
              </a:rPr>
              <a:t>.</a:t>
            </a:r>
          </a:p>
          <a:p>
            <a:r>
              <a:rPr lang="tr-TR" sz="2400" dirty="0" smtClean="0">
                <a:latin typeface="+mj-lt"/>
              </a:rPr>
              <a:t>* 8 </a:t>
            </a:r>
            <a:r>
              <a:rPr lang="tr-TR" sz="2400" dirty="0">
                <a:latin typeface="+mj-lt"/>
              </a:rPr>
              <a:t>nolu alana Testing Location: Karabük Üniversitesi  City: </a:t>
            </a:r>
            <a:r>
              <a:rPr lang="tr-TR" sz="2400" dirty="0" smtClean="0">
                <a:latin typeface="+mj-lt"/>
              </a:rPr>
              <a:t>Karabük</a:t>
            </a:r>
            <a:endParaRPr lang="tr-TR" sz="2400" dirty="0">
              <a:latin typeface="+mj-lt"/>
            </a:endParaRPr>
          </a:p>
          <a:p>
            <a:r>
              <a:rPr lang="tr-TR" sz="2400" dirty="0" smtClean="0"/>
              <a:t>* 13 </a:t>
            </a:r>
            <a:r>
              <a:rPr lang="tr-TR" sz="2400" dirty="0"/>
              <a:t>nolu alanda </a:t>
            </a:r>
            <a:r>
              <a:rPr lang="tr-TR" sz="2400" dirty="0">
                <a:solidFill>
                  <a:srgbClr val="FF0000"/>
                </a:solidFill>
              </a:rPr>
              <a:t>«I </a:t>
            </a:r>
            <a:r>
              <a:rPr lang="tr-TR" sz="2400" dirty="0" err="1">
                <a:solidFill>
                  <a:srgbClr val="FF0000"/>
                </a:solidFill>
              </a:rPr>
              <a:t>hereby</a:t>
            </a:r>
            <a:r>
              <a:rPr lang="tr-TR" sz="2400" dirty="0">
                <a:solidFill>
                  <a:srgbClr val="FF0000"/>
                </a:solidFill>
              </a:rPr>
              <a:t>…» ile başlayan cümlenin tamamının öğrenci tarafından alt boş satıra yazılması </a:t>
            </a:r>
            <a:r>
              <a:rPr lang="tr-TR" sz="2400" dirty="0"/>
              <a:t>ve sınav </a:t>
            </a:r>
            <a:r>
              <a:rPr lang="tr-TR" sz="2400" dirty="0" smtClean="0"/>
              <a:t>tarihinin doldurularak </a:t>
            </a:r>
            <a:r>
              <a:rPr lang="tr-TR" sz="2400" dirty="0"/>
              <a:t>ve imzalanması gerekmektedir</a:t>
            </a:r>
            <a:r>
              <a:rPr lang="tr-TR" sz="2400" dirty="0" smtClean="0"/>
              <a:t>.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* Kitapçık </a:t>
            </a:r>
            <a:r>
              <a:rPr lang="tr-TR" sz="2400" dirty="0">
                <a:solidFill>
                  <a:srgbClr val="FF0000"/>
                </a:solidFill>
              </a:rPr>
              <a:t>üstüne ad ve soyadlarını </a:t>
            </a:r>
            <a:r>
              <a:rPr lang="tr-TR" sz="2400" dirty="0" smtClean="0">
                <a:solidFill>
                  <a:srgbClr val="FF0000"/>
                </a:solidFill>
              </a:rPr>
              <a:t>yazmanız yeterlidir</a:t>
            </a:r>
            <a:r>
              <a:rPr lang="tr-TR" sz="2400" dirty="0">
                <a:solidFill>
                  <a:srgbClr val="FF0000"/>
                </a:solidFill>
              </a:rPr>
              <a:t>. «Registration </a:t>
            </a:r>
            <a:r>
              <a:rPr lang="tr-TR" sz="2400" dirty="0" err="1">
                <a:solidFill>
                  <a:srgbClr val="FF0000"/>
                </a:solidFill>
              </a:rPr>
              <a:t>number</a:t>
            </a:r>
            <a:r>
              <a:rPr lang="tr-TR" sz="2400" dirty="0">
                <a:solidFill>
                  <a:srgbClr val="FF0000"/>
                </a:solidFill>
              </a:rPr>
              <a:t>» kısmı boş bırakılacaktır.</a:t>
            </a:r>
            <a:endParaRPr lang="tr-TR" sz="2400" dirty="0"/>
          </a:p>
          <a:p>
            <a:endParaRPr lang="tr-TR" sz="2400" dirty="0"/>
          </a:p>
          <a:p>
            <a:endParaRPr lang="tr-TR" sz="2400" dirty="0">
              <a:latin typeface="+mj-lt"/>
            </a:endParaRPr>
          </a:p>
        </p:txBody>
      </p:sp>
      <p:pic>
        <p:nvPicPr>
          <p:cNvPr id="9" name="Resim 8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172200"/>
            <a:ext cx="666750" cy="65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https://upload.wikimedia.org/wikipedia/tr/thumb/2/2c/Karab%C3%BCk_%C3%9Cniversitesi_logosu.png/600px-Karab%C3%BCk_%C3%9Cniversitesi_logosu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70" y="6200336"/>
            <a:ext cx="687341" cy="68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45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>
          <a:xfrm>
            <a:off x="762000" y="1219200"/>
            <a:ext cx="8153400" cy="990600"/>
          </a:xfrm>
        </p:spPr>
        <p:txBody>
          <a:bodyPr/>
          <a:lstStyle/>
          <a:p>
            <a:r>
              <a:rPr lang="tr-TR" dirty="0">
                <a:latin typeface="Tahoma" charset="0"/>
              </a:rPr>
              <a:t>Sınavdan Önce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>
          <a:xfrm>
            <a:off x="685800" y="2667000"/>
            <a:ext cx="8153400" cy="4525963"/>
          </a:xfrm>
        </p:spPr>
        <p:txBody>
          <a:bodyPr/>
          <a:lstStyle/>
          <a:p>
            <a:r>
              <a:rPr lang="tr-TR" sz="2800" dirty="0" smtClean="0">
                <a:solidFill>
                  <a:schemeClr val="tx1"/>
                </a:solidFill>
                <a:latin typeface="Tahoma" charset="0"/>
              </a:rPr>
              <a:t>Sınavı bitirseniz dahi </a:t>
            </a:r>
            <a:r>
              <a:rPr lang="tr-TR" sz="2800" dirty="0" smtClean="0">
                <a:solidFill>
                  <a:srgbClr val="FF0000"/>
                </a:solidFill>
                <a:latin typeface="Tahoma" charset="0"/>
              </a:rPr>
              <a:t>120 </a:t>
            </a:r>
            <a:r>
              <a:rPr lang="tr-TR" sz="2800" dirty="0" err="1" smtClean="0">
                <a:solidFill>
                  <a:srgbClr val="FF0000"/>
                </a:solidFill>
                <a:latin typeface="Tahoma" charset="0"/>
              </a:rPr>
              <a:t>dk</a:t>
            </a:r>
            <a:r>
              <a:rPr lang="tr-TR" sz="2800" dirty="0" smtClean="0">
                <a:solidFill>
                  <a:srgbClr val="FF0000"/>
                </a:solidFill>
                <a:latin typeface="Tahoma" charset="0"/>
              </a:rPr>
              <a:t> tamamlanmadan sınav salonundan ayrılamazsınız.</a:t>
            </a:r>
            <a:endParaRPr lang="tr-TR" sz="2800" dirty="0">
              <a:solidFill>
                <a:srgbClr val="FF0000"/>
              </a:solidFill>
              <a:latin typeface="Tahoma" charset="0"/>
            </a:endParaRPr>
          </a:p>
          <a:p>
            <a:r>
              <a:rPr lang="tr-TR" sz="2800" dirty="0" smtClean="0">
                <a:solidFill>
                  <a:schemeClr val="tx1"/>
                </a:solidFill>
                <a:latin typeface="Tahoma" charset="0"/>
              </a:rPr>
              <a:t>Sınav esnasında; Sözlük, Cetvel, Cep telefonu, Hesap makinesi, Fotoğraf makinesi ve </a:t>
            </a:r>
            <a:r>
              <a:rPr lang="tr-TR" sz="2800" dirty="0">
                <a:solidFill>
                  <a:schemeClr val="tx1"/>
                </a:solidFill>
                <a:latin typeface="Tahoma" charset="0"/>
              </a:rPr>
              <a:t>diğer tüm elektronik araç ve </a:t>
            </a:r>
            <a:r>
              <a:rPr lang="tr-TR" sz="2800" dirty="0" smtClean="0">
                <a:solidFill>
                  <a:schemeClr val="tx1"/>
                </a:solidFill>
                <a:latin typeface="Tahoma" charset="0"/>
              </a:rPr>
              <a:t>gereçlerin kullanılması yasaktır.</a:t>
            </a:r>
            <a:endParaRPr lang="tr-TR" sz="2800" dirty="0">
              <a:solidFill>
                <a:schemeClr val="tx1"/>
              </a:solidFill>
              <a:latin typeface="Tahoma" charset="0"/>
            </a:endParaRPr>
          </a:p>
          <a:p>
            <a:endParaRPr lang="tr-TR" dirty="0">
              <a:latin typeface="Tahoma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9pPr>
          </a:lstStyle>
          <a:p>
            <a:fld id="{E1512012-506F-FB4C-A9E9-08BD8193BFF4}" type="slidenum">
              <a:rPr lang="en-US" sz="1400">
                <a:solidFill>
                  <a:schemeClr val="bg1"/>
                </a:solidFill>
                <a:latin typeface="Arial" charset="0"/>
              </a:rPr>
              <a:pPr/>
              <a:t>7</a:t>
            </a:fld>
            <a:endParaRPr lang="en-US" sz="14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172200"/>
            <a:ext cx="666750" cy="65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s://upload.wikimedia.org/wikipedia/tr/thumb/2/2c/Karab%C3%BCk_%C3%9Cniversitesi_logosu.png/600px-Karab%C3%BCk_%C3%9Cniversitesi_logosu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70" y="6200336"/>
            <a:ext cx="687341" cy="68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914400" y="1219200"/>
            <a:ext cx="8153400" cy="990600"/>
          </a:xfrm>
        </p:spPr>
        <p:txBody>
          <a:bodyPr/>
          <a:lstStyle/>
          <a:p>
            <a:r>
              <a:rPr lang="tr-TR" dirty="0">
                <a:latin typeface="Tahoma" charset="0"/>
              </a:rPr>
              <a:t>Sınav Sırasında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685800" y="2438400"/>
            <a:ext cx="8153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 dirty="0" smtClean="0">
                <a:latin typeface="Tahoma" charset="0"/>
              </a:rPr>
              <a:t>Kitapçık üzerine veya başka bir kağıda not </a:t>
            </a:r>
            <a:r>
              <a:rPr lang="tr-TR" sz="2800" b="1" dirty="0">
                <a:latin typeface="Tahoma" charset="0"/>
              </a:rPr>
              <a:t>almak, işaretleme yapmak </a:t>
            </a:r>
            <a:r>
              <a:rPr lang="tr-TR" sz="2800" b="1" dirty="0" smtClean="0">
                <a:latin typeface="Tahoma" charset="0"/>
              </a:rPr>
              <a:t>yasaktır.</a:t>
            </a:r>
            <a:endParaRPr lang="tr-TR" sz="2800" dirty="0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latin typeface="Tahoma" charset="0"/>
              </a:rPr>
              <a:t>Konuşmak </a:t>
            </a:r>
            <a:r>
              <a:rPr lang="tr-TR" sz="2800" dirty="0" smtClean="0">
                <a:latin typeface="Tahoma" charset="0"/>
              </a:rPr>
              <a:t>yasaktır.</a:t>
            </a:r>
          </a:p>
          <a:p>
            <a:pPr marL="342900" lvl="1" indent="-342900">
              <a:lnSpc>
                <a:spcPct val="90000"/>
              </a:lnSpc>
              <a:buFont typeface="Wingdings" charset="0"/>
              <a:buChar char="Ø"/>
            </a:pPr>
            <a:r>
              <a:rPr lang="tr-TR" dirty="0">
                <a:latin typeface="Tahoma" charset="0"/>
              </a:rPr>
              <a:t>Gözetmenlere soru sorulamaz</a:t>
            </a:r>
            <a:r>
              <a:rPr lang="tr-TR" dirty="0" smtClean="0">
                <a:latin typeface="Tahoma" charset="0"/>
              </a:rPr>
              <a:t>.</a:t>
            </a:r>
            <a:endParaRPr lang="tr-TR" dirty="0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latin typeface="Tahoma" charset="0"/>
              </a:rPr>
              <a:t>Masanın üzerinde herhangi bir kişisel eşya </a:t>
            </a:r>
            <a:r>
              <a:rPr lang="tr-TR" sz="2800" dirty="0" smtClean="0">
                <a:latin typeface="Tahoma" charset="0"/>
              </a:rPr>
              <a:t>bulundurmayınız.</a:t>
            </a:r>
            <a:endParaRPr lang="tr-TR" sz="2800" dirty="0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tr-TR" sz="2800" dirty="0" smtClean="0">
                <a:latin typeface="Tahoma" charset="0"/>
              </a:rPr>
              <a:t>Sınavda </a:t>
            </a:r>
            <a:r>
              <a:rPr lang="tr-TR" sz="2800" dirty="0">
                <a:latin typeface="Tahoma" charset="0"/>
              </a:rPr>
              <a:t>ara </a:t>
            </a:r>
            <a:r>
              <a:rPr lang="tr-TR" sz="2800" dirty="0" smtClean="0">
                <a:latin typeface="Tahoma" charset="0"/>
              </a:rPr>
              <a:t>yoktur.</a:t>
            </a:r>
            <a:endParaRPr lang="tr-TR" sz="2800" dirty="0">
              <a:latin typeface="Tahoma" charset="0"/>
            </a:endParaRPr>
          </a:p>
          <a:p>
            <a:pPr lvl="1">
              <a:lnSpc>
                <a:spcPct val="90000"/>
              </a:lnSpc>
            </a:pPr>
            <a:r>
              <a:rPr lang="tr-TR" dirty="0">
                <a:latin typeface="Tahoma" charset="0"/>
              </a:rPr>
              <a:t>Acil durumlarda tuvalete </a:t>
            </a:r>
            <a:r>
              <a:rPr lang="tr-TR" dirty="0" smtClean="0">
                <a:latin typeface="Tahoma" charset="0"/>
              </a:rPr>
              <a:t>gidilebilir.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tr-TR" sz="2200" dirty="0" smtClean="0">
              <a:latin typeface="Tahoma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accent2"/>
                </a:solidFill>
                <a:latin typeface="Tahoma" charset="0"/>
                <a:ea typeface="ＭＳ Ｐゴシック" charset="0"/>
              </a:defRPr>
            </a:lvl9pPr>
          </a:lstStyle>
          <a:p>
            <a:fld id="{C79245D1-0896-4040-B5A1-928F321E33A9}" type="slidenum">
              <a:rPr lang="en-US" sz="1400">
                <a:solidFill>
                  <a:schemeClr val="bg1"/>
                </a:solidFill>
                <a:latin typeface="Arial" charset="0"/>
              </a:rPr>
              <a:pPr/>
              <a:t>8</a:t>
            </a:fld>
            <a:endParaRPr lang="en-US" sz="14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" name="Resim 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172200"/>
            <a:ext cx="666750" cy="652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https://upload.wikimedia.org/wikipedia/tr/thumb/2/2c/Karab%C3%BCk_%C3%9Cniversitesi_logosu.png/600px-Karab%C3%BCk_%C3%9Cniversitesi_logosu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70" y="6200336"/>
            <a:ext cx="687341" cy="68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313F5-5204-9B48-8C02-6119E0A9158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Metin kutusu 4"/>
          <p:cNvSpPr txBox="1"/>
          <p:nvPr/>
        </p:nvSpPr>
        <p:spPr>
          <a:xfrm>
            <a:off x="-38100" y="548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800" dirty="0" smtClean="0"/>
              <a:t>KARABÜK ÜNİVERSİTESİ</a:t>
            </a:r>
          </a:p>
          <a:p>
            <a:pPr algn="ctr"/>
            <a:r>
              <a:rPr lang="tr-TR" sz="1800" dirty="0" smtClean="0"/>
              <a:t>YABANCI DİLLER YÜKSEKOKULU</a:t>
            </a:r>
            <a:endParaRPr lang="tr-TR" sz="1800" dirty="0"/>
          </a:p>
        </p:txBody>
      </p:sp>
      <p:pic>
        <p:nvPicPr>
          <p:cNvPr id="6" name="Resim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635937"/>
            <a:ext cx="1619250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2" descr="https://upload.wikimedia.org/wikipedia/tr/thumb/2/2c/Karab%C3%BCk_%C3%9Cniversitesi_logosu.png/600px-Karab%C3%BCk_%C3%9Cniversitesi_logosu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900" y="533399"/>
            <a:ext cx="1824325" cy="18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/>
          <p:cNvSpPr txBox="1"/>
          <p:nvPr/>
        </p:nvSpPr>
        <p:spPr>
          <a:xfrm>
            <a:off x="3275177" y="3581400"/>
            <a:ext cx="2589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/>
              <a:t>BAŞARILAR!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0845440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350</Words>
  <Application>Microsoft Office PowerPoint</Application>
  <PresentationFormat>Ekran Gösterisi (4:3)</PresentationFormat>
  <Paragraphs>68</Paragraphs>
  <Slides>9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Default Design</vt:lpstr>
      <vt:lpstr>TOEIC® SINAVI BİLGİLENDİRME SUNUMU</vt:lpstr>
      <vt:lpstr>TOEIC® SINAVININ ÖNEMİ</vt:lpstr>
      <vt:lpstr>TOEIC® SINAVININ İÇERİĞİ</vt:lpstr>
      <vt:lpstr>TOEIC® SINAVININ İÇERİĞİ</vt:lpstr>
      <vt:lpstr>Optik Form ile İlgili Bilgiler</vt:lpstr>
      <vt:lpstr>Optik Form ile İlgili Bilgiler</vt:lpstr>
      <vt:lpstr>Sınavdan Önce</vt:lpstr>
      <vt:lpstr>Sınav Sırasında</vt:lpstr>
      <vt:lpstr>PowerPoint Sunusu</vt:lpstr>
    </vt:vector>
  </TitlesOfParts>
  <Company>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TOEIC Test Of English for International Communication</dc:title>
  <dc:creator>STE</dc:creator>
  <cp:lastModifiedBy>personel1</cp:lastModifiedBy>
  <cp:revision>134</cp:revision>
  <dcterms:created xsi:type="dcterms:W3CDTF">2000-01-02T11:08:19Z</dcterms:created>
  <dcterms:modified xsi:type="dcterms:W3CDTF">2016-03-03T08:16:37Z</dcterms:modified>
</cp:coreProperties>
</file>