
<file path=[Content_Types].xml><?xml version="1.0" encoding="utf-8"?>
<Types xmlns="http://schemas.openxmlformats.org/package/2006/content-types">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77" r:id="rId2"/>
    <p:sldId id="278" r:id="rId3"/>
    <p:sldId id="279" r:id="rId4"/>
    <p:sldId id="280" r:id="rId5"/>
    <p:sldId id="260" r:id="rId6"/>
    <p:sldId id="261" r:id="rId7"/>
    <p:sldId id="281" r:id="rId8"/>
    <p:sldId id="282" r:id="rId9"/>
    <p:sldId id="263" r:id="rId10"/>
    <p:sldId id="283" r:id="rId11"/>
    <p:sldId id="284" r:id="rId12"/>
    <p:sldId id="285" r:id="rId13"/>
    <p:sldId id="286" r:id="rId14"/>
    <p:sldId id="272" r:id="rId15"/>
    <p:sldId id="275" r:id="rId16"/>
    <p:sldId id="287" r:id="rId17"/>
    <p:sldId id="262" r:id="rId18"/>
    <p:sldId id="274" r:id="rId19"/>
    <p:sldId id="276"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DB1"/>
    <a:srgbClr val="FF0066"/>
    <a:srgbClr val="F692B8"/>
    <a:srgbClr val="7A9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11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3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54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03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80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53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52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527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 name="Google Shape;4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 name="Google Shape;4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20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 name="Google Shape;4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77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7</a:t>
            </a:fld>
            <a:endParaRPr/>
          </a:p>
        </p:txBody>
      </p:sp>
    </p:spTree>
    <p:extLst>
      <p:ext uri="{BB962C8B-B14F-4D97-AF65-F5344CB8AC3E}">
        <p14:creationId xmlns:p14="http://schemas.microsoft.com/office/powerpoint/2010/main" val="396974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050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60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fif"/><Relationship Id="rId5" Type="http://schemas.openxmlformats.org/officeDocument/2006/relationships/image" Target="../media/image30.jpe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bit.ly/sflquestions" TargetMode="External"/><Relationship Id="rId5" Type="http://schemas.openxmlformats.org/officeDocument/2006/relationships/image" Target="../media/image43.png"/><Relationship Id="rId4" Type="http://schemas.openxmlformats.org/officeDocument/2006/relationships/hyperlink" Target="http://bit.ly/sflsoruceva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bit.ly/sflsoru" TargetMode="Externa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4081622" y="1378706"/>
            <a:ext cx="7278915" cy="13542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4100" b="1" i="0" u="none" strike="noStrike" cap="none" dirty="0">
                <a:solidFill>
                  <a:srgbClr val="52CBBE"/>
                </a:solidFill>
                <a:latin typeface="Twentieth Century"/>
                <a:ea typeface="Twentieth Century"/>
                <a:cs typeface="Twentieth Century"/>
                <a:sym typeface="Twentieth Century"/>
              </a:rPr>
              <a:t>Karabük </a:t>
            </a:r>
            <a:r>
              <a:rPr lang="tr-TR" sz="4100" b="1" i="0" u="none" strike="noStrike" cap="none" dirty="0" err="1">
                <a:solidFill>
                  <a:srgbClr val="52CBBE"/>
                </a:solidFill>
                <a:latin typeface="Twentieth Century"/>
                <a:ea typeface="Twentieth Century"/>
                <a:cs typeface="Twentieth Century"/>
                <a:sym typeface="Twentieth Century"/>
              </a:rPr>
              <a:t>Universit</a:t>
            </a:r>
            <a:r>
              <a:rPr lang="tr-TR" sz="4100" b="1" dirty="0" err="1">
                <a:solidFill>
                  <a:srgbClr val="52CBBE"/>
                </a:solidFill>
                <a:latin typeface="Twentieth Century"/>
                <a:ea typeface="Twentieth Century"/>
                <a:cs typeface="Twentieth Century"/>
                <a:sym typeface="Twentieth Century"/>
              </a:rPr>
              <a:t>y</a:t>
            </a:r>
            <a:endParaRPr sz="4100" b="1" i="0" u="none" strike="noStrike" cap="none" dirty="0">
              <a:solidFill>
                <a:srgbClr val="52CBBE"/>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4100" b="1" i="0" u="none" strike="noStrike" cap="none" dirty="0">
                <a:solidFill>
                  <a:srgbClr val="52CBBE"/>
                </a:solidFill>
                <a:latin typeface="Twentieth Century"/>
                <a:ea typeface="Twentieth Century"/>
                <a:cs typeface="Twentieth Century"/>
                <a:sym typeface="Twentieth Century"/>
              </a:rPr>
              <a:t>School of </a:t>
            </a:r>
            <a:r>
              <a:rPr lang="tr-TR" sz="4100" b="1" i="0" u="none" strike="noStrike" cap="none" dirty="0" err="1">
                <a:solidFill>
                  <a:srgbClr val="52CBBE"/>
                </a:solidFill>
                <a:latin typeface="Twentieth Century"/>
                <a:ea typeface="Twentieth Century"/>
                <a:cs typeface="Twentieth Century"/>
                <a:sym typeface="Twentieth Century"/>
              </a:rPr>
              <a:t>Foreign</a:t>
            </a:r>
            <a:r>
              <a:rPr lang="tr-TR" sz="4100" b="1" i="0" u="none" strike="noStrike" cap="none" dirty="0">
                <a:solidFill>
                  <a:srgbClr val="52CBBE"/>
                </a:solidFill>
                <a:latin typeface="Twentieth Century"/>
                <a:ea typeface="Twentieth Century"/>
                <a:cs typeface="Twentieth Century"/>
                <a:sym typeface="Twentieth Century"/>
              </a:rPr>
              <a:t> </a:t>
            </a:r>
            <a:r>
              <a:rPr lang="tr-TR" sz="4100" b="1" i="0" u="none" strike="noStrike" cap="none" dirty="0" err="1">
                <a:solidFill>
                  <a:srgbClr val="52CBBE"/>
                </a:solidFill>
                <a:latin typeface="Twentieth Century"/>
                <a:ea typeface="Twentieth Century"/>
                <a:cs typeface="Twentieth Century"/>
                <a:sym typeface="Twentieth Century"/>
              </a:rPr>
              <a:t>Languages</a:t>
            </a:r>
            <a:endParaRPr sz="4100" b="1" i="0" u="none" strike="noStrike" cap="none" dirty="0">
              <a:solidFill>
                <a:srgbClr val="52CBBE"/>
              </a:solidFill>
              <a:latin typeface="Twentieth Century"/>
              <a:ea typeface="Twentieth Century"/>
              <a:cs typeface="Twentieth Century"/>
              <a:sym typeface="Twentieth Century"/>
            </a:endParaRPr>
          </a:p>
        </p:txBody>
      </p:sp>
      <p:sp>
        <p:nvSpPr>
          <p:cNvPr id="89" name="Google Shape;89;p13"/>
          <p:cNvSpPr txBox="1"/>
          <p:nvPr/>
        </p:nvSpPr>
        <p:spPr>
          <a:xfrm>
            <a:off x="4016727" y="2905779"/>
            <a:ext cx="727891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800" b="0" i="0" u="none" strike="noStrike" cap="none" dirty="0">
                <a:solidFill>
                  <a:srgbClr val="5D7373"/>
                </a:solidFill>
                <a:latin typeface="Twentieth Century"/>
                <a:ea typeface="Twentieth Century"/>
                <a:cs typeface="Twentieth Century"/>
                <a:sym typeface="Twentieth Century"/>
              </a:rPr>
              <a:t>English </a:t>
            </a:r>
            <a:r>
              <a:rPr lang="tr-TR" sz="2800" b="0" i="0" u="none" strike="noStrike" cap="none" dirty="0" err="1">
                <a:solidFill>
                  <a:srgbClr val="5D7373"/>
                </a:solidFill>
                <a:latin typeface="Twentieth Century"/>
                <a:ea typeface="Twentieth Century"/>
                <a:cs typeface="Twentieth Century"/>
                <a:sym typeface="Twentieth Century"/>
              </a:rPr>
              <a:t>Preparatory</a:t>
            </a:r>
            <a:r>
              <a:rPr lang="tr-TR" sz="2800" b="0" i="0" u="none" strike="noStrike" cap="none" dirty="0">
                <a:solidFill>
                  <a:srgbClr val="5D7373"/>
                </a:solidFill>
                <a:latin typeface="Twentieth Century"/>
                <a:ea typeface="Twentieth Century"/>
                <a:cs typeface="Twentieth Century"/>
                <a:sym typeface="Twentieth Century"/>
              </a:rPr>
              <a:t> Program</a:t>
            </a:r>
            <a:endParaRPr sz="2800" b="0" i="0" u="none" strike="noStrike" cap="none" dirty="0">
              <a:solidFill>
                <a:srgbClr val="5D7373"/>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800" b="0" i="0" u="none" strike="noStrike" cap="none" dirty="0">
                <a:solidFill>
                  <a:srgbClr val="5D7373"/>
                </a:solidFill>
                <a:latin typeface="Twentieth Century"/>
                <a:ea typeface="Twentieth Century"/>
                <a:cs typeface="Twentieth Century"/>
                <a:sym typeface="Twentieth Century"/>
              </a:rPr>
              <a:t>2023-2024 </a:t>
            </a:r>
            <a:r>
              <a:rPr lang="tr-TR" sz="2800" dirty="0" err="1">
                <a:solidFill>
                  <a:srgbClr val="5D7373"/>
                </a:solidFill>
                <a:latin typeface="Twentieth Century"/>
                <a:ea typeface="Twentieth Century"/>
                <a:cs typeface="Twentieth Century"/>
                <a:sym typeface="Twentieth Century"/>
              </a:rPr>
              <a:t>Academic</a:t>
            </a:r>
            <a:r>
              <a:rPr lang="tr-TR" sz="2800" dirty="0">
                <a:solidFill>
                  <a:srgbClr val="5D7373"/>
                </a:solidFill>
                <a:latin typeface="Twentieth Century"/>
                <a:ea typeface="Twentieth Century"/>
                <a:cs typeface="Twentieth Century"/>
                <a:sym typeface="Twentieth Century"/>
              </a:rPr>
              <a:t> </a:t>
            </a:r>
            <a:r>
              <a:rPr lang="tr-TR" sz="2800" dirty="0" err="1">
                <a:solidFill>
                  <a:srgbClr val="5D7373"/>
                </a:solidFill>
                <a:latin typeface="Twentieth Century"/>
                <a:ea typeface="Twentieth Century"/>
                <a:cs typeface="Twentieth Century"/>
                <a:sym typeface="Twentieth Century"/>
              </a:rPr>
              <a:t>Year</a:t>
            </a:r>
            <a:endParaRPr sz="2800" b="0" i="0" u="none" strike="noStrike" cap="none" dirty="0">
              <a:solidFill>
                <a:srgbClr val="5D7373"/>
              </a:solidFill>
              <a:latin typeface="Twentieth Century"/>
              <a:ea typeface="Twentieth Century"/>
              <a:cs typeface="Twentieth Century"/>
              <a:sym typeface="Twentieth Century"/>
            </a:endParaRPr>
          </a:p>
        </p:txBody>
      </p:sp>
      <p:grpSp>
        <p:nvGrpSpPr>
          <p:cNvPr id="90" name="Google Shape;90;p13"/>
          <p:cNvGrpSpPr/>
          <p:nvPr/>
        </p:nvGrpSpPr>
        <p:grpSpPr>
          <a:xfrm>
            <a:off x="-9302800" y="0"/>
            <a:ext cx="12482921" cy="6858000"/>
            <a:chOff x="-290920" y="0"/>
            <a:chExt cx="12482921" cy="6858000"/>
          </a:xfrm>
        </p:grpSpPr>
        <p:sp>
          <p:nvSpPr>
            <p:cNvPr id="91" name="Google Shape;91;p13"/>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2" name="Google Shape;92;p13"/>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3" name="Google Shape;93;p13"/>
            <p:cNvSpPr txBox="1"/>
            <p:nvPr/>
          </p:nvSpPr>
          <p:spPr>
            <a:xfrm rot="16200000">
              <a:off x="10745841" y="3269058"/>
              <a:ext cx="2360918" cy="5314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 </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94" name="Google Shape;94;p13"/>
            <p:cNvPicPr preferRelativeResize="0"/>
            <p:nvPr/>
          </p:nvPicPr>
          <p:blipFill rotWithShape="1">
            <a:blip r:embed="rId5">
              <a:alphaModFix/>
            </a:blip>
            <a:srcRect/>
            <a:stretch/>
          </p:blipFill>
          <p:spPr>
            <a:xfrm rot="-5400000">
              <a:off x="11129999" y="3247473"/>
              <a:ext cx="530600" cy="530600"/>
            </a:xfrm>
            <a:prstGeom prst="rect">
              <a:avLst/>
            </a:prstGeom>
            <a:noFill/>
            <a:ln>
              <a:noFill/>
            </a:ln>
          </p:spPr>
        </p:pic>
      </p:grpSp>
      <p:grpSp>
        <p:nvGrpSpPr>
          <p:cNvPr id="95" name="Google Shape;95;p13"/>
          <p:cNvGrpSpPr/>
          <p:nvPr/>
        </p:nvGrpSpPr>
        <p:grpSpPr>
          <a:xfrm>
            <a:off x="-8798784" y="0"/>
            <a:ext cx="11447502" cy="6858000"/>
            <a:chOff x="213096" y="0"/>
            <a:chExt cx="11447502" cy="6858000"/>
          </a:xfrm>
        </p:grpSpPr>
        <p:sp>
          <p:nvSpPr>
            <p:cNvPr id="96" name="Google Shape;96;p13"/>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13"/>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13"/>
            <p:cNvSpPr txBox="1"/>
            <p:nvPr/>
          </p:nvSpPr>
          <p:spPr>
            <a:xfrm rot="16200000">
              <a:off x="10217858" y="3272477"/>
              <a:ext cx="2360917" cy="524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99" name="Google Shape;99;p13"/>
            <p:cNvPicPr preferRelativeResize="0"/>
            <p:nvPr/>
          </p:nvPicPr>
          <p:blipFill rotWithShape="1">
            <a:blip r:embed="rId5">
              <a:alphaModFix/>
            </a:blip>
            <a:srcRect/>
            <a:stretch/>
          </p:blipFill>
          <p:spPr>
            <a:xfrm rot="-5400000">
              <a:off x="10600933" y="3247473"/>
              <a:ext cx="530600" cy="530600"/>
            </a:xfrm>
            <a:prstGeom prst="rect">
              <a:avLst/>
            </a:prstGeom>
            <a:noFill/>
            <a:ln>
              <a:noFill/>
            </a:ln>
          </p:spPr>
        </p:pic>
      </p:grpSp>
      <p:grpSp>
        <p:nvGrpSpPr>
          <p:cNvPr id="100" name="Google Shape;100;p13"/>
          <p:cNvGrpSpPr/>
          <p:nvPr/>
        </p:nvGrpSpPr>
        <p:grpSpPr>
          <a:xfrm>
            <a:off x="-7847639" y="0"/>
            <a:ext cx="9961094" cy="6858000"/>
            <a:chOff x="491575" y="0"/>
            <a:chExt cx="9961094" cy="6858000"/>
          </a:xfrm>
        </p:grpSpPr>
        <p:sp>
          <p:nvSpPr>
            <p:cNvPr id="101" name="Google Shape;101;p13"/>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13"/>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3" name="Google Shape;103;p13"/>
            <p:cNvSpPr txBox="1"/>
            <p:nvPr/>
          </p:nvSpPr>
          <p:spPr>
            <a:xfrm rot="16200000">
              <a:off x="9009928" y="3255613"/>
              <a:ext cx="2360918" cy="5245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04" name="Google Shape;104;p13"/>
            <p:cNvPicPr preferRelativeResize="0"/>
            <p:nvPr/>
          </p:nvPicPr>
          <p:blipFill rotWithShape="1">
            <a:blip r:embed="rId5">
              <a:alphaModFix/>
            </a:blip>
            <a:srcRect/>
            <a:stretch/>
          </p:blipFill>
          <p:spPr>
            <a:xfrm rot="-5400000">
              <a:off x="9385467" y="3247473"/>
              <a:ext cx="530600" cy="530600"/>
            </a:xfrm>
            <a:prstGeom prst="rect">
              <a:avLst/>
            </a:prstGeom>
            <a:noFill/>
            <a:ln>
              <a:noFill/>
            </a:ln>
          </p:spPr>
        </p:pic>
      </p:grpSp>
      <p:grpSp>
        <p:nvGrpSpPr>
          <p:cNvPr id="105" name="Google Shape;105;p13"/>
          <p:cNvGrpSpPr/>
          <p:nvPr/>
        </p:nvGrpSpPr>
        <p:grpSpPr>
          <a:xfrm>
            <a:off x="-7985197" y="0"/>
            <a:ext cx="9574094" cy="6858000"/>
            <a:chOff x="491575" y="0"/>
            <a:chExt cx="9574094" cy="6858000"/>
          </a:xfrm>
        </p:grpSpPr>
        <p:sp>
          <p:nvSpPr>
            <p:cNvPr id="106" name="Google Shape;106;p13"/>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7" name="Google Shape;107;p13"/>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8" name="Google Shape;108;p13"/>
            <p:cNvSpPr txBox="1"/>
            <p:nvPr/>
          </p:nvSpPr>
          <p:spPr>
            <a:xfrm rot="16200000">
              <a:off x="8610285" y="3273750"/>
              <a:ext cx="2344052" cy="50514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Resources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09" name="Google Shape;109;p13"/>
            <p:cNvPicPr preferRelativeResize="0"/>
            <p:nvPr/>
          </p:nvPicPr>
          <p:blipFill rotWithShape="1">
            <a:blip r:embed="rId5">
              <a:alphaModFix/>
            </a:blip>
            <a:srcRect/>
            <a:stretch/>
          </p:blipFill>
          <p:spPr>
            <a:xfrm rot="-5400000">
              <a:off x="8992269" y="3247473"/>
              <a:ext cx="530600" cy="530600"/>
            </a:xfrm>
            <a:prstGeom prst="rect">
              <a:avLst/>
            </a:prstGeom>
            <a:noFill/>
            <a:ln>
              <a:noFill/>
            </a:ln>
          </p:spPr>
        </p:pic>
      </p:grpSp>
      <p:sp>
        <p:nvSpPr>
          <p:cNvPr id="110" name="Google Shape;110;p13"/>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11" name="Google Shape;111;p13"/>
          <p:cNvGrpSpPr/>
          <p:nvPr/>
        </p:nvGrpSpPr>
        <p:grpSpPr>
          <a:xfrm>
            <a:off x="-7638543" y="-1"/>
            <a:ext cx="8692331" cy="6858000"/>
            <a:chOff x="718505" y="-1"/>
            <a:chExt cx="8692331" cy="6858000"/>
          </a:xfrm>
        </p:grpSpPr>
        <p:sp>
          <p:nvSpPr>
            <p:cNvPr id="112" name="Google Shape;112;p13"/>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13"/>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4" name="Google Shape;114;p13"/>
            <p:cNvSpPr txBox="1"/>
            <p:nvPr/>
          </p:nvSpPr>
          <p:spPr>
            <a:xfrm rot="16200000">
              <a:off x="7967281" y="3255623"/>
              <a:ext cx="2360917" cy="5245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15" name="Google Shape;115;p13"/>
            <p:cNvPicPr preferRelativeResize="0"/>
            <p:nvPr/>
          </p:nvPicPr>
          <p:blipFill rotWithShape="1">
            <a:blip r:embed="rId5">
              <a:alphaModFix/>
            </a:blip>
            <a:srcRect/>
            <a:stretch/>
          </p:blipFill>
          <p:spPr>
            <a:xfrm rot="-5400000">
              <a:off x="8340472" y="3247473"/>
              <a:ext cx="530600" cy="530600"/>
            </a:xfrm>
            <a:prstGeom prst="rect">
              <a:avLst/>
            </a:prstGeom>
            <a:noFill/>
            <a:ln>
              <a:noFill/>
            </a:ln>
          </p:spPr>
        </p:pic>
      </p:grpSp>
      <p:grpSp>
        <p:nvGrpSpPr>
          <p:cNvPr id="116" name="Google Shape;116;p13"/>
          <p:cNvGrpSpPr/>
          <p:nvPr/>
        </p:nvGrpSpPr>
        <p:grpSpPr>
          <a:xfrm>
            <a:off x="-9395082" y="-1"/>
            <a:ext cx="9927504" cy="6858000"/>
            <a:chOff x="-9337032" y="-1"/>
            <a:chExt cx="9927504" cy="6858000"/>
          </a:xfrm>
        </p:grpSpPr>
        <p:sp>
          <p:nvSpPr>
            <p:cNvPr id="117" name="Google Shape;117;p13"/>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13"/>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13"/>
            <p:cNvSpPr txBox="1"/>
            <p:nvPr/>
          </p:nvSpPr>
          <p:spPr>
            <a:xfrm rot="16200000">
              <a:off x="-868671" y="3264159"/>
              <a:ext cx="2360920" cy="507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20" name="Google Shape;120;p13"/>
            <p:cNvPicPr preferRelativeResize="0"/>
            <p:nvPr/>
          </p:nvPicPr>
          <p:blipFill rotWithShape="1">
            <a:blip r:embed="rId5">
              <a:alphaModFix/>
            </a:blip>
            <a:srcRect/>
            <a:stretch/>
          </p:blipFill>
          <p:spPr>
            <a:xfrm rot="-5400000">
              <a:off x="-491912" y="3247473"/>
              <a:ext cx="530600" cy="530600"/>
            </a:xfrm>
            <a:prstGeom prst="rect">
              <a:avLst/>
            </a:prstGeom>
            <a:noFill/>
            <a:ln>
              <a:noFill/>
            </a:ln>
          </p:spPr>
        </p:pic>
      </p:grpSp>
      <p:pic>
        <p:nvPicPr>
          <p:cNvPr id="121" name="Google Shape;121;p13"/>
          <p:cNvPicPr preferRelativeResize="0"/>
          <p:nvPr/>
        </p:nvPicPr>
        <p:blipFill rotWithShape="1">
          <a:blip r:embed="rId6">
            <a:alphaModFix/>
          </a:blip>
          <a:srcRect/>
          <a:stretch/>
        </p:blipFill>
        <p:spPr>
          <a:xfrm>
            <a:off x="6641257" y="4032742"/>
            <a:ext cx="2159644" cy="2159644"/>
          </a:xfrm>
          <a:prstGeom prst="ellipse">
            <a:avLst/>
          </a:prstGeom>
          <a:noFill/>
          <a:ln>
            <a:noFill/>
          </a:ln>
        </p:spPr>
      </p:pic>
      <p:pic>
        <p:nvPicPr>
          <p:cNvPr id="2" name="upbeat-and-happy-background-music">
            <a:hlinkClick r:id="" action="ppaction://media"/>
            <a:extLst>
              <a:ext uri="{FF2B5EF4-FFF2-40B4-BE49-F238E27FC236}">
                <a16:creationId xmlns:a16="http://schemas.microsoft.com/office/drawing/2014/main" id="{EB26F177-B637-4464-8F87-E3ADC0ED24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8471" y="6415269"/>
            <a:ext cx="304800" cy="304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6" name="Google Shape;396;p18"/>
            <p:cNvSpPr txBox="1"/>
            <p:nvPr/>
          </p:nvSpPr>
          <p:spPr>
            <a:xfrm rot="16200000">
              <a:off x="10221286" y="3259044"/>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18"/>
            <p:cNvSpPr txBox="1"/>
            <p:nvPr/>
          </p:nvSpPr>
          <p:spPr>
            <a:xfrm rot="16200000">
              <a:off x="8989748" y="3237724"/>
              <a:ext cx="2360917" cy="5603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p18"/>
            <p:cNvSpPr txBox="1"/>
            <p:nvPr/>
          </p:nvSpPr>
          <p:spPr>
            <a:xfrm rot="16200000">
              <a:off x="8597254" y="3260721"/>
              <a:ext cx="2360917" cy="51434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759061" y="0"/>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 name="Google Shape;412;p18"/>
            <p:cNvSpPr txBox="1"/>
            <p:nvPr/>
          </p:nvSpPr>
          <p:spPr>
            <a:xfrm rot="16200000">
              <a:off x="7942427" y="3260720"/>
              <a:ext cx="2360917" cy="5143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Administration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3" name="Google Shape;413;p18"/>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18"/>
            <p:cNvSpPr txBox="1"/>
            <p:nvPr/>
          </p:nvSpPr>
          <p:spPr>
            <a:xfrm rot="16200000">
              <a:off x="-863553" y="3259040"/>
              <a:ext cx="2360919" cy="5177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67" name="Oval 66">
            <a:extLst>
              <a:ext uri="{FF2B5EF4-FFF2-40B4-BE49-F238E27FC236}">
                <a16:creationId xmlns:a16="http://schemas.microsoft.com/office/drawing/2014/main" id="{1DDEF540-67AA-4DD5-A2FC-04D6865E6407}"/>
              </a:ext>
            </a:extLst>
          </p:cNvPr>
          <p:cNvSpPr/>
          <p:nvPr/>
        </p:nvSpPr>
        <p:spPr>
          <a:xfrm>
            <a:off x="1332713" y="1508117"/>
            <a:ext cx="2017224" cy="2017224"/>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E02AFDA-7701-4DCE-A024-70FD50E763C7}"/>
              </a:ext>
            </a:extLst>
          </p:cNvPr>
          <p:cNvSpPr/>
          <p:nvPr/>
        </p:nvSpPr>
        <p:spPr>
          <a:xfrm>
            <a:off x="4030374" y="1479054"/>
            <a:ext cx="2075350" cy="207535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19417CB-A974-4F1C-8B0E-32AA4056699D}"/>
              </a:ext>
            </a:extLst>
          </p:cNvPr>
          <p:cNvSpPr/>
          <p:nvPr/>
        </p:nvSpPr>
        <p:spPr>
          <a:xfrm>
            <a:off x="6799807" y="1473903"/>
            <a:ext cx="2085652" cy="2085652"/>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0">
            <a:extLst>
              <a:ext uri="{FF2B5EF4-FFF2-40B4-BE49-F238E27FC236}">
                <a16:creationId xmlns:a16="http://schemas.microsoft.com/office/drawing/2014/main" id="{CE4E4AFD-C932-4E86-AB47-42879570F6F5}"/>
              </a:ext>
            </a:extLst>
          </p:cNvPr>
          <p:cNvGrpSpPr/>
          <p:nvPr/>
        </p:nvGrpSpPr>
        <p:grpSpPr>
          <a:xfrm>
            <a:off x="1413800" y="1473903"/>
            <a:ext cx="662608" cy="523220"/>
            <a:chOff x="668600" y="2123782"/>
            <a:chExt cx="662608" cy="523220"/>
          </a:xfrm>
        </p:grpSpPr>
        <p:sp>
          <p:nvSpPr>
            <p:cNvPr id="76" name="Oval 75">
              <a:extLst>
                <a:ext uri="{FF2B5EF4-FFF2-40B4-BE49-F238E27FC236}">
                  <a16:creationId xmlns:a16="http://schemas.microsoft.com/office/drawing/2014/main" id="{2B19E5AF-A538-4F4A-8900-162204C4E9F3}"/>
                </a:ext>
              </a:extLst>
            </p:cNvPr>
            <p:cNvSpPr/>
            <p:nvPr/>
          </p:nvSpPr>
          <p:spPr>
            <a:xfrm>
              <a:off x="732304" y="2123782"/>
              <a:ext cx="523220" cy="52322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12">
              <a:extLst>
                <a:ext uri="{FF2B5EF4-FFF2-40B4-BE49-F238E27FC236}">
                  <a16:creationId xmlns:a16="http://schemas.microsoft.com/office/drawing/2014/main" id="{0724A23A-269D-46E4-8E32-BAFF6FD5612B}"/>
                </a:ext>
              </a:extLst>
            </p:cNvPr>
            <p:cNvSpPr txBox="1"/>
            <p:nvPr/>
          </p:nvSpPr>
          <p:spPr>
            <a:xfrm>
              <a:off x="668600" y="2154559"/>
              <a:ext cx="662608" cy="461665"/>
            </a:xfrm>
            <a:prstGeom prst="rect">
              <a:avLst/>
            </a:prstGeom>
            <a:noFill/>
          </p:spPr>
          <p:txBody>
            <a:bodyPr wrap="square" rtlCol="0">
              <a:spAutoFit/>
            </a:bodyPr>
            <a:lstStyle/>
            <a:p>
              <a:pPr algn="ctr"/>
              <a:endParaRPr lang="en-US" sz="2400" b="1" dirty="0">
                <a:solidFill>
                  <a:srgbClr val="E6E7E9"/>
                </a:solidFill>
                <a:latin typeface="Tw Cen MT" panose="020B0602020104020603" pitchFamily="34" charset="0"/>
              </a:endParaRPr>
            </a:p>
          </p:txBody>
        </p:sp>
      </p:grpSp>
      <p:grpSp>
        <p:nvGrpSpPr>
          <p:cNvPr id="78" name="Group 13">
            <a:extLst>
              <a:ext uri="{FF2B5EF4-FFF2-40B4-BE49-F238E27FC236}">
                <a16:creationId xmlns:a16="http://schemas.microsoft.com/office/drawing/2014/main" id="{FC07D882-D546-4502-8A86-0E5692599D91}"/>
              </a:ext>
            </a:extLst>
          </p:cNvPr>
          <p:cNvGrpSpPr/>
          <p:nvPr/>
        </p:nvGrpSpPr>
        <p:grpSpPr>
          <a:xfrm>
            <a:off x="4101605" y="1473903"/>
            <a:ext cx="662608" cy="523220"/>
            <a:chOff x="662610" y="2123782"/>
            <a:chExt cx="662608" cy="523220"/>
          </a:xfrm>
        </p:grpSpPr>
        <p:sp>
          <p:nvSpPr>
            <p:cNvPr id="79" name="Oval 78">
              <a:extLst>
                <a:ext uri="{FF2B5EF4-FFF2-40B4-BE49-F238E27FC236}">
                  <a16:creationId xmlns:a16="http://schemas.microsoft.com/office/drawing/2014/main" id="{0A22A3AF-787F-44E1-9F88-4F387673EE83}"/>
                </a:ext>
              </a:extLst>
            </p:cNvPr>
            <p:cNvSpPr/>
            <p:nvPr/>
          </p:nvSpPr>
          <p:spPr>
            <a:xfrm>
              <a:off x="732304" y="2123782"/>
              <a:ext cx="523220" cy="52322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15">
              <a:extLst>
                <a:ext uri="{FF2B5EF4-FFF2-40B4-BE49-F238E27FC236}">
                  <a16:creationId xmlns:a16="http://schemas.microsoft.com/office/drawing/2014/main" id="{8AA7F544-3D9B-48CF-B33E-BD7882C729A7}"/>
                </a:ext>
              </a:extLst>
            </p:cNvPr>
            <p:cNvSpPr txBox="1"/>
            <p:nvPr/>
          </p:nvSpPr>
          <p:spPr>
            <a:xfrm>
              <a:off x="662610" y="2154559"/>
              <a:ext cx="662608" cy="461665"/>
            </a:xfrm>
            <a:prstGeom prst="rect">
              <a:avLst/>
            </a:prstGeom>
            <a:noFill/>
          </p:spPr>
          <p:txBody>
            <a:bodyPr wrap="square" rtlCol="0">
              <a:spAutoFit/>
            </a:bodyPr>
            <a:lstStyle/>
            <a:p>
              <a:pPr algn="ctr"/>
              <a:endParaRPr lang="en-US" sz="2400" b="1" dirty="0">
                <a:solidFill>
                  <a:srgbClr val="E6E7E9"/>
                </a:solidFill>
                <a:latin typeface="Tw Cen MT" panose="020B0602020104020603" pitchFamily="34" charset="0"/>
              </a:endParaRPr>
            </a:p>
          </p:txBody>
        </p:sp>
      </p:grpSp>
      <p:grpSp>
        <p:nvGrpSpPr>
          <p:cNvPr id="81" name="Group 16">
            <a:extLst>
              <a:ext uri="{FF2B5EF4-FFF2-40B4-BE49-F238E27FC236}">
                <a16:creationId xmlns:a16="http://schemas.microsoft.com/office/drawing/2014/main" id="{026D08AE-572E-4F79-A05D-9DA1F9188D28}"/>
              </a:ext>
            </a:extLst>
          </p:cNvPr>
          <p:cNvGrpSpPr/>
          <p:nvPr/>
        </p:nvGrpSpPr>
        <p:grpSpPr>
          <a:xfrm>
            <a:off x="6855935" y="1481477"/>
            <a:ext cx="662608" cy="508072"/>
            <a:chOff x="662610" y="2131356"/>
            <a:chExt cx="662608" cy="508072"/>
          </a:xfrm>
        </p:grpSpPr>
        <p:sp>
          <p:nvSpPr>
            <p:cNvPr id="82" name="Oval 81">
              <a:extLst>
                <a:ext uri="{FF2B5EF4-FFF2-40B4-BE49-F238E27FC236}">
                  <a16:creationId xmlns:a16="http://schemas.microsoft.com/office/drawing/2014/main" id="{E6A1540D-509A-451C-B14F-48581D8507D8}"/>
                </a:ext>
              </a:extLst>
            </p:cNvPr>
            <p:cNvSpPr/>
            <p:nvPr/>
          </p:nvSpPr>
          <p:spPr>
            <a:xfrm>
              <a:off x="739878" y="2131356"/>
              <a:ext cx="508072" cy="508072"/>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18">
              <a:extLst>
                <a:ext uri="{FF2B5EF4-FFF2-40B4-BE49-F238E27FC236}">
                  <a16:creationId xmlns:a16="http://schemas.microsoft.com/office/drawing/2014/main" id="{CC108D50-A2CA-41A0-815F-EBD7EDE2CAFF}"/>
                </a:ext>
              </a:extLst>
            </p:cNvPr>
            <p:cNvSpPr txBox="1"/>
            <p:nvPr/>
          </p:nvSpPr>
          <p:spPr>
            <a:xfrm>
              <a:off x="662610" y="2154558"/>
              <a:ext cx="662608" cy="461665"/>
            </a:xfrm>
            <a:prstGeom prst="rect">
              <a:avLst/>
            </a:prstGeom>
            <a:noFill/>
          </p:spPr>
          <p:txBody>
            <a:bodyPr wrap="square" rtlCol="0">
              <a:spAutoFit/>
            </a:bodyPr>
            <a:lstStyle/>
            <a:p>
              <a:pPr algn="ctr"/>
              <a:endParaRPr lang="en-US" sz="2400" b="1" dirty="0">
                <a:solidFill>
                  <a:srgbClr val="E6E7E9"/>
                </a:solidFill>
                <a:latin typeface="Tw Cen MT" panose="020B0602020104020603" pitchFamily="34" charset="0"/>
              </a:endParaRPr>
            </a:p>
          </p:txBody>
        </p:sp>
      </p:grpSp>
      <p:sp>
        <p:nvSpPr>
          <p:cNvPr id="85" name="TextBox 20">
            <a:extLst>
              <a:ext uri="{FF2B5EF4-FFF2-40B4-BE49-F238E27FC236}">
                <a16:creationId xmlns:a16="http://schemas.microsoft.com/office/drawing/2014/main" id="{C2F6F1D1-0FE4-476E-9DD0-D18CFEB86DF9}"/>
              </a:ext>
            </a:extLst>
          </p:cNvPr>
          <p:cNvSpPr txBox="1"/>
          <p:nvPr/>
        </p:nvSpPr>
        <p:spPr>
          <a:xfrm>
            <a:off x="1034045" y="3996794"/>
            <a:ext cx="2644771" cy="1477328"/>
          </a:xfrm>
          <a:prstGeom prst="rect">
            <a:avLst/>
          </a:prstGeom>
          <a:noFill/>
        </p:spPr>
        <p:txBody>
          <a:bodyPr wrap="square" rtlCol="0">
            <a:spAutoFit/>
          </a:bodyPr>
          <a:lstStyle/>
          <a:p>
            <a:pPr algn="ctr"/>
            <a:r>
              <a:rPr lang="en-US" sz="2400" dirty="0">
                <a:solidFill>
                  <a:srgbClr val="FF5969"/>
                </a:solidFill>
                <a:latin typeface="Tw Cen MT" panose="020B0602020104020603" pitchFamily="34" charset="0"/>
              </a:rPr>
              <a:t>Asst. Prof. Dr. Mustafa POLAT</a:t>
            </a:r>
            <a:endParaRPr lang="tr-TR" sz="2400" dirty="0">
              <a:solidFill>
                <a:srgbClr val="FF5969"/>
              </a:solidFill>
              <a:latin typeface="Tw Cen MT" panose="020B0602020104020603" pitchFamily="34" charset="0"/>
            </a:endParaRPr>
          </a:p>
          <a:p>
            <a:pPr algn="ctr"/>
            <a:r>
              <a:rPr lang="en-US" dirty="0">
                <a:solidFill>
                  <a:schemeClr val="bg1">
                    <a:lumMod val="65000"/>
                  </a:schemeClr>
                </a:solidFill>
                <a:latin typeface="Tw Cen MT" panose="020B0602020104020603" pitchFamily="34" charset="0"/>
              </a:rPr>
              <a:t>The Director of the School of Foreign Languages </a:t>
            </a:r>
            <a:endParaRPr lang="tr-TR" dirty="0">
              <a:solidFill>
                <a:schemeClr val="bg1">
                  <a:lumMod val="65000"/>
                </a:schemeClr>
              </a:solidFill>
              <a:latin typeface="Tw Cen MT" panose="020B0602020104020603" pitchFamily="34" charset="0"/>
            </a:endParaRPr>
          </a:p>
          <a:p>
            <a:pPr algn="ctr"/>
            <a:r>
              <a:rPr lang="tr-TR" dirty="0">
                <a:solidFill>
                  <a:schemeClr val="bg1">
                    <a:lumMod val="65000"/>
                  </a:schemeClr>
                </a:solidFill>
                <a:latin typeface="Tw Cen MT" panose="020B0602020104020603" pitchFamily="34" charset="0"/>
              </a:rPr>
              <a:t>Office No: 4</a:t>
            </a:r>
            <a:endParaRPr lang="en-US" dirty="0">
              <a:solidFill>
                <a:schemeClr val="bg1">
                  <a:lumMod val="65000"/>
                </a:schemeClr>
              </a:solidFill>
              <a:latin typeface="Tw Cen MT" panose="020B0602020104020603" pitchFamily="34" charset="0"/>
            </a:endParaRPr>
          </a:p>
        </p:txBody>
      </p:sp>
      <p:grpSp>
        <p:nvGrpSpPr>
          <p:cNvPr id="88" name="Group 23">
            <a:extLst>
              <a:ext uri="{FF2B5EF4-FFF2-40B4-BE49-F238E27FC236}">
                <a16:creationId xmlns:a16="http://schemas.microsoft.com/office/drawing/2014/main" id="{D73B3265-9C28-4D12-B855-9F0B19A13AF6}"/>
              </a:ext>
            </a:extLst>
          </p:cNvPr>
          <p:cNvGrpSpPr/>
          <p:nvPr/>
        </p:nvGrpSpPr>
        <p:grpSpPr>
          <a:xfrm>
            <a:off x="712863" y="3996794"/>
            <a:ext cx="7749779" cy="2440131"/>
            <a:chOff x="307244" y="4416136"/>
            <a:chExt cx="7749779" cy="2440131"/>
          </a:xfrm>
        </p:grpSpPr>
        <p:sp>
          <p:nvSpPr>
            <p:cNvPr id="89" name="TextBox 24">
              <a:extLst>
                <a:ext uri="{FF2B5EF4-FFF2-40B4-BE49-F238E27FC236}">
                  <a16:creationId xmlns:a16="http://schemas.microsoft.com/office/drawing/2014/main" id="{4AF3E12E-EA1D-4508-AF86-FD7FBC785E1D}"/>
                </a:ext>
              </a:extLst>
            </p:cNvPr>
            <p:cNvSpPr txBox="1"/>
            <p:nvPr/>
          </p:nvSpPr>
          <p:spPr>
            <a:xfrm>
              <a:off x="3344736" y="4416136"/>
              <a:ext cx="2644771" cy="1692771"/>
            </a:xfrm>
            <a:prstGeom prst="rect">
              <a:avLst/>
            </a:prstGeom>
            <a:noFill/>
          </p:spPr>
          <p:txBody>
            <a:bodyPr wrap="square" rtlCol="0">
              <a:spAutoFit/>
            </a:bodyPr>
            <a:lstStyle/>
            <a:p>
              <a:pPr algn="ctr"/>
              <a:r>
                <a:rPr lang="tr-TR" sz="2400" dirty="0" err="1">
                  <a:solidFill>
                    <a:srgbClr val="03A1A4"/>
                  </a:solidFill>
                  <a:latin typeface="Tw Cen MT" panose="020B0602020104020603" pitchFamily="34" charset="0"/>
                </a:rPr>
                <a:t>Lecturer</a:t>
              </a:r>
              <a:endParaRPr lang="tr-TR" sz="2400" dirty="0">
                <a:solidFill>
                  <a:srgbClr val="03A1A4"/>
                </a:solidFill>
                <a:latin typeface="Tw Cen MT" panose="020B0602020104020603" pitchFamily="34" charset="0"/>
              </a:endParaRPr>
            </a:p>
            <a:p>
              <a:pPr algn="ctr"/>
              <a:r>
                <a:rPr lang="tr-TR" sz="2400" dirty="0">
                  <a:solidFill>
                    <a:srgbClr val="03A1A4"/>
                  </a:solidFill>
                  <a:latin typeface="Tw Cen MT" panose="020B0602020104020603" pitchFamily="34" charset="0"/>
                </a:rPr>
                <a:t>Kürşat ARSLAN</a:t>
              </a:r>
            </a:p>
            <a:p>
              <a:pPr algn="ctr"/>
              <a:r>
                <a:rPr lang="tr-TR" dirty="0" err="1">
                  <a:solidFill>
                    <a:schemeClr val="bg1">
                      <a:lumMod val="65000"/>
                    </a:schemeClr>
                  </a:solidFill>
                  <a:latin typeface="Tw Cen MT" panose="020B0602020104020603" pitchFamily="34" charset="0"/>
                </a:rPr>
                <a:t>Vice</a:t>
              </a:r>
              <a:r>
                <a:rPr lang="tr-TR" dirty="0">
                  <a:solidFill>
                    <a:schemeClr val="bg1">
                      <a:lumMod val="65000"/>
                    </a:schemeClr>
                  </a:solidFill>
                  <a:latin typeface="Tw Cen MT" panose="020B0602020104020603" pitchFamily="34" charset="0"/>
                </a:rPr>
                <a:t> Manager </a:t>
              </a:r>
              <a:r>
                <a:rPr lang="en-US" dirty="0">
                  <a:solidFill>
                    <a:schemeClr val="bg1">
                      <a:lumMod val="65000"/>
                    </a:schemeClr>
                  </a:solidFill>
                  <a:latin typeface="Tw Cen MT" panose="020B0602020104020603" pitchFamily="34" charset="0"/>
                </a:rPr>
                <a:t>of the School of Foreign Languages </a:t>
              </a:r>
              <a:endParaRPr lang="tr-TR" dirty="0">
                <a:solidFill>
                  <a:schemeClr val="bg1">
                    <a:lumMod val="65000"/>
                  </a:schemeClr>
                </a:solidFill>
                <a:latin typeface="Tw Cen MT" panose="020B0602020104020603" pitchFamily="34" charset="0"/>
              </a:endParaRPr>
            </a:p>
            <a:p>
              <a:pPr algn="ctr"/>
              <a:r>
                <a:rPr lang="tr-TR" dirty="0" err="1">
                  <a:solidFill>
                    <a:schemeClr val="bg1">
                      <a:lumMod val="65000"/>
                    </a:schemeClr>
                  </a:solidFill>
                  <a:latin typeface="Tw Cen MT" panose="020B0602020104020603" pitchFamily="34" charset="0"/>
                </a:rPr>
                <a:t>Administrative</a:t>
              </a:r>
              <a:r>
                <a:rPr lang="tr-TR" dirty="0">
                  <a:solidFill>
                    <a:schemeClr val="bg1">
                      <a:lumMod val="65000"/>
                    </a:schemeClr>
                  </a:solidFill>
                  <a:latin typeface="Tw Cen MT" panose="020B0602020104020603" pitchFamily="34" charset="0"/>
                </a:rPr>
                <a:t> </a:t>
              </a:r>
              <a:r>
                <a:rPr lang="tr-TR" dirty="0" err="1">
                  <a:solidFill>
                    <a:schemeClr val="bg1">
                      <a:lumMod val="65000"/>
                    </a:schemeClr>
                  </a:solidFill>
                  <a:latin typeface="Tw Cen MT" panose="020B0602020104020603" pitchFamily="34" charset="0"/>
                </a:rPr>
                <a:t>Affairs</a:t>
              </a:r>
              <a:endParaRPr lang="tr-TR" dirty="0">
                <a:solidFill>
                  <a:schemeClr val="bg1">
                    <a:lumMod val="65000"/>
                  </a:schemeClr>
                </a:solidFill>
                <a:latin typeface="Tw Cen MT" panose="020B0602020104020603" pitchFamily="34" charset="0"/>
              </a:endParaRPr>
            </a:p>
            <a:p>
              <a:pPr algn="ctr"/>
              <a:r>
                <a:rPr lang="tr-TR" dirty="0">
                  <a:solidFill>
                    <a:schemeClr val="bg1">
                      <a:lumMod val="65000"/>
                    </a:schemeClr>
                  </a:solidFill>
                  <a:latin typeface="Tw Cen MT" panose="020B0602020104020603" pitchFamily="34" charset="0"/>
                </a:rPr>
                <a:t> Office No: 8</a:t>
              </a:r>
              <a:endParaRPr lang="en-US" dirty="0">
                <a:solidFill>
                  <a:schemeClr val="bg1">
                    <a:lumMod val="65000"/>
                  </a:schemeClr>
                </a:solidFill>
                <a:latin typeface="Tw Cen MT" panose="020B0602020104020603" pitchFamily="34" charset="0"/>
              </a:endParaRPr>
            </a:p>
          </p:txBody>
        </p:sp>
        <p:sp>
          <p:nvSpPr>
            <p:cNvPr id="90" name="TextBox 25">
              <a:extLst>
                <a:ext uri="{FF2B5EF4-FFF2-40B4-BE49-F238E27FC236}">
                  <a16:creationId xmlns:a16="http://schemas.microsoft.com/office/drawing/2014/main" id="{43ACE2DF-5CAE-4B78-B364-748BBBAAA11D}"/>
                </a:ext>
              </a:extLst>
            </p:cNvPr>
            <p:cNvSpPr txBox="1"/>
            <p:nvPr/>
          </p:nvSpPr>
          <p:spPr>
            <a:xfrm>
              <a:off x="5412252" y="6413816"/>
              <a:ext cx="2644771" cy="307777"/>
            </a:xfrm>
            <a:prstGeom prst="rect">
              <a:avLst/>
            </a:prstGeom>
            <a:noFill/>
          </p:spPr>
          <p:txBody>
            <a:bodyPr wrap="square" rtlCol="0">
              <a:spAutoFit/>
            </a:bodyPr>
            <a:lstStyle/>
            <a:p>
              <a:pPr algn="ctr"/>
              <a:endParaRPr lang="en-US" dirty="0">
                <a:solidFill>
                  <a:schemeClr val="bg1">
                    <a:lumMod val="65000"/>
                  </a:schemeClr>
                </a:solidFill>
                <a:latin typeface="Tw Cen MT" panose="020B0602020104020603" pitchFamily="34" charset="0"/>
              </a:endParaRPr>
            </a:p>
          </p:txBody>
        </p:sp>
        <p:sp>
          <p:nvSpPr>
            <p:cNvPr id="91" name="TextBox 26">
              <a:extLst>
                <a:ext uri="{FF2B5EF4-FFF2-40B4-BE49-F238E27FC236}">
                  <a16:creationId xmlns:a16="http://schemas.microsoft.com/office/drawing/2014/main" id="{53241581-582E-42DA-9EB3-0616F37420DC}"/>
                </a:ext>
              </a:extLst>
            </p:cNvPr>
            <p:cNvSpPr txBox="1"/>
            <p:nvPr/>
          </p:nvSpPr>
          <p:spPr>
            <a:xfrm>
              <a:off x="307244" y="6548490"/>
              <a:ext cx="3048141" cy="307777"/>
            </a:xfrm>
            <a:prstGeom prst="rect">
              <a:avLst/>
            </a:prstGeom>
            <a:noFill/>
          </p:spPr>
          <p:txBody>
            <a:bodyPr wrap="square" rtlCol="0">
              <a:spAutoFit/>
            </a:bodyPr>
            <a:lstStyle/>
            <a:p>
              <a:pPr algn="ctr"/>
              <a:endParaRPr lang="en-US" dirty="0">
                <a:solidFill>
                  <a:schemeClr val="bg1">
                    <a:lumMod val="65000"/>
                  </a:schemeClr>
                </a:solidFill>
                <a:latin typeface="Tw Cen MT" panose="020B0602020104020603" pitchFamily="34" charset="0"/>
              </a:endParaRPr>
            </a:p>
          </p:txBody>
        </p:sp>
      </p:grpSp>
      <p:sp>
        <p:nvSpPr>
          <p:cNvPr id="93" name="TextBox 28">
            <a:extLst>
              <a:ext uri="{FF2B5EF4-FFF2-40B4-BE49-F238E27FC236}">
                <a16:creationId xmlns:a16="http://schemas.microsoft.com/office/drawing/2014/main" id="{13B1268E-B232-41D3-BF65-5F56925D24A4}"/>
              </a:ext>
            </a:extLst>
          </p:cNvPr>
          <p:cNvSpPr txBox="1"/>
          <p:nvPr/>
        </p:nvSpPr>
        <p:spPr>
          <a:xfrm>
            <a:off x="6522262" y="3996794"/>
            <a:ext cx="2644771" cy="1692771"/>
          </a:xfrm>
          <a:prstGeom prst="rect">
            <a:avLst/>
          </a:prstGeom>
          <a:noFill/>
        </p:spPr>
        <p:txBody>
          <a:bodyPr wrap="square" rtlCol="0">
            <a:spAutoFit/>
          </a:bodyPr>
          <a:lstStyle/>
          <a:p>
            <a:pPr algn="ctr"/>
            <a:r>
              <a:rPr lang="tr-TR" sz="2400" dirty="0" err="1">
                <a:solidFill>
                  <a:srgbClr val="5D7373"/>
                </a:solidFill>
                <a:latin typeface="Tw Cen MT" panose="020B0602020104020603" pitchFamily="34" charset="0"/>
              </a:rPr>
              <a:t>Lecturer</a:t>
            </a:r>
            <a:endParaRPr lang="tr-TR" sz="2400" dirty="0">
              <a:solidFill>
                <a:srgbClr val="5D7373"/>
              </a:solidFill>
              <a:latin typeface="Tw Cen MT" panose="020B0602020104020603" pitchFamily="34" charset="0"/>
            </a:endParaRPr>
          </a:p>
          <a:p>
            <a:pPr algn="ctr"/>
            <a:r>
              <a:rPr lang="tr-TR" sz="2400" dirty="0">
                <a:solidFill>
                  <a:srgbClr val="5D7373"/>
                </a:solidFill>
                <a:latin typeface="Tw Cen MT" panose="020B0602020104020603" pitchFamily="34" charset="0"/>
              </a:rPr>
              <a:t>Hüseyin ATASEVEN</a:t>
            </a:r>
          </a:p>
          <a:p>
            <a:pPr algn="ctr"/>
            <a:r>
              <a:rPr lang="tr-TR" dirty="0" err="1">
                <a:solidFill>
                  <a:schemeClr val="bg1">
                    <a:lumMod val="65000"/>
                  </a:schemeClr>
                </a:solidFill>
                <a:latin typeface="Tw Cen MT" panose="020B0602020104020603" pitchFamily="34" charset="0"/>
              </a:rPr>
              <a:t>Vice</a:t>
            </a:r>
            <a:r>
              <a:rPr lang="tr-TR" dirty="0">
                <a:solidFill>
                  <a:schemeClr val="bg1">
                    <a:lumMod val="65000"/>
                  </a:schemeClr>
                </a:solidFill>
                <a:latin typeface="Tw Cen MT" panose="020B0602020104020603" pitchFamily="34" charset="0"/>
              </a:rPr>
              <a:t> Manager </a:t>
            </a:r>
            <a:r>
              <a:rPr lang="en-US" dirty="0">
                <a:solidFill>
                  <a:schemeClr val="bg1">
                    <a:lumMod val="65000"/>
                  </a:schemeClr>
                </a:solidFill>
                <a:latin typeface="Tw Cen MT" panose="020B0602020104020603" pitchFamily="34" charset="0"/>
              </a:rPr>
              <a:t>of the School of Foreign Languages </a:t>
            </a:r>
            <a:endParaRPr lang="tr-TR" dirty="0">
              <a:solidFill>
                <a:schemeClr val="bg1">
                  <a:lumMod val="65000"/>
                </a:schemeClr>
              </a:solidFill>
              <a:latin typeface="Tw Cen MT" panose="020B0602020104020603" pitchFamily="34" charset="0"/>
            </a:endParaRPr>
          </a:p>
          <a:p>
            <a:pPr algn="ctr"/>
            <a:r>
              <a:rPr lang="tr-TR" dirty="0" err="1">
                <a:solidFill>
                  <a:schemeClr val="bg1">
                    <a:lumMod val="65000"/>
                  </a:schemeClr>
                </a:solidFill>
                <a:latin typeface="Tw Cen MT" panose="020B0602020104020603" pitchFamily="34" charset="0"/>
              </a:rPr>
              <a:t>Academic</a:t>
            </a:r>
            <a:r>
              <a:rPr lang="tr-TR" dirty="0">
                <a:solidFill>
                  <a:schemeClr val="bg1">
                    <a:lumMod val="65000"/>
                  </a:schemeClr>
                </a:solidFill>
                <a:latin typeface="Tw Cen MT" panose="020B0602020104020603" pitchFamily="34" charset="0"/>
              </a:rPr>
              <a:t> </a:t>
            </a:r>
            <a:r>
              <a:rPr lang="tr-TR" dirty="0" err="1">
                <a:solidFill>
                  <a:schemeClr val="bg1">
                    <a:lumMod val="65000"/>
                  </a:schemeClr>
                </a:solidFill>
                <a:latin typeface="Tw Cen MT" panose="020B0602020104020603" pitchFamily="34" charset="0"/>
              </a:rPr>
              <a:t>Affairs</a:t>
            </a:r>
            <a:endParaRPr lang="tr-TR" dirty="0">
              <a:solidFill>
                <a:schemeClr val="bg1">
                  <a:lumMod val="65000"/>
                </a:schemeClr>
              </a:solidFill>
              <a:latin typeface="Tw Cen MT" panose="020B0602020104020603" pitchFamily="34" charset="0"/>
            </a:endParaRPr>
          </a:p>
          <a:p>
            <a:pPr algn="ctr"/>
            <a:r>
              <a:rPr lang="tr-TR" dirty="0">
                <a:solidFill>
                  <a:schemeClr val="bg1">
                    <a:lumMod val="65000"/>
                  </a:schemeClr>
                </a:solidFill>
                <a:latin typeface="Tw Cen MT" panose="020B0602020104020603" pitchFamily="34" charset="0"/>
              </a:rPr>
              <a:t>Office No: 2</a:t>
            </a:r>
            <a:endParaRPr lang="en-US" dirty="0">
              <a:solidFill>
                <a:schemeClr val="bg1">
                  <a:lumMod val="65000"/>
                </a:schemeClr>
              </a:solidFill>
              <a:latin typeface="Tw Cen MT" panose="020B0602020104020603" pitchFamily="34" charset="0"/>
            </a:endParaRPr>
          </a:p>
        </p:txBody>
      </p:sp>
      <p:pic>
        <p:nvPicPr>
          <p:cNvPr id="6" name="Resim 5" descr="insan yüzü, giyim, kişi, şahıs, gömlek, tişört içeren bir resim&#10;&#10;Açıklama otomatik olarak oluşturuldu">
            <a:extLst>
              <a:ext uri="{FF2B5EF4-FFF2-40B4-BE49-F238E27FC236}">
                <a16:creationId xmlns:a16="http://schemas.microsoft.com/office/drawing/2014/main" id="{4662D051-2671-BE8A-5915-679CD4D7D841}"/>
              </a:ext>
            </a:extLst>
          </p:cNvPr>
          <p:cNvPicPr>
            <a:picLocks noChangeAspect="1"/>
          </p:cNvPicPr>
          <p:nvPr/>
        </p:nvPicPr>
        <p:blipFill>
          <a:blip r:embed="rId4"/>
          <a:stretch>
            <a:fillRect/>
          </a:stretch>
        </p:blipFill>
        <p:spPr>
          <a:xfrm>
            <a:off x="1391032" y="1589401"/>
            <a:ext cx="1898889" cy="1898889"/>
          </a:xfrm>
          <a:prstGeom prst="ellipse">
            <a:avLst/>
          </a:prstGeom>
          <a:ln>
            <a:noFill/>
          </a:ln>
          <a:effectLst>
            <a:softEdge rad="112500"/>
          </a:effectLst>
        </p:spPr>
      </p:pic>
      <p:pic>
        <p:nvPicPr>
          <p:cNvPr id="9" name="Resim 8" descr="insan yüzü, giyim, takım elbise, kişi, şahıs içeren bir resim&#10;&#10;Açıklama otomatik olarak oluşturuldu">
            <a:extLst>
              <a:ext uri="{FF2B5EF4-FFF2-40B4-BE49-F238E27FC236}">
                <a16:creationId xmlns:a16="http://schemas.microsoft.com/office/drawing/2014/main" id="{F141AC3E-CC05-AA87-7F61-93F596BAEFE4}"/>
              </a:ext>
            </a:extLst>
          </p:cNvPr>
          <p:cNvPicPr>
            <a:picLocks noChangeAspect="1"/>
          </p:cNvPicPr>
          <p:nvPr/>
        </p:nvPicPr>
        <p:blipFill>
          <a:blip r:embed="rId5"/>
          <a:stretch>
            <a:fillRect/>
          </a:stretch>
        </p:blipFill>
        <p:spPr>
          <a:xfrm>
            <a:off x="4113716" y="1574257"/>
            <a:ext cx="1938499" cy="1938499"/>
          </a:xfrm>
          <a:prstGeom prst="ellipse">
            <a:avLst/>
          </a:prstGeom>
          <a:ln>
            <a:noFill/>
          </a:ln>
          <a:effectLst>
            <a:softEdge rad="112500"/>
          </a:effectLst>
        </p:spPr>
      </p:pic>
      <p:pic>
        <p:nvPicPr>
          <p:cNvPr id="10" name="Resim 9" descr="insan yüzü, adam, insan, kişi, şahıs, gülümsemek, gülüş içeren bir resim&#10;&#10;Açıklama otomatik olarak oluşturuldu">
            <a:extLst>
              <a:ext uri="{FF2B5EF4-FFF2-40B4-BE49-F238E27FC236}">
                <a16:creationId xmlns:a16="http://schemas.microsoft.com/office/drawing/2014/main" id="{87BC615F-CB84-3BBA-D503-9B3BC4D57F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1106" y="1577789"/>
            <a:ext cx="1935940" cy="1935940"/>
          </a:xfrm>
          <a:prstGeom prst="ellipse">
            <a:avLst/>
          </a:prstGeom>
          <a:ln>
            <a:noFill/>
          </a:ln>
          <a:effectLst>
            <a:softEdge rad="112500"/>
          </a:effectLst>
        </p:spPr>
      </p:pic>
    </p:spTree>
    <p:extLst>
      <p:ext uri="{BB962C8B-B14F-4D97-AF65-F5344CB8AC3E}">
        <p14:creationId xmlns:p14="http://schemas.microsoft.com/office/powerpoint/2010/main" val="34827272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6" cy="6858000"/>
            <a:chOff x="213096" y="0"/>
            <a:chExt cx="11447506"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6" name="Google Shape;396;p18"/>
            <p:cNvSpPr txBox="1"/>
            <p:nvPr/>
          </p:nvSpPr>
          <p:spPr>
            <a:xfrm rot="16200000">
              <a:off x="10221289" y="3259043"/>
              <a:ext cx="2360917" cy="5177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72453" cy="6858000"/>
            <a:chOff x="491575" y="0"/>
            <a:chExt cx="9972453"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18"/>
            <p:cNvSpPr txBox="1"/>
            <p:nvPr/>
          </p:nvSpPr>
          <p:spPr>
            <a:xfrm rot="16200000">
              <a:off x="9001462" y="3235786"/>
              <a:ext cx="2360917" cy="5642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04" name="Google Shape;404;p18"/>
          <p:cNvGrpSpPr/>
          <p:nvPr/>
        </p:nvGrpSpPr>
        <p:grpSpPr>
          <a:xfrm>
            <a:off x="1049062" y="0"/>
            <a:ext cx="9587211" cy="6858000"/>
            <a:chOff x="491575" y="0"/>
            <a:chExt cx="9587211"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p18"/>
            <p:cNvSpPr txBox="1"/>
            <p:nvPr/>
          </p:nvSpPr>
          <p:spPr>
            <a:xfrm rot="16200000">
              <a:off x="8619206" y="3238770"/>
              <a:ext cx="2360916" cy="5582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780364" y="-1"/>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 name="Google Shape;412;p18"/>
            <p:cNvSpPr txBox="1"/>
            <p:nvPr/>
          </p:nvSpPr>
          <p:spPr>
            <a:xfrm rot="16200000">
              <a:off x="7954052" y="3263620"/>
              <a:ext cx="2360917" cy="5085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Administration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3" name="Google Shape;413;p18"/>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18"/>
            <p:cNvSpPr txBox="1"/>
            <p:nvPr/>
          </p:nvSpPr>
          <p:spPr>
            <a:xfrm rot="16200000">
              <a:off x="-858197" y="3253679"/>
              <a:ext cx="2360916" cy="5284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67" name="Oval 66">
            <a:extLst>
              <a:ext uri="{FF2B5EF4-FFF2-40B4-BE49-F238E27FC236}">
                <a16:creationId xmlns:a16="http://schemas.microsoft.com/office/drawing/2014/main" id="{1DDEF540-67AA-4DD5-A2FC-04D6865E6407}"/>
              </a:ext>
            </a:extLst>
          </p:cNvPr>
          <p:cNvSpPr/>
          <p:nvPr/>
        </p:nvSpPr>
        <p:spPr>
          <a:xfrm>
            <a:off x="1332713" y="1508117"/>
            <a:ext cx="2017224" cy="2017224"/>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E02AFDA-7701-4DCE-A024-70FD50E763C7}"/>
              </a:ext>
            </a:extLst>
          </p:cNvPr>
          <p:cNvSpPr/>
          <p:nvPr/>
        </p:nvSpPr>
        <p:spPr>
          <a:xfrm>
            <a:off x="4030374" y="1479054"/>
            <a:ext cx="2075350" cy="207535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19417CB-A974-4F1C-8B0E-32AA4056699D}"/>
              </a:ext>
            </a:extLst>
          </p:cNvPr>
          <p:cNvSpPr/>
          <p:nvPr/>
        </p:nvSpPr>
        <p:spPr>
          <a:xfrm>
            <a:off x="6799807" y="1473903"/>
            <a:ext cx="2085652" cy="2085652"/>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0">
            <a:extLst>
              <a:ext uri="{FF2B5EF4-FFF2-40B4-BE49-F238E27FC236}">
                <a16:creationId xmlns:a16="http://schemas.microsoft.com/office/drawing/2014/main" id="{CE4E4AFD-C932-4E86-AB47-42879570F6F5}"/>
              </a:ext>
            </a:extLst>
          </p:cNvPr>
          <p:cNvGrpSpPr/>
          <p:nvPr/>
        </p:nvGrpSpPr>
        <p:grpSpPr>
          <a:xfrm>
            <a:off x="1387210" y="1370507"/>
            <a:ext cx="662608" cy="523220"/>
            <a:chOff x="668600" y="2123782"/>
            <a:chExt cx="662608" cy="523220"/>
          </a:xfrm>
        </p:grpSpPr>
        <p:sp>
          <p:nvSpPr>
            <p:cNvPr id="76" name="Oval 75">
              <a:extLst>
                <a:ext uri="{FF2B5EF4-FFF2-40B4-BE49-F238E27FC236}">
                  <a16:creationId xmlns:a16="http://schemas.microsoft.com/office/drawing/2014/main" id="{2B19E5AF-A538-4F4A-8900-162204C4E9F3}"/>
                </a:ext>
              </a:extLst>
            </p:cNvPr>
            <p:cNvSpPr/>
            <p:nvPr/>
          </p:nvSpPr>
          <p:spPr>
            <a:xfrm>
              <a:off x="732304" y="2123782"/>
              <a:ext cx="523220" cy="52322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12">
              <a:extLst>
                <a:ext uri="{FF2B5EF4-FFF2-40B4-BE49-F238E27FC236}">
                  <a16:creationId xmlns:a16="http://schemas.microsoft.com/office/drawing/2014/main" id="{0724A23A-269D-46E4-8E32-BAFF6FD5612B}"/>
                </a:ext>
              </a:extLst>
            </p:cNvPr>
            <p:cNvSpPr txBox="1"/>
            <p:nvPr/>
          </p:nvSpPr>
          <p:spPr>
            <a:xfrm>
              <a:off x="668600" y="2154559"/>
              <a:ext cx="662608" cy="461665"/>
            </a:xfrm>
            <a:prstGeom prst="rect">
              <a:avLst/>
            </a:prstGeom>
            <a:noFill/>
          </p:spPr>
          <p:txBody>
            <a:bodyPr wrap="square" rtlCol="0">
              <a:spAutoFit/>
            </a:bodyPr>
            <a:lstStyle/>
            <a:p>
              <a:pPr algn="ctr"/>
              <a:endParaRPr lang="en-US" sz="2400" b="1" dirty="0">
                <a:solidFill>
                  <a:srgbClr val="E6E7E9"/>
                </a:solidFill>
                <a:latin typeface="Tw Cen MT" panose="020B0602020104020603" pitchFamily="34" charset="0"/>
              </a:endParaRPr>
            </a:p>
          </p:txBody>
        </p:sp>
      </p:grpSp>
      <p:grpSp>
        <p:nvGrpSpPr>
          <p:cNvPr id="78" name="Group 13">
            <a:extLst>
              <a:ext uri="{FF2B5EF4-FFF2-40B4-BE49-F238E27FC236}">
                <a16:creationId xmlns:a16="http://schemas.microsoft.com/office/drawing/2014/main" id="{FC07D882-D546-4502-8A86-0E5692599D91}"/>
              </a:ext>
            </a:extLst>
          </p:cNvPr>
          <p:cNvGrpSpPr/>
          <p:nvPr/>
        </p:nvGrpSpPr>
        <p:grpSpPr>
          <a:xfrm>
            <a:off x="4101605" y="1473903"/>
            <a:ext cx="662608" cy="523220"/>
            <a:chOff x="662610" y="2123782"/>
            <a:chExt cx="662608" cy="523220"/>
          </a:xfrm>
        </p:grpSpPr>
        <p:sp>
          <p:nvSpPr>
            <p:cNvPr id="79" name="Oval 78">
              <a:extLst>
                <a:ext uri="{FF2B5EF4-FFF2-40B4-BE49-F238E27FC236}">
                  <a16:creationId xmlns:a16="http://schemas.microsoft.com/office/drawing/2014/main" id="{0A22A3AF-787F-44E1-9F88-4F387673EE83}"/>
                </a:ext>
              </a:extLst>
            </p:cNvPr>
            <p:cNvSpPr/>
            <p:nvPr/>
          </p:nvSpPr>
          <p:spPr>
            <a:xfrm>
              <a:off x="732304" y="2123782"/>
              <a:ext cx="523220" cy="52322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15">
              <a:extLst>
                <a:ext uri="{FF2B5EF4-FFF2-40B4-BE49-F238E27FC236}">
                  <a16:creationId xmlns:a16="http://schemas.microsoft.com/office/drawing/2014/main" id="{8AA7F544-3D9B-48CF-B33E-BD7882C729A7}"/>
                </a:ext>
              </a:extLst>
            </p:cNvPr>
            <p:cNvSpPr txBox="1"/>
            <p:nvPr/>
          </p:nvSpPr>
          <p:spPr>
            <a:xfrm>
              <a:off x="662610" y="2154559"/>
              <a:ext cx="662608" cy="461665"/>
            </a:xfrm>
            <a:prstGeom prst="rect">
              <a:avLst/>
            </a:prstGeom>
            <a:noFill/>
          </p:spPr>
          <p:txBody>
            <a:bodyPr wrap="square" rtlCol="0">
              <a:spAutoFit/>
            </a:bodyPr>
            <a:lstStyle/>
            <a:p>
              <a:pPr algn="ctr"/>
              <a:endParaRPr lang="en-US" sz="2400" b="1" dirty="0">
                <a:solidFill>
                  <a:srgbClr val="E6E7E9"/>
                </a:solidFill>
                <a:latin typeface="Tw Cen MT" panose="020B0602020104020603" pitchFamily="34" charset="0"/>
              </a:endParaRPr>
            </a:p>
          </p:txBody>
        </p:sp>
      </p:grpSp>
      <p:grpSp>
        <p:nvGrpSpPr>
          <p:cNvPr id="81" name="Group 16">
            <a:extLst>
              <a:ext uri="{FF2B5EF4-FFF2-40B4-BE49-F238E27FC236}">
                <a16:creationId xmlns:a16="http://schemas.microsoft.com/office/drawing/2014/main" id="{026D08AE-572E-4F79-A05D-9DA1F9188D28}"/>
              </a:ext>
            </a:extLst>
          </p:cNvPr>
          <p:cNvGrpSpPr/>
          <p:nvPr/>
        </p:nvGrpSpPr>
        <p:grpSpPr>
          <a:xfrm>
            <a:off x="6855935" y="1481477"/>
            <a:ext cx="662608" cy="508072"/>
            <a:chOff x="662610" y="2131356"/>
            <a:chExt cx="662608" cy="508072"/>
          </a:xfrm>
        </p:grpSpPr>
        <p:sp>
          <p:nvSpPr>
            <p:cNvPr id="82" name="Oval 81">
              <a:extLst>
                <a:ext uri="{FF2B5EF4-FFF2-40B4-BE49-F238E27FC236}">
                  <a16:creationId xmlns:a16="http://schemas.microsoft.com/office/drawing/2014/main" id="{E6A1540D-509A-451C-B14F-48581D8507D8}"/>
                </a:ext>
              </a:extLst>
            </p:cNvPr>
            <p:cNvSpPr/>
            <p:nvPr/>
          </p:nvSpPr>
          <p:spPr>
            <a:xfrm>
              <a:off x="739878" y="2131356"/>
              <a:ext cx="508072" cy="508072"/>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18">
              <a:extLst>
                <a:ext uri="{FF2B5EF4-FFF2-40B4-BE49-F238E27FC236}">
                  <a16:creationId xmlns:a16="http://schemas.microsoft.com/office/drawing/2014/main" id="{CC108D50-A2CA-41A0-815F-EBD7EDE2CAFF}"/>
                </a:ext>
              </a:extLst>
            </p:cNvPr>
            <p:cNvSpPr txBox="1"/>
            <p:nvPr/>
          </p:nvSpPr>
          <p:spPr>
            <a:xfrm>
              <a:off x="662610" y="2154558"/>
              <a:ext cx="662608" cy="461665"/>
            </a:xfrm>
            <a:prstGeom prst="rect">
              <a:avLst/>
            </a:prstGeom>
            <a:noFill/>
          </p:spPr>
          <p:txBody>
            <a:bodyPr wrap="square" rtlCol="0">
              <a:spAutoFit/>
            </a:bodyPr>
            <a:lstStyle/>
            <a:p>
              <a:pPr algn="ctr"/>
              <a:endParaRPr lang="en-US" sz="2400" b="1" dirty="0">
                <a:solidFill>
                  <a:srgbClr val="E6E7E9"/>
                </a:solidFill>
                <a:latin typeface="Tw Cen MT" panose="020B0602020104020603" pitchFamily="34" charset="0"/>
              </a:endParaRPr>
            </a:p>
          </p:txBody>
        </p:sp>
      </p:grpSp>
      <p:grpSp>
        <p:nvGrpSpPr>
          <p:cNvPr id="84" name="Group 19">
            <a:extLst>
              <a:ext uri="{FF2B5EF4-FFF2-40B4-BE49-F238E27FC236}">
                <a16:creationId xmlns:a16="http://schemas.microsoft.com/office/drawing/2014/main" id="{A2EA14E3-7C5D-45CE-939B-5F9E6017F8EB}"/>
              </a:ext>
            </a:extLst>
          </p:cNvPr>
          <p:cNvGrpSpPr/>
          <p:nvPr/>
        </p:nvGrpSpPr>
        <p:grpSpPr>
          <a:xfrm>
            <a:off x="832360" y="3996793"/>
            <a:ext cx="3048141" cy="1997123"/>
            <a:chOff x="264581" y="4416136"/>
            <a:chExt cx="3048141" cy="1114000"/>
          </a:xfrm>
        </p:grpSpPr>
        <p:sp>
          <p:nvSpPr>
            <p:cNvPr id="85" name="TextBox 20">
              <a:extLst>
                <a:ext uri="{FF2B5EF4-FFF2-40B4-BE49-F238E27FC236}">
                  <a16:creationId xmlns:a16="http://schemas.microsoft.com/office/drawing/2014/main" id="{C2F6F1D1-0FE4-476E-9DD0-D18CFEB86DF9}"/>
                </a:ext>
              </a:extLst>
            </p:cNvPr>
            <p:cNvSpPr txBox="1"/>
            <p:nvPr/>
          </p:nvSpPr>
          <p:spPr>
            <a:xfrm>
              <a:off x="466266" y="4416136"/>
              <a:ext cx="2644771" cy="463532"/>
            </a:xfrm>
            <a:prstGeom prst="rect">
              <a:avLst/>
            </a:prstGeom>
            <a:noFill/>
          </p:spPr>
          <p:txBody>
            <a:bodyPr wrap="square" rtlCol="0">
              <a:spAutoFit/>
            </a:bodyPr>
            <a:lstStyle/>
            <a:p>
              <a:pPr algn="ctr"/>
              <a:r>
                <a:rPr lang="en-US" sz="2400" dirty="0">
                  <a:solidFill>
                    <a:srgbClr val="FF5969"/>
                  </a:solidFill>
                  <a:latin typeface="Tw Cen MT" panose="020B0602020104020603" pitchFamily="34" charset="0"/>
                </a:rPr>
                <a:t>Asst. Prof. Dr. Mustafa POLAT</a:t>
              </a:r>
              <a:endParaRPr lang="tr-TR" sz="2400" dirty="0">
                <a:solidFill>
                  <a:srgbClr val="FF5969"/>
                </a:solidFill>
                <a:latin typeface="Tw Cen MT" panose="020B0602020104020603" pitchFamily="34" charset="0"/>
              </a:endParaRPr>
            </a:p>
          </p:txBody>
        </p:sp>
        <p:sp>
          <p:nvSpPr>
            <p:cNvPr id="86" name="TextBox 21">
              <a:extLst>
                <a:ext uri="{FF2B5EF4-FFF2-40B4-BE49-F238E27FC236}">
                  <a16:creationId xmlns:a16="http://schemas.microsoft.com/office/drawing/2014/main" id="{2554431B-B6EE-4B59-8CE1-410F998D13E7}"/>
                </a:ext>
              </a:extLst>
            </p:cNvPr>
            <p:cNvSpPr txBox="1"/>
            <p:nvPr/>
          </p:nvSpPr>
          <p:spPr>
            <a:xfrm>
              <a:off x="466266" y="4853747"/>
              <a:ext cx="2644771" cy="412029"/>
            </a:xfrm>
            <a:prstGeom prst="rect">
              <a:avLst/>
            </a:prstGeom>
            <a:noFill/>
          </p:spPr>
          <p:txBody>
            <a:bodyPr wrap="square" rtlCol="0">
              <a:spAutoFit/>
            </a:bodyPr>
            <a:lstStyle/>
            <a:p>
              <a:pPr algn="ctr"/>
              <a:r>
                <a:rPr lang="en-US" dirty="0">
                  <a:solidFill>
                    <a:schemeClr val="bg1">
                      <a:lumMod val="65000"/>
                    </a:schemeClr>
                  </a:solidFill>
                  <a:latin typeface="Tw Cen MT" panose="020B0602020104020603" pitchFamily="34" charset="0"/>
                </a:rPr>
                <a:t>School of Foreign Languages Department Chair</a:t>
              </a:r>
              <a:endParaRPr lang="tr-TR" dirty="0">
                <a:solidFill>
                  <a:schemeClr val="bg1">
                    <a:lumMod val="65000"/>
                  </a:schemeClr>
                </a:solidFill>
                <a:latin typeface="Tw Cen MT" panose="020B0602020104020603" pitchFamily="34" charset="0"/>
              </a:endParaRPr>
            </a:p>
            <a:p>
              <a:pPr algn="ctr"/>
              <a:r>
                <a:rPr lang="tr-TR" dirty="0">
                  <a:solidFill>
                    <a:schemeClr val="bg1">
                      <a:lumMod val="65000"/>
                    </a:schemeClr>
                  </a:solidFill>
                  <a:latin typeface="Tw Cen MT" panose="020B0602020104020603" pitchFamily="34" charset="0"/>
                </a:rPr>
                <a:t>Office No:4</a:t>
              </a:r>
            </a:p>
          </p:txBody>
        </p:sp>
        <p:sp>
          <p:nvSpPr>
            <p:cNvPr id="87" name="TextBox 22">
              <a:extLst>
                <a:ext uri="{FF2B5EF4-FFF2-40B4-BE49-F238E27FC236}">
                  <a16:creationId xmlns:a16="http://schemas.microsoft.com/office/drawing/2014/main" id="{57E1F18D-DB1C-4281-B3EC-A3E3799FCB3B}"/>
                </a:ext>
              </a:extLst>
            </p:cNvPr>
            <p:cNvSpPr txBox="1"/>
            <p:nvPr/>
          </p:nvSpPr>
          <p:spPr>
            <a:xfrm>
              <a:off x="264581" y="5222359"/>
              <a:ext cx="3048141" cy="307777"/>
            </a:xfrm>
            <a:prstGeom prst="rect">
              <a:avLst/>
            </a:prstGeom>
            <a:noFill/>
          </p:spPr>
          <p:txBody>
            <a:bodyPr wrap="square" rtlCol="0">
              <a:spAutoFit/>
            </a:bodyPr>
            <a:lstStyle/>
            <a:p>
              <a:pPr algn="ctr"/>
              <a:endParaRPr lang="en-US" dirty="0">
                <a:solidFill>
                  <a:schemeClr val="bg1">
                    <a:lumMod val="65000"/>
                  </a:schemeClr>
                </a:solidFill>
                <a:latin typeface="Tw Cen MT" panose="020B0602020104020603" pitchFamily="34" charset="0"/>
              </a:endParaRPr>
            </a:p>
          </p:txBody>
        </p:sp>
      </p:grpSp>
      <p:grpSp>
        <p:nvGrpSpPr>
          <p:cNvPr id="88" name="Group 23">
            <a:extLst>
              <a:ext uri="{FF2B5EF4-FFF2-40B4-BE49-F238E27FC236}">
                <a16:creationId xmlns:a16="http://schemas.microsoft.com/office/drawing/2014/main" id="{D73B3265-9C28-4D12-B855-9F0B19A13AF6}"/>
              </a:ext>
            </a:extLst>
          </p:cNvPr>
          <p:cNvGrpSpPr/>
          <p:nvPr/>
        </p:nvGrpSpPr>
        <p:grpSpPr>
          <a:xfrm>
            <a:off x="3704395" y="3996794"/>
            <a:ext cx="2690731" cy="1524937"/>
            <a:chOff x="3298776" y="4416136"/>
            <a:chExt cx="2690731" cy="1524937"/>
          </a:xfrm>
        </p:grpSpPr>
        <p:sp>
          <p:nvSpPr>
            <p:cNvPr id="89" name="TextBox 24">
              <a:extLst>
                <a:ext uri="{FF2B5EF4-FFF2-40B4-BE49-F238E27FC236}">
                  <a16:creationId xmlns:a16="http://schemas.microsoft.com/office/drawing/2014/main" id="{4AF3E12E-EA1D-4508-AF86-FD7FBC785E1D}"/>
                </a:ext>
              </a:extLst>
            </p:cNvPr>
            <p:cNvSpPr txBox="1"/>
            <p:nvPr/>
          </p:nvSpPr>
          <p:spPr>
            <a:xfrm>
              <a:off x="3344736" y="4416136"/>
              <a:ext cx="2644771" cy="830997"/>
            </a:xfrm>
            <a:prstGeom prst="rect">
              <a:avLst/>
            </a:prstGeom>
            <a:noFill/>
          </p:spPr>
          <p:txBody>
            <a:bodyPr wrap="square" rtlCol="0">
              <a:spAutoFit/>
            </a:bodyPr>
            <a:lstStyle/>
            <a:p>
              <a:pPr algn="ctr"/>
              <a:r>
                <a:rPr lang="tr-TR" sz="2400" dirty="0" err="1">
                  <a:solidFill>
                    <a:srgbClr val="03A1A4"/>
                  </a:solidFill>
                  <a:latin typeface="Tw Cen MT" panose="020B0602020104020603" pitchFamily="34" charset="0"/>
                </a:rPr>
                <a:t>Lecturer</a:t>
              </a:r>
              <a:endParaRPr lang="tr-TR" sz="2400" dirty="0">
                <a:solidFill>
                  <a:srgbClr val="03A1A4"/>
                </a:solidFill>
                <a:latin typeface="Tw Cen MT" panose="020B0602020104020603" pitchFamily="34" charset="0"/>
              </a:endParaRPr>
            </a:p>
            <a:p>
              <a:pPr algn="ctr"/>
              <a:r>
                <a:rPr lang="tr-TR" sz="2400" dirty="0">
                  <a:solidFill>
                    <a:srgbClr val="03A1A4"/>
                  </a:solidFill>
                  <a:latin typeface="Tw Cen MT" panose="020B0602020104020603" pitchFamily="34" charset="0"/>
                </a:rPr>
                <a:t>Nazan CANBULAT</a:t>
              </a:r>
              <a:endParaRPr lang="en-US" sz="2400" dirty="0">
                <a:solidFill>
                  <a:srgbClr val="03A1A4"/>
                </a:solidFill>
                <a:latin typeface="Tw Cen MT" panose="020B0602020104020603" pitchFamily="34" charset="0"/>
              </a:endParaRPr>
            </a:p>
          </p:txBody>
        </p:sp>
        <p:sp>
          <p:nvSpPr>
            <p:cNvPr id="90" name="TextBox 25">
              <a:extLst>
                <a:ext uri="{FF2B5EF4-FFF2-40B4-BE49-F238E27FC236}">
                  <a16:creationId xmlns:a16="http://schemas.microsoft.com/office/drawing/2014/main" id="{43ACE2DF-5CAE-4B78-B364-748BBBAAA11D}"/>
                </a:ext>
              </a:extLst>
            </p:cNvPr>
            <p:cNvSpPr txBox="1"/>
            <p:nvPr/>
          </p:nvSpPr>
          <p:spPr>
            <a:xfrm>
              <a:off x="3298776" y="5202409"/>
              <a:ext cx="2644771" cy="738664"/>
            </a:xfrm>
            <a:prstGeom prst="rect">
              <a:avLst/>
            </a:prstGeom>
            <a:noFill/>
          </p:spPr>
          <p:txBody>
            <a:bodyPr wrap="square" rtlCol="0">
              <a:spAutoFit/>
            </a:bodyPr>
            <a:lstStyle/>
            <a:p>
              <a:pPr algn="ctr"/>
              <a:r>
                <a:rPr lang="en-US" dirty="0">
                  <a:solidFill>
                    <a:schemeClr val="bg1">
                      <a:lumMod val="65000"/>
                    </a:schemeClr>
                  </a:solidFill>
                  <a:latin typeface="Tw Cen MT" panose="020B0602020104020603" pitchFamily="34" charset="0"/>
                </a:rPr>
                <a:t>Vice-head of the School of Foreign Languages</a:t>
              </a:r>
              <a:endParaRPr lang="tr-TR" dirty="0">
                <a:solidFill>
                  <a:schemeClr val="bg1">
                    <a:lumMod val="65000"/>
                  </a:schemeClr>
                </a:solidFill>
                <a:latin typeface="Tw Cen MT" panose="020B0602020104020603" pitchFamily="34" charset="0"/>
              </a:endParaRPr>
            </a:p>
            <a:p>
              <a:pPr algn="ctr"/>
              <a:r>
                <a:rPr lang="tr-TR" dirty="0">
                  <a:solidFill>
                    <a:schemeClr val="bg1">
                      <a:lumMod val="65000"/>
                    </a:schemeClr>
                  </a:solidFill>
                  <a:latin typeface="Tw Cen MT" panose="020B0602020104020603" pitchFamily="34" charset="0"/>
                </a:rPr>
                <a:t>Office No: 3</a:t>
              </a:r>
              <a:endParaRPr lang="en-US" dirty="0">
                <a:solidFill>
                  <a:schemeClr val="bg1">
                    <a:lumMod val="65000"/>
                  </a:schemeClr>
                </a:solidFill>
                <a:latin typeface="Tw Cen MT" panose="020B0602020104020603" pitchFamily="34" charset="0"/>
              </a:endParaRPr>
            </a:p>
          </p:txBody>
        </p:sp>
      </p:grpSp>
      <p:grpSp>
        <p:nvGrpSpPr>
          <p:cNvPr id="64" name="Group 27">
            <a:extLst>
              <a:ext uri="{FF2B5EF4-FFF2-40B4-BE49-F238E27FC236}">
                <a16:creationId xmlns:a16="http://schemas.microsoft.com/office/drawing/2014/main" id="{A43869B2-3CA6-4EC7-A571-594879966C1D}"/>
              </a:ext>
            </a:extLst>
          </p:cNvPr>
          <p:cNvGrpSpPr/>
          <p:nvPr/>
        </p:nvGrpSpPr>
        <p:grpSpPr>
          <a:xfrm>
            <a:off x="6377214" y="3951506"/>
            <a:ext cx="3048141" cy="1353033"/>
            <a:chOff x="6218537" y="4313837"/>
            <a:chExt cx="3048141" cy="1353033"/>
          </a:xfrm>
        </p:grpSpPr>
        <p:sp>
          <p:nvSpPr>
            <p:cNvPr id="65" name="TextBox 28">
              <a:extLst>
                <a:ext uri="{FF2B5EF4-FFF2-40B4-BE49-F238E27FC236}">
                  <a16:creationId xmlns:a16="http://schemas.microsoft.com/office/drawing/2014/main" id="{B5759164-8EF4-4D45-AFB7-B0042298FAEF}"/>
                </a:ext>
              </a:extLst>
            </p:cNvPr>
            <p:cNvSpPr txBox="1"/>
            <p:nvPr/>
          </p:nvSpPr>
          <p:spPr>
            <a:xfrm>
              <a:off x="6327631" y="4313837"/>
              <a:ext cx="2644771" cy="830997"/>
            </a:xfrm>
            <a:prstGeom prst="rect">
              <a:avLst/>
            </a:prstGeom>
            <a:noFill/>
          </p:spPr>
          <p:txBody>
            <a:bodyPr wrap="square" rtlCol="0">
              <a:spAutoFit/>
            </a:bodyPr>
            <a:lstStyle/>
            <a:p>
              <a:pPr algn="ctr"/>
              <a:r>
                <a:rPr lang="tr-TR" sz="2400" dirty="0" err="1">
                  <a:solidFill>
                    <a:srgbClr val="5D7373"/>
                  </a:solidFill>
                  <a:latin typeface="Tw Cen MT" panose="020B0602020104020603" pitchFamily="34" charset="0"/>
                </a:rPr>
                <a:t>Lecturer</a:t>
              </a:r>
              <a:endParaRPr lang="tr-TR" sz="2400" dirty="0">
                <a:solidFill>
                  <a:srgbClr val="5D7373"/>
                </a:solidFill>
                <a:latin typeface="Tw Cen MT" panose="020B0602020104020603" pitchFamily="34" charset="0"/>
              </a:endParaRPr>
            </a:p>
            <a:p>
              <a:pPr algn="ctr"/>
              <a:r>
                <a:rPr lang="tr-TR" sz="2400" dirty="0">
                  <a:solidFill>
                    <a:srgbClr val="5D7373"/>
                  </a:solidFill>
                  <a:latin typeface="Tw Cen MT" panose="020B0602020104020603" pitchFamily="34" charset="0"/>
                </a:rPr>
                <a:t>Şâkir AŞÇI</a:t>
              </a:r>
              <a:endParaRPr lang="en-US" sz="2400" dirty="0">
                <a:solidFill>
                  <a:srgbClr val="5D7373"/>
                </a:solidFill>
                <a:latin typeface="Tw Cen MT" panose="020B0602020104020603" pitchFamily="34" charset="0"/>
              </a:endParaRPr>
            </a:p>
          </p:txBody>
        </p:sp>
        <p:sp>
          <p:nvSpPr>
            <p:cNvPr id="68" name="TextBox 30">
              <a:extLst>
                <a:ext uri="{FF2B5EF4-FFF2-40B4-BE49-F238E27FC236}">
                  <a16:creationId xmlns:a16="http://schemas.microsoft.com/office/drawing/2014/main" id="{439C20D8-2291-4D65-83B0-F030C8554654}"/>
                </a:ext>
              </a:extLst>
            </p:cNvPr>
            <p:cNvSpPr txBox="1"/>
            <p:nvPr/>
          </p:nvSpPr>
          <p:spPr>
            <a:xfrm>
              <a:off x="6218537" y="5359093"/>
              <a:ext cx="3048141" cy="307777"/>
            </a:xfrm>
            <a:prstGeom prst="rect">
              <a:avLst/>
            </a:prstGeom>
            <a:noFill/>
          </p:spPr>
          <p:txBody>
            <a:bodyPr wrap="square" rtlCol="0">
              <a:spAutoFit/>
            </a:bodyPr>
            <a:lstStyle/>
            <a:p>
              <a:pPr algn="ctr"/>
              <a:endParaRPr lang="en-US" dirty="0">
                <a:solidFill>
                  <a:schemeClr val="bg1">
                    <a:lumMod val="65000"/>
                  </a:schemeClr>
                </a:solidFill>
                <a:latin typeface="Tw Cen MT" panose="020B0602020104020603" pitchFamily="34" charset="0"/>
              </a:endParaRPr>
            </a:p>
          </p:txBody>
        </p:sp>
      </p:grpSp>
      <p:sp>
        <p:nvSpPr>
          <p:cNvPr id="69" name="TextBox 25">
            <a:extLst>
              <a:ext uri="{FF2B5EF4-FFF2-40B4-BE49-F238E27FC236}">
                <a16:creationId xmlns:a16="http://schemas.microsoft.com/office/drawing/2014/main" id="{B9C51C68-5436-4C85-A2FE-12ABB4AEED80}"/>
              </a:ext>
            </a:extLst>
          </p:cNvPr>
          <p:cNvSpPr txBox="1"/>
          <p:nvPr/>
        </p:nvSpPr>
        <p:spPr>
          <a:xfrm>
            <a:off x="6511887" y="4734728"/>
            <a:ext cx="2644771" cy="738664"/>
          </a:xfrm>
          <a:prstGeom prst="rect">
            <a:avLst/>
          </a:prstGeom>
          <a:noFill/>
        </p:spPr>
        <p:txBody>
          <a:bodyPr wrap="square" rtlCol="0">
            <a:spAutoFit/>
          </a:bodyPr>
          <a:lstStyle/>
          <a:p>
            <a:pPr algn="ctr"/>
            <a:r>
              <a:rPr lang="en-US" dirty="0">
                <a:solidFill>
                  <a:schemeClr val="bg1">
                    <a:lumMod val="65000"/>
                  </a:schemeClr>
                </a:solidFill>
                <a:latin typeface="Tw Cen MT" panose="020B0602020104020603" pitchFamily="34" charset="0"/>
              </a:rPr>
              <a:t>Vice-head of the School of Foreign Languages</a:t>
            </a:r>
            <a:endParaRPr lang="tr-TR" dirty="0">
              <a:solidFill>
                <a:schemeClr val="bg1">
                  <a:lumMod val="65000"/>
                </a:schemeClr>
              </a:solidFill>
              <a:latin typeface="Tw Cen MT" panose="020B0602020104020603" pitchFamily="34" charset="0"/>
            </a:endParaRPr>
          </a:p>
          <a:p>
            <a:pPr algn="ctr"/>
            <a:r>
              <a:rPr lang="tr-TR" dirty="0">
                <a:solidFill>
                  <a:schemeClr val="bg1">
                    <a:lumMod val="65000"/>
                  </a:schemeClr>
                </a:solidFill>
                <a:latin typeface="Tw Cen MT" panose="020B0602020104020603" pitchFamily="34" charset="0"/>
              </a:rPr>
              <a:t>Office No: 3</a:t>
            </a:r>
            <a:endParaRPr lang="en-US" dirty="0">
              <a:solidFill>
                <a:schemeClr val="bg1">
                  <a:lumMod val="65000"/>
                </a:schemeClr>
              </a:solidFill>
              <a:latin typeface="Tw Cen MT" panose="020B0602020104020603" pitchFamily="34" charset="0"/>
            </a:endParaRPr>
          </a:p>
        </p:txBody>
      </p:sp>
      <p:pic>
        <p:nvPicPr>
          <p:cNvPr id="5" name="Resim 4" descr="insan yüzü, gülümsemek, gülüş, kişi, şahıs, giyim içeren bir resim&#10;&#10;Açıklama otomatik olarak oluşturuldu">
            <a:extLst>
              <a:ext uri="{FF2B5EF4-FFF2-40B4-BE49-F238E27FC236}">
                <a16:creationId xmlns:a16="http://schemas.microsoft.com/office/drawing/2014/main" id="{AE1A8393-464A-D75E-F13E-59AB651BAA33}"/>
              </a:ext>
            </a:extLst>
          </p:cNvPr>
          <p:cNvPicPr>
            <a:picLocks noChangeAspect="1"/>
          </p:cNvPicPr>
          <p:nvPr/>
        </p:nvPicPr>
        <p:blipFill>
          <a:blip r:embed="rId4"/>
          <a:stretch>
            <a:fillRect/>
          </a:stretch>
        </p:blipFill>
        <p:spPr>
          <a:xfrm>
            <a:off x="4146917" y="1574321"/>
            <a:ext cx="1898890" cy="1898890"/>
          </a:xfrm>
          <a:prstGeom prst="ellipse">
            <a:avLst/>
          </a:prstGeom>
          <a:ln>
            <a:noFill/>
          </a:ln>
          <a:effectLst>
            <a:softEdge rad="112500"/>
          </a:effectLst>
        </p:spPr>
      </p:pic>
      <p:pic>
        <p:nvPicPr>
          <p:cNvPr id="8" name="Resim 7" descr="insan yüzü, kişi, şahıs, adam, insan, giyim içeren bir resim&#10;&#10;Açıklama otomatik olarak oluşturuldu">
            <a:extLst>
              <a:ext uri="{FF2B5EF4-FFF2-40B4-BE49-F238E27FC236}">
                <a16:creationId xmlns:a16="http://schemas.microsoft.com/office/drawing/2014/main" id="{E5ED4668-699A-0650-5690-A89D4E2D9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918" y="1567283"/>
            <a:ext cx="1898891" cy="1898891"/>
          </a:xfrm>
          <a:prstGeom prst="ellipse">
            <a:avLst/>
          </a:prstGeom>
          <a:ln>
            <a:noFill/>
          </a:ln>
          <a:effectLst>
            <a:softEdge rad="112500"/>
          </a:effectLst>
        </p:spPr>
      </p:pic>
      <p:pic>
        <p:nvPicPr>
          <p:cNvPr id="9" name="Resim 8" descr="insan yüzü, giyim, kişi, şahıs, gömlek, tişört içeren bir resim&#10;&#10;Açıklama otomatik olarak oluşturuldu">
            <a:extLst>
              <a:ext uri="{FF2B5EF4-FFF2-40B4-BE49-F238E27FC236}">
                <a16:creationId xmlns:a16="http://schemas.microsoft.com/office/drawing/2014/main" id="{D75BD525-B28D-1B1D-D049-B7B658A609C2}"/>
              </a:ext>
            </a:extLst>
          </p:cNvPr>
          <p:cNvPicPr>
            <a:picLocks noChangeAspect="1"/>
          </p:cNvPicPr>
          <p:nvPr/>
        </p:nvPicPr>
        <p:blipFill>
          <a:blip r:embed="rId6"/>
          <a:stretch>
            <a:fillRect/>
          </a:stretch>
        </p:blipFill>
        <p:spPr>
          <a:xfrm>
            <a:off x="1406985" y="1574322"/>
            <a:ext cx="1898889" cy="1898889"/>
          </a:xfrm>
          <a:prstGeom prst="ellipse">
            <a:avLst/>
          </a:prstGeom>
          <a:ln>
            <a:noFill/>
          </a:ln>
          <a:effectLst>
            <a:softEdge rad="112500"/>
          </a:effectLst>
        </p:spPr>
      </p:pic>
    </p:spTree>
    <p:extLst>
      <p:ext uri="{BB962C8B-B14F-4D97-AF65-F5344CB8AC3E}">
        <p14:creationId xmlns:p14="http://schemas.microsoft.com/office/powerpoint/2010/main" val="18685425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6" name="Google Shape;396;p18"/>
            <p:cNvSpPr txBox="1"/>
            <p:nvPr/>
          </p:nvSpPr>
          <p:spPr>
            <a:xfrm rot="16200000">
              <a:off x="10227317" y="3265075"/>
              <a:ext cx="2348855"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1" name="Google Shape;401;p18"/>
            <p:cNvSpPr txBox="1"/>
            <p:nvPr/>
          </p:nvSpPr>
          <p:spPr>
            <a:xfrm rot="16200000">
              <a:off x="9004912" y="3275176"/>
              <a:ext cx="2348855" cy="4975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7" name="Google Shape;407;p18"/>
            <p:cNvSpPr txBox="1"/>
            <p:nvPr/>
          </p:nvSpPr>
          <p:spPr>
            <a:xfrm rot="16200000">
              <a:off x="8626191" y="3258883"/>
              <a:ext cx="2317565" cy="5613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Kaynaklar</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138964" y="83771"/>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2" name="Google Shape;412;p18"/>
            <p:cNvSpPr txBox="1"/>
            <p:nvPr/>
          </p:nvSpPr>
          <p:spPr>
            <a:xfrm rot="16200000">
              <a:off x="7981006" y="3270851"/>
              <a:ext cx="2317565" cy="5374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Coordinators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3" name="Google Shape;413;p18"/>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7" name="Google Shape;417;p18"/>
            <p:cNvSpPr txBox="1"/>
            <p:nvPr/>
          </p:nvSpPr>
          <p:spPr>
            <a:xfrm rot="16200000">
              <a:off x="-834619" y="3277255"/>
              <a:ext cx="2317566" cy="5246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61" name="Oval 60">
            <a:extLst>
              <a:ext uri="{FF2B5EF4-FFF2-40B4-BE49-F238E27FC236}">
                <a16:creationId xmlns:a16="http://schemas.microsoft.com/office/drawing/2014/main" id="{D28C98ED-6335-4871-804C-79110CB93E34}"/>
              </a:ext>
            </a:extLst>
          </p:cNvPr>
          <p:cNvSpPr/>
          <p:nvPr/>
        </p:nvSpPr>
        <p:spPr>
          <a:xfrm>
            <a:off x="7801947" y="3692081"/>
            <a:ext cx="2017224" cy="2017224"/>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0DE6E25D-63F2-40CD-8E05-332347D7B51B}"/>
              </a:ext>
            </a:extLst>
          </p:cNvPr>
          <p:cNvSpPr/>
          <p:nvPr/>
        </p:nvSpPr>
        <p:spPr>
          <a:xfrm>
            <a:off x="3381785" y="3681135"/>
            <a:ext cx="2075350" cy="207535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C6814A35-518E-4D23-BEA5-B1CA15EFE285}"/>
              </a:ext>
            </a:extLst>
          </p:cNvPr>
          <p:cNvSpPr/>
          <p:nvPr/>
        </p:nvSpPr>
        <p:spPr>
          <a:xfrm>
            <a:off x="5535962" y="3670434"/>
            <a:ext cx="2085652" cy="20856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9">
            <a:extLst>
              <a:ext uri="{FF2B5EF4-FFF2-40B4-BE49-F238E27FC236}">
                <a16:creationId xmlns:a16="http://schemas.microsoft.com/office/drawing/2014/main" id="{CB059BD7-8B1F-47CB-A06B-E0E2807F1A8A}"/>
              </a:ext>
            </a:extLst>
          </p:cNvPr>
          <p:cNvGrpSpPr/>
          <p:nvPr/>
        </p:nvGrpSpPr>
        <p:grpSpPr>
          <a:xfrm>
            <a:off x="7619379" y="5694946"/>
            <a:ext cx="2656475" cy="593127"/>
            <a:chOff x="7112230" y="7804341"/>
            <a:chExt cx="2656475" cy="593127"/>
          </a:xfrm>
        </p:grpSpPr>
        <p:sp>
          <p:nvSpPr>
            <p:cNvPr id="103" name="TextBox 20">
              <a:extLst>
                <a:ext uri="{FF2B5EF4-FFF2-40B4-BE49-F238E27FC236}">
                  <a16:creationId xmlns:a16="http://schemas.microsoft.com/office/drawing/2014/main" id="{106E038B-E2B1-4511-BB49-08CB8755BAD9}"/>
                </a:ext>
              </a:extLst>
            </p:cNvPr>
            <p:cNvSpPr txBox="1"/>
            <p:nvPr/>
          </p:nvSpPr>
          <p:spPr>
            <a:xfrm>
              <a:off x="7112230" y="7804341"/>
              <a:ext cx="2644771" cy="338554"/>
            </a:xfrm>
            <a:prstGeom prst="rect">
              <a:avLst/>
            </a:prstGeom>
            <a:noFill/>
          </p:spPr>
          <p:txBody>
            <a:bodyPr wrap="square" rtlCol="0">
              <a:spAutoFit/>
            </a:bodyPr>
            <a:lstStyle/>
            <a:p>
              <a:pPr algn="ctr"/>
              <a:r>
                <a:rPr lang="tr-TR" sz="1600" dirty="0">
                  <a:solidFill>
                    <a:srgbClr val="FF5969"/>
                  </a:solidFill>
                  <a:latin typeface="Tw Cen MT" panose="020B0602020104020603" pitchFamily="34" charset="0"/>
                </a:rPr>
                <a:t>Zeynep  Gözde Güven Lüleci</a:t>
              </a:r>
              <a:endParaRPr lang="en-US" sz="1600" dirty="0">
                <a:solidFill>
                  <a:srgbClr val="FF5969"/>
                </a:solidFill>
                <a:latin typeface="Tw Cen MT" panose="020B0602020104020603" pitchFamily="34" charset="0"/>
              </a:endParaRPr>
            </a:p>
          </p:txBody>
        </p:sp>
        <p:sp>
          <p:nvSpPr>
            <p:cNvPr id="104" name="TextBox 21">
              <a:extLst>
                <a:ext uri="{FF2B5EF4-FFF2-40B4-BE49-F238E27FC236}">
                  <a16:creationId xmlns:a16="http://schemas.microsoft.com/office/drawing/2014/main" id="{1CEAE1D0-2DA5-4EBB-BF15-23AF6AF17F87}"/>
                </a:ext>
              </a:extLst>
            </p:cNvPr>
            <p:cNvSpPr txBox="1"/>
            <p:nvPr/>
          </p:nvSpPr>
          <p:spPr>
            <a:xfrm>
              <a:off x="7442701" y="8089691"/>
              <a:ext cx="2326004" cy="307777"/>
            </a:xfrm>
            <a:prstGeom prst="rect">
              <a:avLst/>
            </a:prstGeom>
            <a:noFill/>
          </p:spPr>
          <p:txBody>
            <a:bodyPr wrap="square" rtlCol="0">
              <a:spAutoFit/>
            </a:bodyPr>
            <a:lstStyle/>
            <a:p>
              <a:pPr algn="ctr"/>
              <a:r>
                <a:rPr lang="tr-TR" b="1" dirty="0">
                  <a:solidFill>
                    <a:schemeClr val="bg1">
                      <a:lumMod val="65000"/>
                    </a:schemeClr>
                  </a:solidFill>
                  <a:latin typeface="Tw Cen MT" panose="020B0602020104020603" pitchFamily="34" charset="0"/>
                </a:rPr>
                <a:t>Level </a:t>
              </a:r>
              <a:r>
                <a:rPr lang="tr-TR" b="1" dirty="0" err="1">
                  <a:solidFill>
                    <a:schemeClr val="bg1">
                      <a:lumMod val="65000"/>
                    </a:schemeClr>
                  </a:solidFill>
                  <a:latin typeface="Tw Cen MT" panose="020B0602020104020603" pitchFamily="34" charset="0"/>
                </a:rPr>
                <a:t>Coordinator</a:t>
              </a:r>
              <a:endParaRPr lang="tr-TR" b="1" dirty="0">
                <a:solidFill>
                  <a:schemeClr val="bg1">
                    <a:lumMod val="65000"/>
                  </a:schemeClr>
                </a:solidFill>
                <a:latin typeface="Tw Cen MT" panose="020B0602020104020603" pitchFamily="34" charset="0"/>
              </a:endParaRPr>
            </a:p>
          </p:txBody>
        </p:sp>
      </p:grpSp>
      <p:grpSp>
        <p:nvGrpSpPr>
          <p:cNvPr id="106" name="Group 23">
            <a:extLst>
              <a:ext uri="{FF2B5EF4-FFF2-40B4-BE49-F238E27FC236}">
                <a16:creationId xmlns:a16="http://schemas.microsoft.com/office/drawing/2014/main" id="{A23353B0-74B8-4D3E-AAD5-C186EB9DED46}"/>
              </a:ext>
            </a:extLst>
          </p:cNvPr>
          <p:cNvGrpSpPr/>
          <p:nvPr/>
        </p:nvGrpSpPr>
        <p:grpSpPr>
          <a:xfrm>
            <a:off x="859734" y="5671578"/>
            <a:ext cx="2666606" cy="587567"/>
            <a:chOff x="6645813" y="4335403"/>
            <a:chExt cx="2666606" cy="587567"/>
          </a:xfrm>
        </p:grpSpPr>
        <p:sp>
          <p:nvSpPr>
            <p:cNvPr id="107" name="TextBox 24">
              <a:extLst>
                <a:ext uri="{FF2B5EF4-FFF2-40B4-BE49-F238E27FC236}">
                  <a16:creationId xmlns:a16="http://schemas.microsoft.com/office/drawing/2014/main" id="{18289803-F953-475C-B187-88F6496983EE}"/>
                </a:ext>
              </a:extLst>
            </p:cNvPr>
            <p:cNvSpPr txBox="1"/>
            <p:nvPr/>
          </p:nvSpPr>
          <p:spPr>
            <a:xfrm>
              <a:off x="6645813" y="4335403"/>
              <a:ext cx="2644771" cy="400110"/>
            </a:xfrm>
            <a:prstGeom prst="rect">
              <a:avLst/>
            </a:prstGeom>
            <a:noFill/>
          </p:spPr>
          <p:txBody>
            <a:bodyPr wrap="square" rtlCol="0">
              <a:spAutoFit/>
            </a:bodyPr>
            <a:lstStyle/>
            <a:p>
              <a:pPr algn="ctr"/>
              <a:r>
                <a:rPr lang="tr-TR" sz="2000" dirty="0">
                  <a:solidFill>
                    <a:schemeClr val="accent1">
                      <a:lumMod val="60000"/>
                      <a:lumOff val="40000"/>
                    </a:schemeClr>
                  </a:solidFill>
                  <a:latin typeface="Tw Cen MT" panose="020B0602020104020603" pitchFamily="34" charset="0"/>
                </a:rPr>
                <a:t>Enes Taşdelen</a:t>
              </a:r>
              <a:endParaRPr lang="en-US" sz="2000" dirty="0">
                <a:solidFill>
                  <a:schemeClr val="accent1">
                    <a:lumMod val="60000"/>
                    <a:lumOff val="40000"/>
                  </a:schemeClr>
                </a:solidFill>
                <a:latin typeface="Tw Cen MT" panose="020B0602020104020603" pitchFamily="34" charset="0"/>
              </a:endParaRPr>
            </a:p>
          </p:txBody>
        </p:sp>
        <p:sp>
          <p:nvSpPr>
            <p:cNvPr id="108" name="TextBox 25">
              <a:extLst>
                <a:ext uri="{FF2B5EF4-FFF2-40B4-BE49-F238E27FC236}">
                  <a16:creationId xmlns:a16="http://schemas.microsoft.com/office/drawing/2014/main" id="{353515B3-9EF8-411C-B4E6-7DE9D8A56AF9}"/>
                </a:ext>
              </a:extLst>
            </p:cNvPr>
            <p:cNvSpPr txBox="1"/>
            <p:nvPr/>
          </p:nvSpPr>
          <p:spPr>
            <a:xfrm>
              <a:off x="6667648" y="4615193"/>
              <a:ext cx="2644771" cy="307777"/>
            </a:xfrm>
            <a:prstGeom prst="rect">
              <a:avLst/>
            </a:prstGeom>
            <a:noFill/>
          </p:spPr>
          <p:txBody>
            <a:bodyPr wrap="square" rtlCol="0">
              <a:spAutoFit/>
            </a:bodyPr>
            <a:lstStyle/>
            <a:p>
              <a:pPr algn="ctr"/>
              <a:r>
                <a:rPr lang="tr-TR" b="1" dirty="0">
                  <a:solidFill>
                    <a:schemeClr val="bg1">
                      <a:lumMod val="65000"/>
                    </a:schemeClr>
                  </a:solidFill>
                  <a:latin typeface="Tw Cen MT" panose="020B0602020104020603" pitchFamily="34" charset="0"/>
                </a:rPr>
                <a:t>Level </a:t>
              </a:r>
              <a:r>
                <a:rPr lang="tr-TR" b="1" dirty="0" err="1">
                  <a:solidFill>
                    <a:schemeClr val="bg1">
                      <a:lumMod val="65000"/>
                    </a:schemeClr>
                  </a:solidFill>
                  <a:latin typeface="Tw Cen MT" panose="020B0602020104020603" pitchFamily="34" charset="0"/>
                </a:rPr>
                <a:t>Coordinator</a:t>
              </a:r>
              <a:endParaRPr lang="tr-TR" b="1" dirty="0">
                <a:solidFill>
                  <a:schemeClr val="bg1">
                    <a:lumMod val="65000"/>
                  </a:schemeClr>
                </a:solidFill>
                <a:latin typeface="Tw Cen MT" panose="020B0602020104020603" pitchFamily="34" charset="0"/>
              </a:endParaRPr>
            </a:p>
          </p:txBody>
        </p:sp>
      </p:grpSp>
      <p:grpSp>
        <p:nvGrpSpPr>
          <p:cNvPr id="110" name="Group 27">
            <a:extLst>
              <a:ext uri="{FF2B5EF4-FFF2-40B4-BE49-F238E27FC236}">
                <a16:creationId xmlns:a16="http://schemas.microsoft.com/office/drawing/2014/main" id="{9A6834E9-D3B9-4282-AFD0-B220DA1E8494}"/>
              </a:ext>
            </a:extLst>
          </p:cNvPr>
          <p:cNvGrpSpPr/>
          <p:nvPr/>
        </p:nvGrpSpPr>
        <p:grpSpPr>
          <a:xfrm>
            <a:off x="2049021" y="5872574"/>
            <a:ext cx="3182980" cy="390621"/>
            <a:chOff x="926087" y="8009359"/>
            <a:chExt cx="4886764" cy="390621"/>
          </a:xfrm>
        </p:grpSpPr>
        <p:sp>
          <p:nvSpPr>
            <p:cNvPr id="111" name="TextBox 28">
              <a:extLst>
                <a:ext uri="{FF2B5EF4-FFF2-40B4-BE49-F238E27FC236}">
                  <a16:creationId xmlns:a16="http://schemas.microsoft.com/office/drawing/2014/main" id="{B83962EE-8362-4025-B541-6C8C4B4891DC}"/>
                </a:ext>
              </a:extLst>
            </p:cNvPr>
            <p:cNvSpPr txBox="1"/>
            <p:nvPr/>
          </p:nvSpPr>
          <p:spPr>
            <a:xfrm>
              <a:off x="926087" y="8009359"/>
              <a:ext cx="2644771" cy="369332"/>
            </a:xfrm>
            <a:prstGeom prst="rect">
              <a:avLst/>
            </a:prstGeom>
            <a:noFill/>
          </p:spPr>
          <p:txBody>
            <a:bodyPr wrap="square" rtlCol="0">
              <a:spAutoFit/>
            </a:bodyPr>
            <a:lstStyle/>
            <a:p>
              <a:pPr algn="ctr"/>
              <a:endParaRPr lang="en-US" sz="1800" dirty="0">
                <a:solidFill>
                  <a:srgbClr val="5D7373"/>
                </a:solidFill>
                <a:latin typeface="Tw Cen MT" panose="020B0602020104020603" pitchFamily="34" charset="0"/>
              </a:endParaRPr>
            </a:p>
          </p:txBody>
        </p:sp>
        <p:sp>
          <p:nvSpPr>
            <p:cNvPr id="112" name="TextBox 29">
              <a:extLst>
                <a:ext uri="{FF2B5EF4-FFF2-40B4-BE49-F238E27FC236}">
                  <a16:creationId xmlns:a16="http://schemas.microsoft.com/office/drawing/2014/main" id="{1F134264-A864-4B9F-9148-353D9C4156A8}"/>
                </a:ext>
              </a:extLst>
            </p:cNvPr>
            <p:cNvSpPr txBox="1"/>
            <p:nvPr/>
          </p:nvSpPr>
          <p:spPr>
            <a:xfrm>
              <a:off x="2949831" y="8092203"/>
              <a:ext cx="2863020" cy="307777"/>
            </a:xfrm>
            <a:prstGeom prst="rect">
              <a:avLst/>
            </a:prstGeom>
            <a:noFill/>
          </p:spPr>
          <p:txBody>
            <a:bodyPr wrap="square" rtlCol="0">
              <a:spAutoFit/>
            </a:bodyPr>
            <a:lstStyle/>
            <a:p>
              <a:pPr algn="ctr"/>
              <a:r>
                <a:rPr lang="tr-TR" b="1" dirty="0">
                  <a:solidFill>
                    <a:schemeClr val="bg1">
                      <a:lumMod val="65000"/>
                    </a:schemeClr>
                  </a:solidFill>
                  <a:latin typeface="Tw Cen MT" panose="020B0602020104020603" pitchFamily="34" charset="0"/>
                </a:rPr>
                <a:t>Level </a:t>
              </a:r>
              <a:r>
                <a:rPr lang="tr-TR" b="1" dirty="0" err="1">
                  <a:solidFill>
                    <a:schemeClr val="bg1">
                      <a:lumMod val="65000"/>
                    </a:schemeClr>
                  </a:solidFill>
                  <a:latin typeface="Tw Cen MT" panose="020B0602020104020603" pitchFamily="34" charset="0"/>
                </a:rPr>
                <a:t>Coordinator</a:t>
              </a:r>
              <a:endParaRPr lang="tr-TR" b="1" dirty="0">
                <a:solidFill>
                  <a:schemeClr val="bg1">
                    <a:lumMod val="65000"/>
                  </a:schemeClr>
                </a:solidFill>
                <a:latin typeface="Tw Cen MT" panose="020B0602020104020603" pitchFamily="34" charset="0"/>
              </a:endParaRPr>
            </a:p>
          </p:txBody>
        </p:sp>
      </p:grpSp>
      <p:sp>
        <p:nvSpPr>
          <p:cNvPr id="115" name="Oval 114">
            <a:extLst>
              <a:ext uri="{FF2B5EF4-FFF2-40B4-BE49-F238E27FC236}">
                <a16:creationId xmlns:a16="http://schemas.microsoft.com/office/drawing/2014/main" id="{41EE4D48-2063-49F9-9FE6-5872ED6FFFBD}"/>
              </a:ext>
            </a:extLst>
          </p:cNvPr>
          <p:cNvSpPr/>
          <p:nvPr/>
        </p:nvSpPr>
        <p:spPr>
          <a:xfrm>
            <a:off x="4648364" y="495679"/>
            <a:ext cx="2085652" cy="208565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27">
            <a:extLst>
              <a:ext uri="{FF2B5EF4-FFF2-40B4-BE49-F238E27FC236}">
                <a16:creationId xmlns:a16="http://schemas.microsoft.com/office/drawing/2014/main" id="{EB9D9028-B384-4F2F-8749-2AE3B87C20C2}"/>
              </a:ext>
            </a:extLst>
          </p:cNvPr>
          <p:cNvGrpSpPr/>
          <p:nvPr/>
        </p:nvGrpSpPr>
        <p:grpSpPr>
          <a:xfrm>
            <a:off x="3009778" y="5656667"/>
            <a:ext cx="5051222" cy="632832"/>
            <a:chOff x="5567807" y="4363498"/>
            <a:chExt cx="5051222" cy="632832"/>
          </a:xfrm>
        </p:grpSpPr>
        <p:sp>
          <p:nvSpPr>
            <p:cNvPr id="120" name="TextBox 28">
              <a:extLst>
                <a:ext uri="{FF2B5EF4-FFF2-40B4-BE49-F238E27FC236}">
                  <a16:creationId xmlns:a16="http://schemas.microsoft.com/office/drawing/2014/main" id="{674ECEFB-C955-4ECF-81BE-BA77948111E4}"/>
                </a:ext>
              </a:extLst>
            </p:cNvPr>
            <p:cNvSpPr txBox="1"/>
            <p:nvPr/>
          </p:nvSpPr>
          <p:spPr>
            <a:xfrm>
              <a:off x="5567807" y="4363498"/>
              <a:ext cx="2644771" cy="369332"/>
            </a:xfrm>
            <a:prstGeom prst="rect">
              <a:avLst/>
            </a:prstGeom>
            <a:noFill/>
          </p:spPr>
          <p:txBody>
            <a:bodyPr wrap="square" rtlCol="0">
              <a:spAutoFit/>
            </a:bodyPr>
            <a:lstStyle/>
            <a:p>
              <a:pPr algn="ctr"/>
              <a:r>
                <a:rPr lang="tr-TR" sz="1800" dirty="0">
                  <a:solidFill>
                    <a:srgbClr val="0FADB1"/>
                  </a:solidFill>
                  <a:latin typeface="Tw Cen MT" panose="020B0602020104020603" pitchFamily="34" charset="0"/>
                </a:rPr>
                <a:t>Gözde Begüm Mızrak</a:t>
              </a:r>
              <a:endParaRPr lang="en-US" sz="1800" dirty="0">
                <a:solidFill>
                  <a:srgbClr val="0FADB1"/>
                </a:solidFill>
                <a:latin typeface="Tw Cen MT" panose="020B0602020104020603" pitchFamily="34" charset="0"/>
              </a:endParaRPr>
            </a:p>
          </p:txBody>
        </p:sp>
        <p:sp>
          <p:nvSpPr>
            <p:cNvPr id="121" name="TextBox 29">
              <a:extLst>
                <a:ext uri="{FF2B5EF4-FFF2-40B4-BE49-F238E27FC236}">
                  <a16:creationId xmlns:a16="http://schemas.microsoft.com/office/drawing/2014/main" id="{310DB560-0366-410F-8727-514711D8458E}"/>
                </a:ext>
              </a:extLst>
            </p:cNvPr>
            <p:cNvSpPr txBox="1"/>
            <p:nvPr/>
          </p:nvSpPr>
          <p:spPr>
            <a:xfrm>
              <a:off x="7974258" y="4688553"/>
              <a:ext cx="2644771" cy="307777"/>
            </a:xfrm>
            <a:prstGeom prst="rect">
              <a:avLst/>
            </a:prstGeom>
            <a:noFill/>
          </p:spPr>
          <p:txBody>
            <a:bodyPr wrap="square" rtlCol="0">
              <a:spAutoFit/>
            </a:bodyPr>
            <a:lstStyle/>
            <a:p>
              <a:pPr algn="ctr"/>
              <a:r>
                <a:rPr lang="tr-TR" b="1" dirty="0">
                  <a:solidFill>
                    <a:schemeClr val="bg1">
                      <a:lumMod val="65000"/>
                    </a:schemeClr>
                  </a:solidFill>
                  <a:latin typeface="Tw Cen MT" panose="020B0602020104020603" pitchFamily="34" charset="0"/>
                </a:rPr>
                <a:t>Level </a:t>
              </a:r>
              <a:r>
                <a:rPr lang="tr-TR" b="1" dirty="0" err="1">
                  <a:solidFill>
                    <a:schemeClr val="bg1">
                      <a:lumMod val="65000"/>
                    </a:schemeClr>
                  </a:solidFill>
                  <a:latin typeface="Tw Cen MT" panose="020B0602020104020603" pitchFamily="34" charset="0"/>
                </a:rPr>
                <a:t>Coordinator</a:t>
              </a:r>
              <a:endParaRPr lang="tr-TR" b="1" dirty="0">
                <a:solidFill>
                  <a:schemeClr val="bg1">
                    <a:lumMod val="65000"/>
                  </a:schemeClr>
                </a:solidFill>
                <a:latin typeface="Tw Cen MT" panose="020B0602020104020603" pitchFamily="34" charset="0"/>
              </a:endParaRPr>
            </a:p>
          </p:txBody>
        </p:sp>
      </p:grpSp>
      <p:sp>
        <p:nvSpPr>
          <p:cNvPr id="128" name="Oval 127">
            <a:extLst>
              <a:ext uri="{FF2B5EF4-FFF2-40B4-BE49-F238E27FC236}">
                <a16:creationId xmlns:a16="http://schemas.microsoft.com/office/drawing/2014/main" id="{0A075A13-3739-46B5-A87E-8D8F14D5378D}"/>
              </a:ext>
            </a:extLst>
          </p:cNvPr>
          <p:cNvSpPr/>
          <p:nvPr/>
        </p:nvSpPr>
        <p:spPr>
          <a:xfrm>
            <a:off x="1184130" y="3642872"/>
            <a:ext cx="2075350" cy="20753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pic>
        <p:nvPicPr>
          <p:cNvPr id="13" name="Resim 12" descr="insan yüzü, kişi, şahıs, portre, çene içeren bir resim&#10;&#10;Açıklama otomatik olarak oluşturuldu">
            <a:extLst>
              <a:ext uri="{FF2B5EF4-FFF2-40B4-BE49-F238E27FC236}">
                <a16:creationId xmlns:a16="http://schemas.microsoft.com/office/drawing/2014/main" id="{06845E03-39DC-46BF-9AEE-07257CEEE5AF}"/>
              </a:ext>
            </a:extLst>
          </p:cNvPr>
          <p:cNvPicPr>
            <a:picLocks noChangeAspect="1"/>
          </p:cNvPicPr>
          <p:nvPr/>
        </p:nvPicPr>
        <p:blipFill rotWithShape="1">
          <a:blip r:embed="rId4"/>
          <a:srcRect l="55" t="220" r="-55" b="27565"/>
          <a:stretch/>
        </p:blipFill>
        <p:spPr>
          <a:xfrm>
            <a:off x="1291427" y="3738855"/>
            <a:ext cx="1901254" cy="18966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Metin kutusu 9">
            <a:extLst>
              <a:ext uri="{FF2B5EF4-FFF2-40B4-BE49-F238E27FC236}">
                <a16:creationId xmlns:a16="http://schemas.microsoft.com/office/drawing/2014/main" id="{4ECEDADF-D57E-D6B9-6EA7-09B5CF80789D}"/>
              </a:ext>
            </a:extLst>
          </p:cNvPr>
          <p:cNvSpPr txBox="1"/>
          <p:nvPr/>
        </p:nvSpPr>
        <p:spPr>
          <a:xfrm>
            <a:off x="-770041" y="38127"/>
            <a:ext cx="11073384" cy="523220"/>
          </a:xfrm>
          <a:prstGeom prst="rect">
            <a:avLst/>
          </a:prstGeom>
          <a:noFill/>
        </p:spPr>
        <p:txBody>
          <a:bodyPr wrap="square">
            <a:spAutoFit/>
          </a:bodyPr>
          <a:lstStyle/>
          <a:p>
            <a:pPr algn="ctr"/>
            <a:r>
              <a:rPr lang="tr-TR" sz="1400" dirty="0">
                <a:solidFill>
                  <a:srgbClr val="03A1A4"/>
                </a:solidFill>
                <a:latin typeface="Tw Cen MT" panose="020B0602020104020603" pitchFamily="34" charset="0"/>
              </a:rPr>
              <a:t>		</a:t>
            </a:r>
            <a:r>
              <a:rPr lang="en-US" sz="2800" dirty="0">
                <a:solidFill>
                  <a:srgbClr val="03A1A4"/>
                </a:solidFill>
                <a:latin typeface="Tw Cen MT" panose="020B0602020104020603" pitchFamily="34" charset="0"/>
              </a:rPr>
              <a:t>Curriculum and Materials Coordination Office</a:t>
            </a:r>
          </a:p>
        </p:txBody>
      </p:sp>
      <p:sp>
        <p:nvSpPr>
          <p:cNvPr id="18" name="Metin kutusu 17">
            <a:extLst>
              <a:ext uri="{FF2B5EF4-FFF2-40B4-BE49-F238E27FC236}">
                <a16:creationId xmlns:a16="http://schemas.microsoft.com/office/drawing/2014/main" id="{40A7ED72-35BC-33B3-E26E-1B3E044FCA65}"/>
              </a:ext>
            </a:extLst>
          </p:cNvPr>
          <p:cNvSpPr txBox="1"/>
          <p:nvPr/>
        </p:nvSpPr>
        <p:spPr>
          <a:xfrm>
            <a:off x="5477346" y="5722088"/>
            <a:ext cx="2293821" cy="338554"/>
          </a:xfrm>
          <a:prstGeom prst="rect">
            <a:avLst/>
          </a:prstGeom>
          <a:noFill/>
        </p:spPr>
        <p:txBody>
          <a:bodyPr wrap="square">
            <a:spAutoFit/>
          </a:bodyPr>
          <a:lstStyle/>
          <a:p>
            <a:pPr algn="ctr"/>
            <a:r>
              <a:rPr lang="tr-TR" sz="1600" dirty="0">
                <a:solidFill>
                  <a:schemeClr val="accent2"/>
                </a:solidFill>
                <a:latin typeface="Tw Cen MT" panose="020B0602020104020603" pitchFamily="34" charset="0"/>
              </a:rPr>
              <a:t>Selma Parlakay Topbaş</a:t>
            </a:r>
            <a:endParaRPr lang="en-US" sz="1600" dirty="0">
              <a:solidFill>
                <a:schemeClr val="accent2"/>
              </a:solidFill>
              <a:latin typeface="Tw Cen MT" panose="020B0602020104020603" pitchFamily="34" charset="0"/>
            </a:endParaRPr>
          </a:p>
        </p:txBody>
      </p:sp>
      <p:pic>
        <p:nvPicPr>
          <p:cNvPr id="20" name="Resim 19" descr="insan yüzü, kişi, şahıs, giyim, gülümsemek, gülüş içeren bir resim&#10;&#10;Açıklama otomatik olarak oluşturuldu">
            <a:extLst>
              <a:ext uri="{FF2B5EF4-FFF2-40B4-BE49-F238E27FC236}">
                <a16:creationId xmlns:a16="http://schemas.microsoft.com/office/drawing/2014/main" id="{794F7C61-F271-92C7-4B90-CAEC12E391D5}"/>
              </a:ext>
            </a:extLst>
          </p:cNvPr>
          <p:cNvPicPr>
            <a:picLocks noChangeAspect="1"/>
          </p:cNvPicPr>
          <p:nvPr/>
        </p:nvPicPr>
        <p:blipFill rotWithShape="1">
          <a:blip r:embed="rId5"/>
          <a:srcRect l="-14" t="274" r="14" b="24538"/>
          <a:stretch/>
        </p:blipFill>
        <p:spPr>
          <a:xfrm>
            <a:off x="3453677" y="3788364"/>
            <a:ext cx="1947836" cy="19289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Metin kutusu 21">
            <a:extLst>
              <a:ext uri="{FF2B5EF4-FFF2-40B4-BE49-F238E27FC236}">
                <a16:creationId xmlns:a16="http://schemas.microsoft.com/office/drawing/2014/main" id="{9947234B-F237-010C-1E75-0C164D4CF82B}"/>
              </a:ext>
            </a:extLst>
          </p:cNvPr>
          <p:cNvSpPr txBox="1"/>
          <p:nvPr/>
        </p:nvSpPr>
        <p:spPr>
          <a:xfrm>
            <a:off x="4943165" y="2617122"/>
            <a:ext cx="1496049" cy="369332"/>
          </a:xfrm>
          <a:prstGeom prst="rect">
            <a:avLst/>
          </a:prstGeom>
          <a:noFill/>
        </p:spPr>
        <p:txBody>
          <a:bodyPr wrap="square">
            <a:spAutoFit/>
          </a:bodyPr>
          <a:lstStyle/>
          <a:p>
            <a:pPr algn="ctr"/>
            <a:r>
              <a:rPr lang="tr-TR" sz="1800" dirty="0">
                <a:solidFill>
                  <a:schemeClr val="accent6">
                    <a:lumMod val="75000"/>
                  </a:schemeClr>
                </a:solidFill>
                <a:latin typeface="Tw Cen MT" panose="020B0602020104020603" pitchFamily="34" charset="0"/>
              </a:rPr>
              <a:t>Ayça Gülünay</a:t>
            </a:r>
            <a:endParaRPr lang="en-US" sz="1800" dirty="0">
              <a:solidFill>
                <a:schemeClr val="accent6">
                  <a:lumMod val="75000"/>
                </a:schemeClr>
              </a:solidFill>
              <a:latin typeface="Tw Cen MT" panose="020B0602020104020603" pitchFamily="34" charset="0"/>
            </a:endParaRPr>
          </a:p>
        </p:txBody>
      </p:sp>
      <p:pic>
        <p:nvPicPr>
          <p:cNvPr id="24" name="Resim 23" descr="insan yüzü, kişi, şahıs, metin, gülümsemek, gülüş içeren bir resim&#10;&#10;Açıklama otomatik olarak oluşturuldu">
            <a:extLst>
              <a:ext uri="{FF2B5EF4-FFF2-40B4-BE49-F238E27FC236}">
                <a16:creationId xmlns:a16="http://schemas.microsoft.com/office/drawing/2014/main" id="{374581F8-DF0F-C79A-CF6A-1581606C6174}"/>
              </a:ext>
            </a:extLst>
          </p:cNvPr>
          <p:cNvPicPr>
            <a:picLocks noChangeAspect="1"/>
          </p:cNvPicPr>
          <p:nvPr/>
        </p:nvPicPr>
        <p:blipFill rotWithShape="1">
          <a:blip r:embed="rId6"/>
          <a:srcRect l="1169" t="18354" r="-1169" b="36676"/>
          <a:stretch/>
        </p:blipFill>
        <p:spPr>
          <a:xfrm>
            <a:off x="4665752" y="594805"/>
            <a:ext cx="1991080" cy="1892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Resim 25" descr="insan yüzü, giyim, gözlük, gülümsemek, gülüş içeren bir resim&#10;&#10;Açıklama otomatik olarak oluşturuldu">
            <a:extLst>
              <a:ext uri="{FF2B5EF4-FFF2-40B4-BE49-F238E27FC236}">
                <a16:creationId xmlns:a16="http://schemas.microsoft.com/office/drawing/2014/main" id="{5619DED6-70EB-C5CC-DBB2-78CB340B7C38}"/>
              </a:ext>
            </a:extLst>
          </p:cNvPr>
          <p:cNvPicPr>
            <a:picLocks noChangeAspect="1"/>
          </p:cNvPicPr>
          <p:nvPr/>
        </p:nvPicPr>
        <p:blipFill rotWithShape="1">
          <a:blip r:embed="rId7"/>
          <a:srcRect t="21875" b="21875"/>
          <a:stretch/>
        </p:blipFill>
        <p:spPr>
          <a:xfrm>
            <a:off x="5601739" y="3738855"/>
            <a:ext cx="2015066" cy="19868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Resim 27" descr="kişi, şahıs, giyim, insan yüzü, duvar içeren bir resim&#10;&#10;Açıklama otomatik olarak oluşturuldu">
            <a:extLst>
              <a:ext uri="{FF2B5EF4-FFF2-40B4-BE49-F238E27FC236}">
                <a16:creationId xmlns:a16="http://schemas.microsoft.com/office/drawing/2014/main" id="{D4545CAA-6418-5C47-336A-13A9C3091A4E}"/>
              </a:ext>
            </a:extLst>
          </p:cNvPr>
          <p:cNvPicPr>
            <a:picLocks noChangeAspect="1"/>
          </p:cNvPicPr>
          <p:nvPr/>
        </p:nvPicPr>
        <p:blipFill rotWithShape="1">
          <a:blip r:embed="rId8"/>
          <a:srcRect l="8181" t="11558" r="11344" b="28086"/>
          <a:stretch/>
        </p:blipFill>
        <p:spPr>
          <a:xfrm>
            <a:off x="7870084" y="3776543"/>
            <a:ext cx="1857904" cy="1857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Metin kutusu 33">
            <a:extLst>
              <a:ext uri="{FF2B5EF4-FFF2-40B4-BE49-F238E27FC236}">
                <a16:creationId xmlns:a16="http://schemas.microsoft.com/office/drawing/2014/main" id="{50AC9CCD-7937-90C8-9B1D-BA1601F16BFC}"/>
              </a:ext>
            </a:extLst>
          </p:cNvPr>
          <p:cNvSpPr txBox="1"/>
          <p:nvPr/>
        </p:nvSpPr>
        <p:spPr>
          <a:xfrm>
            <a:off x="2804270" y="2922902"/>
            <a:ext cx="5781368" cy="307777"/>
          </a:xfrm>
          <a:prstGeom prst="rect">
            <a:avLst/>
          </a:prstGeom>
          <a:noFill/>
        </p:spPr>
        <p:txBody>
          <a:bodyPr wrap="square">
            <a:spAutoFit/>
          </a:bodyPr>
          <a:lstStyle/>
          <a:p>
            <a:pPr algn="ctr"/>
            <a:r>
              <a:rPr lang="tr-TR" b="1" dirty="0" err="1">
                <a:solidFill>
                  <a:schemeClr val="bg1">
                    <a:lumMod val="65000"/>
                  </a:schemeClr>
                </a:solidFill>
                <a:latin typeface="Tw Cen MT" panose="020B0602020104020603" pitchFamily="34" charset="0"/>
              </a:rPr>
              <a:t>Unit</a:t>
            </a:r>
            <a:r>
              <a:rPr lang="tr-TR" b="1" dirty="0">
                <a:solidFill>
                  <a:schemeClr val="bg1">
                    <a:lumMod val="65000"/>
                  </a:schemeClr>
                </a:solidFill>
                <a:latin typeface="Tw Cen MT" panose="020B0602020104020603" pitchFamily="34" charset="0"/>
              </a:rPr>
              <a:t> </a:t>
            </a:r>
            <a:r>
              <a:rPr lang="tr-TR" b="1" dirty="0" err="1">
                <a:solidFill>
                  <a:schemeClr val="bg1">
                    <a:lumMod val="65000"/>
                  </a:schemeClr>
                </a:solidFill>
                <a:latin typeface="Tw Cen MT" panose="020B0602020104020603" pitchFamily="34" charset="0"/>
              </a:rPr>
              <a:t>Coordinator</a:t>
            </a:r>
            <a:endParaRPr lang="tr-TR" b="1" dirty="0">
              <a:solidFill>
                <a:schemeClr val="bg1">
                  <a:lumMod val="65000"/>
                </a:schemeClr>
              </a:solidFill>
              <a:latin typeface="Tw Cen MT" panose="020B0602020104020603" pitchFamily="34" charset="0"/>
            </a:endParaRPr>
          </a:p>
        </p:txBody>
      </p:sp>
    </p:spTree>
    <p:extLst>
      <p:ext uri="{BB962C8B-B14F-4D97-AF65-F5344CB8AC3E}">
        <p14:creationId xmlns:p14="http://schemas.microsoft.com/office/powerpoint/2010/main" val="35918651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6" name="Google Shape;396;p18"/>
            <p:cNvSpPr txBox="1"/>
            <p:nvPr/>
          </p:nvSpPr>
          <p:spPr>
            <a:xfrm rot="16200000">
              <a:off x="10227317" y="3265075"/>
              <a:ext cx="2348855"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1" name="Google Shape;401;p18"/>
            <p:cNvSpPr txBox="1"/>
            <p:nvPr/>
          </p:nvSpPr>
          <p:spPr>
            <a:xfrm rot="16200000">
              <a:off x="9004912" y="3275176"/>
              <a:ext cx="2348855" cy="4975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7" name="Google Shape;407;p18"/>
            <p:cNvSpPr txBox="1"/>
            <p:nvPr/>
          </p:nvSpPr>
          <p:spPr>
            <a:xfrm rot="16200000">
              <a:off x="8626191" y="3258883"/>
              <a:ext cx="2317565" cy="5613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780364" y="-1"/>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2" name="Google Shape;412;p18"/>
            <p:cNvSpPr txBox="1"/>
            <p:nvPr/>
          </p:nvSpPr>
          <p:spPr>
            <a:xfrm rot="16200000">
              <a:off x="7981006" y="3270851"/>
              <a:ext cx="2317565" cy="5374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Co</a:t>
              </a:r>
              <a:r>
                <a:rPr lang="tr-TR" sz="2600" b="1" dirty="0" err="1">
                  <a:solidFill>
                    <a:srgbClr val="F0EEF0"/>
                  </a:solidFill>
                  <a:latin typeface="Twentieth Century"/>
                  <a:ea typeface="Twentieth Century"/>
                  <a:cs typeface="Twentieth Century"/>
                  <a:sym typeface="Twentieth Century"/>
                </a:rPr>
                <a:t>ordinators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3" name="Google Shape;413;p18"/>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7" name="Google Shape;417;p18"/>
            <p:cNvSpPr txBox="1"/>
            <p:nvPr/>
          </p:nvSpPr>
          <p:spPr>
            <a:xfrm rot="16200000">
              <a:off x="-834619" y="3277255"/>
              <a:ext cx="2317566" cy="5246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a:t>
              </a:r>
              <a:r>
                <a:rPr lang="tr-TR" sz="2600" b="1" dirty="0">
                  <a:solidFill>
                    <a:srgbClr val="F0EEF0"/>
                  </a:solidFill>
                  <a:latin typeface="Twentieth Century"/>
                  <a:ea typeface="Twentieth Century"/>
                  <a:cs typeface="Twentieth Century"/>
                  <a:sym typeface="Twentieth Century"/>
                </a:rPr>
                <a:t>Us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64" name="Oval 63">
            <a:extLst>
              <a:ext uri="{FF2B5EF4-FFF2-40B4-BE49-F238E27FC236}">
                <a16:creationId xmlns:a16="http://schemas.microsoft.com/office/drawing/2014/main" id="{0DE6E25D-63F2-40CD-8E05-332347D7B51B}"/>
              </a:ext>
            </a:extLst>
          </p:cNvPr>
          <p:cNvSpPr/>
          <p:nvPr/>
        </p:nvSpPr>
        <p:spPr>
          <a:xfrm>
            <a:off x="1689862" y="2814120"/>
            <a:ext cx="2075350" cy="207535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20">
            <a:extLst>
              <a:ext uri="{FF2B5EF4-FFF2-40B4-BE49-F238E27FC236}">
                <a16:creationId xmlns:a16="http://schemas.microsoft.com/office/drawing/2014/main" id="{106E038B-E2B1-4511-BB49-08CB8755BAD9}"/>
              </a:ext>
            </a:extLst>
          </p:cNvPr>
          <p:cNvSpPr txBox="1"/>
          <p:nvPr/>
        </p:nvSpPr>
        <p:spPr>
          <a:xfrm>
            <a:off x="973415" y="2306741"/>
            <a:ext cx="2644771" cy="338554"/>
          </a:xfrm>
          <a:prstGeom prst="rect">
            <a:avLst/>
          </a:prstGeom>
          <a:noFill/>
        </p:spPr>
        <p:txBody>
          <a:bodyPr wrap="square" rtlCol="0">
            <a:spAutoFit/>
          </a:bodyPr>
          <a:lstStyle/>
          <a:p>
            <a:pPr algn="ctr"/>
            <a:endParaRPr lang="en-US" sz="1600" dirty="0">
              <a:solidFill>
                <a:srgbClr val="FF5969"/>
              </a:solidFill>
              <a:latin typeface="Tw Cen MT" panose="020B0602020104020603" pitchFamily="34" charset="0"/>
            </a:endParaRPr>
          </a:p>
        </p:txBody>
      </p:sp>
      <p:grpSp>
        <p:nvGrpSpPr>
          <p:cNvPr id="106" name="Group 23">
            <a:extLst>
              <a:ext uri="{FF2B5EF4-FFF2-40B4-BE49-F238E27FC236}">
                <a16:creationId xmlns:a16="http://schemas.microsoft.com/office/drawing/2014/main" id="{A23353B0-74B8-4D3E-AAD5-C186EB9DED46}"/>
              </a:ext>
            </a:extLst>
          </p:cNvPr>
          <p:cNvGrpSpPr/>
          <p:nvPr/>
        </p:nvGrpSpPr>
        <p:grpSpPr>
          <a:xfrm>
            <a:off x="1416493" y="4889470"/>
            <a:ext cx="2762857" cy="780746"/>
            <a:chOff x="1070838" y="6968168"/>
            <a:chExt cx="2762857" cy="780746"/>
          </a:xfrm>
        </p:grpSpPr>
        <p:sp>
          <p:nvSpPr>
            <p:cNvPr id="107" name="TextBox 24">
              <a:extLst>
                <a:ext uri="{FF2B5EF4-FFF2-40B4-BE49-F238E27FC236}">
                  <a16:creationId xmlns:a16="http://schemas.microsoft.com/office/drawing/2014/main" id="{18289803-F953-475C-B187-88F6496983EE}"/>
                </a:ext>
              </a:extLst>
            </p:cNvPr>
            <p:cNvSpPr txBox="1"/>
            <p:nvPr/>
          </p:nvSpPr>
          <p:spPr>
            <a:xfrm>
              <a:off x="1070838" y="6968168"/>
              <a:ext cx="2644771" cy="369332"/>
            </a:xfrm>
            <a:prstGeom prst="rect">
              <a:avLst/>
            </a:prstGeom>
            <a:noFill/>
          </p:spPr>
          <p:txBody>
            <a:bodyPr wrap="square" rtlCol="0">
              <a:spAutoFit/>
            </a:bodyPr>
            <a:lstStyle/>
            <a:p>
              <a:pPr algn="ctr"/>
              <a:r>
                <a:rPr lang="tr-TR" sz="1800" dirty="0">
                  <a:solidFill>
                    <a:srgbClr val="03A1A4"/>
                  </a:solidFill>
                  <a:latin typeface="Tw Cen MT" panose="020B0602020104020603" pitchFamily="34" charset="0"/>
                </a:rPr>
                <a:t>İsmail Tekşen</a:t>
              </a:r>
              <a:endParaRPr lang="en-US" sz="1800" dirty="0">
                <a:solidFill>
                  <a:srgbClr val="03A1A4"/>
                </a:solidFill>
                <a:latin typeface="Tw Cen MT" panose="020B0602020104020603" pitchFamily="34" charset="0"/>
              </a:endParaRPr>
            </a:p>
          </p:txBody>
        </p:sp>
        <p:sp>
          <p:nvSpPr>
            <p:cNvPr id="108" name="TextBox 25">
              <a:extLst>
                <a:ext uri="{FF2B5EF4-FFF2-40B4-BE49-F238E27FC236}">
                  <a16:creationId xmlns:a16="http://schemas.microsoft.com/office/drawing/2014/main" id="{353515B3-9EF8-411C-B4E6-7DE9D8A56AF9}"/>
                </a:ext>
              </a:extLst>
            </p:cNvPr>
            <p:cNvSpPr txBox="1"/>
            <p:nvPr/>
          </p:nvSpPr>
          <p:spPr>
            <a:xfrm>
              <a:off x="1188924" y="7225694"/>
              <a:ext cx="2644771" cy="523220"/>
            </a:xfrm>
            <a:prstGeom prst="rect">
              <a:avLst/>
            </a:prstGeom>
            <a:noFill/>
          </p:spPr>
          <p:txBody>
            <a:bodyPr wrap="square" rtlCol="0">
              <a:spAutoFit/>
            </a:bodyPr>
            <a:lstStyle/>
            <a:p>
              <a:pPr algn="ctr"/>
              <a:r>
                <a:rPr lang="tr-TR" b="1" dirty="0">
                  <a:solidFill>
                    <a:schemeClr val="bg1">
                      <a:lumMod val="65000"/>
                    </a:schemeClr>
                  </a:solidFill>
                  <a:latin typeface="Tw Cen MT" panose="020B0602020104020603" pitchFamily="34" charset="0"/>
                </a:rPr>
                <a:t>Self-Access Center </a:t>
              </a:r>
              <a:r>
                <a:rPr lang="tr-TR" b="1" dirty="0" err="1">
                  <a:solidFill>
                    <a:schemeClr val="bg1">
                      <a:lumMod val="65000"/>
                    </a:schemeClr>
                  </a:solidFill>
                  <a:latin typeface="Tw Cen MT" panose="020B0602020104020603" pitchFamily="34" charset="0"/>
                </a:rPr>
                <a:t>Coordinator</a:t>
              </a:r>
              <a:endParaRPr lang="tr-TR" b="1" dirty="0">
                <a:solidFill>
                  <a:schemeClr val="bg1">
                    <a:lumMod val="65000"/>
                  </a:schemeClr>
                </a:solidFill>
                <a:latin typeface="Tw Cen MT" panose="020B0602020104020603" pitchFamily="34" charset="0"/>
              </a:endParaRPr>
            </a:p>
            <a:p>
              <a:pPr algn="ctr"/>
              <a:r>
                <a:rPr lang="tr-TR" b="1" dirty="0">
                  <a:solidFill>
                    <a:schemeClr val="bg1">
                      <a:lumMod val="65000"/>
                    </a:schemeClr>
                  </a:solidFill>
                  <a:latin typeface="Tw Cen MT" panose="020B0602020104020603" pitchFamily="34" charset="0"/>
                </a:rPr>
                <a:t>(Bağımsız Öğrenme Merkezi)</a:t>
              </a:r>
              <a:endParaRPr lang="en-US" b="1" dirty="0">
                <a:solidFill>
                  <a:schemeClr val="bg1">
                    <a:lumMod val="65000"/>
                  </a:schemeClr>
                </a:solidFill>
                <a:latin typeface="Tw Cen MT" panose="020B0602020104020603" pitchFamily="34" charset="0"/>
              </a:endParaRPr>
            </a:p>
          </p:txBody>
        </p:sp>
      </p:grpSp>
      <p:sp>
        <p:nvSpPr>
          <p:cNvPr id="111" name="TextBox 28">
            <a:extLst>
              <a:ext uri="{FF2B5EF4-FFF2-40B4-BE49-F238E27FC236}">
                <a16:creationId xmlns:a16="http://schemas.microsoft.com/office/drawing/2014/main" id="{B83962EE-8362-4025-B541-6C8C4B4891DC}"/>
              </a:ext>
            </a:extLst>
          </p:cNvPr>
          <p:cNvSpPr txBox="1"/>
          <p:nvPr/>
        </p:nvSpPr>
        <p:spPr>
          <a:xfrm>
            <a:off x="6484338" y="2340153"/>
            <a:ext cx="2644771" cy="369332"/>
          </a:xfrm>
          <a:prstGeom prst="rect">
            <a:avLst/>
          </a:prstGeom>
          <a:noFill/>
        </p:spPr>
        <p:txBody>
          <a:bodyPr wrap="square" rtlCol="0">
            <a:spAutoFit/>
          </a:bodyPr>
          <a:lstStyle/>
          <a:p>
            <a:pPr algn="ctr"/>
            <a:endParaRPr lang="en-US" sz="1800" dirty="0">
              <a:solidFill>
                <a:srgbClr val="5D7373"/>
              </a:solidFill>
              <a:latin typeface="Tw Cen MT" panose="020B0602020104020603" pitchFamily="34" charset="0"/>
            </a:endParaRPr>
          </a:p>
        </p:txBody>
      </p:sp>
      <p:sp>
        <p:nvSpPr>
          <p:cNvPr id="120" name="TextBox 28">
            <a:extLst>
              <a:ext uri="{FF2B5EF4-FFF2-40B4-BE49-F238E27FC236}">
                <a16:creationId xmlns:a16="http://schemas.microsoft.com/office/drawing/2014/main" id="{674ECEFB-C955-4ECF-81BE-BA77948111E4}"/>
              </a:ext>
            </a:extLst>
          </p:cNvPr>
          <p:cNvSpPr txBox="1"/>
          <p:nvPr/>
        </p:nvSpPr>
        <p:spPr>
          <a:xfrm>
            <a:off x="855329" y="5595994"/>
            <a:ext cx="2644771" cy="369332"/>
          </a:xfrm>
          <a:prstGeom prst="rect">
            <a:avLst/>
          </a:prstGeom>
          <a:noFill/>
        </p:spPr>
        <p:txBody>
          <a:bodyPr wrap="square" rtlCol="0">
            <a:spAutoFit/>
          </a:bodyPr>
          <a:lstStyle/>
          <a:p>
            <a:pPr algn="ctr"/>
            <a:endParaRPr lang="en-US" sz="1800" dirty="0">
              <a:solidFill>
                <a:srgbClr val="5D7373"/>
              </a:solidFill>
              <a:latin typeface="Tw Cen MT" panose="020B0602020104020603" pitchFamily="34" charset="0"/>
            </a:endParaRPr>
          </a:p>
        </p:txBody>
      </p:sp>
      <p:grpSp>
        <p:nvGrpSpPr>
          <p:cNvPr id="129" name="Group 23">
            <a:extLst>
              <a:ext uri="{FF2B5EF4-FFF2-40B4-BE49-F238E27FC236}">
                <a16:creationId xmlns:a16="http://schemas.microsoft.com/office/drawing/2014/main" id="{2F2DEF8C-5DC8-4668-B5F1-C8E635D83930}"/>
              </a:ext>
            </a:extLst>
          </p:cNvPr>
          <p:cNvGrpSpPr/>
          <p:nvPr/>
        </p:nvGrpSpPr>
        <p:grpSpPr>
          <a:xfrm>
            <a:off x="5896450" y="4856904"/>
            <a:ext cx="2698859" cy="608089"/>
            <a:chOff x="2852184" y="3794621"/>
            <a:chExt cx="2698859" cy="608089"/>
          </a:xfrm>
        </p:grpSpPr>
        <p:sp>
          <p:nvSpPr>
            <p:cNvPr id="130" name="TextBox 24">
              <a:extLst>
                <a:ext uri="{FF2B5EF4-FFF2-40B4-BE49-F238E27FC236}">
                  <a16:creationId xmlns:a16="http://schemas.microsoft.com/office/drawing/2014/main" id="{FE6CA8C1-B469-4C51-8F3A-7505E3486FE3}"/>
                </a:ext>
              </a:extLst>
            </p:cNvPr>
            <p:cNvSpPr txBox="1"/>
            <p:nvPr/>
          </p:nvSpPr>
          <p:spPr>
            <a:xfrm>
              <a:off x="2852184" y="3794621"/>
              <a:ext cx="2644771" cy="369332"/>
            </a:xfrm>
            <a:prstGeom prst="rect">
              <a:avLst/>
            </a:prstGeom>
            <a:noFill/>
          </p:spPr>
          <p:txBody>
            <a:bodyPr wrap="square" rtlCol="0">
              <a:spAutoFit/>
            </a:bodyPr>
            <a:lstStyle/>
            <a:p>
              <a:pPr algn="ctr"/>
              <a:r>
                <a:rPr lang="tr-TR" sz="1800" dirty="0">
                  <a:solidFill>
                    <a:srgbClr val="FF0000"/>
                  </a:solidFill>
                  <a:latin typeface="Tw Cen MT" panose="020B0602020104020603" pitchFamily="34" charset="0"/>
                </a:rPr>
                <a:t>Pelin Şık</a:t>
              </a:r>
              <a:endParaRPr lang="en-US" sz="1800" dirty="0">
                <a:solidFill>
                  <a:srgbClr val="FF0000"/>
                </a:solidFill>
                <a:latin typeface="Tw Cen MT" panose="020B0602020104020603" pitchFamily="34" charset="0"/>
              </a:endParaRPr>
            </a:p>
          </p:txBody>
        </p:sp>
        <p:sp>
          <p:nvSpPr>
            <p:cNvPr id="131" name="TextBox 25">
              <a:extLst>
                <a:ext uri="{FF2B5EF4-FFF2-40B4-BE49-F238E27FC236}">
                  <a16:creationId xmlns:a16="http://schemas.microsoft.com/office/drawing/2014/main" id="{505399FB-8960-49B3-B87C-163421CCBE8F}"/>
                </a:ext>
              </a:extLst>
            </p:cNvPr>
            <p:cNvSpPr txBox="1"/>
            <p:nvPr/>
          </p:nvSpPr>
          <p:spPr>
            <a:xfrm>
              <a:off x="2906272" y="4094933"/>
              <a:ext cx="2644771" cy="307777"/>
            </a:xfrm>
            <a:prstGeom prst="rect">
              <a:avLst/>
            </a:prstGeom>
            <a:noFill/>
          </p:spPr>
          <p:txBody>
            <a:bodyPr wrap="square" rtlCol="0">
              <a:spAutoFit/>
            </a:bodyPr>
            <a:lstStyle/>
            <a:p>
              <a:pPr algn="ctr"/>
              <a:r>
                <a:rPr lang="tr-TR" b="1" dirty="0" err="1">
                  <a:solidFill>
                    <a:schemeClr val="bg1">
                      <a:lumMod val="65000"/>
                    </a:schemeClr>
                  </a:solidFill>
                  <a:latin typeface="Tw Cen MT" panose="020B0602020104020603" pitchFamily="34" charset="0"/>
                </a:rPr>
                <a:t>Coordinator</a:t>
              </a:r>
              <a:r>
                <a:rPr lang="tr-TR" b="1" dirty="0">
                  <a:solidFill>
                    <a:schemeClr val="bg1">
                      <a:lumMod val="65000"/>
                    </a:schemeClr>
                  </a:solidFill>
                  <a:latin typeface="Tw Cen MT" panose="020B0602020104020603" pitchFamily="34" charset="0"/>
                </a:rPr>
                <a:t> of Courses </a:t>
              </a:r>
              <a:endParaRPr lang="en-US" b="1" dirty="0">
                <a:solidFill>
                  <a:schemeClr val="bg1">
                    <a:lumMod val="65000"/>
                  </a:schemeClr>
                </a:solidFill>
                <a:latin typeface="Tw Cen MT" panose="020B0602020104020603" pitchFamily="34" charset="0"/>
              </a:endParaRPr>
            </a:p>
          </p:txBody>
        </p:sp>
      </p:grpSp>
      <p:sp>
        <p:nvSpPr>
          <p:cNvPr id="2" name="Oval 1">
            <a:extLst>
              <a:ext uri="{FF2B5EF4-FFF2-40B4-BE49-F238E27FC236}">
                <a16:creationId xmlns:a16="http://schemas.microsoft.com/office/drawing/2014/main" id="{2C10CCE8-B33B-36DE-4335-6E15D02F64EB}"/>
              </a:ext>
            </a:extLst>
          </p:cNvPr>
          <p:cNvSpPr/>
          <p:nvPr/>
        </p:nvSpPr>
        <p:spPr>
          <a:xfrm>
            <a:off x="6196502" y="2843183"/>
            <a:ext cx="2017224" cy="2017224"/>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Resim 8" descr="giyim, insan yüzü, kişi, şahıs, türban içeren bir resim">
            <a:extLst>
              <a:ext uri="{FF2B5EF4-FFF2-40B4-BE49-F238E27FC236}">
                <a16:creationId xmlns:a16="http://schemas.microsoft.com/office/drawing/2014/main" id="{721797D7-CEFB-BC73-BC5F-4A2B4E3A1CFC}"/>
              </a:ext>
            </a:extLst>
          </p:cNvPr>
          <p:cNvPicPr>
            <a:picLocks noChangeAspect="1"/>
          </p:cNvPicPr>
          <p:nvPr/>
        </p:nvPicPr>
        <p:blipFill rotWithShape="1">
          <a:blip r:embed="rId4"/>
          <a:srcRect l="1227" r="1227"/>
          <a:stretch/>
        </p:blipFill>
        <p:spPr>
          <a:xfrm>
            <a:off x="6257043" y="2955192"/>
            <a:ext cx="1896141" cy="17932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Resim 10" descr="kişi, şahıs, insan yüzü, bağ, bağlamak, ilişki, eşitlik, köstek, giyim içeren bir resim&#10;&#10;Açıklama otomatik olarak oluşturuldu">
            <a:extLst>
              <a:ext uri="{FF2B5EF4-FFF2-40B4-BE49-F238E27FC236}">
                <a16:creationId xmlns:a16="http://schemas.microsoft.com/office/drawing/2014/main" id="{B548B730-0403-CF0F-693D-041A9D0C948E}"/>
              </a:ext>
            </a:extLst>
          </p:cNvPr>
          <p:cNvPicPr>
            <a:picLocks noChangeAspect="1"/>
          </p:cNvPicPr>
          <p:nvPr/>
        </p:nvPicPr>
        <p:blipFill>
          <a:blip r:embed="rId5"/>
          <a:stretch>
            <a:fillRect/>
          </a:stretch>
        </p:blipFill>
        <p:spPr>
          <a:xfrm>
            <a:off x="1830534" y="2930272"/>
            <a:ext cx="1816690" cy="1843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24">
            <a:extLst>
              <a:ext uri="{FF2B5EF4-FFF2-40B4-BE49-F238E27FC236}">
                <a16:creationId xmlns:a16="http://schemas.microsoft.com/office/drawing/2014/main" id="{A8ACC223-0847-A151-C407-C0342884133D}"/>
              </a:ext>
            </a:extLst>
          </p:cNvPr>
          <p:cNvSpPr txBox="1"/>
          <p:nvPr/>
        </p:nvSpPr>
        <p:spPr>
          <a:xfrm>
            <a:off x="1937221" y="834488"/>
            <a:ext cx="6604000" cy="523220"/>
          </a:xfrm>
          <a:prstGeom prst="rect">
            <a:avLst/>
          </a:prstGeom>
          <a:noFill/>
        </p:spPr>
        <p:txBody>
          <a:bodyPr wrap="square" rtlCol="0">
            <a:spAutoFit/>
          </a:bodyPr>
          <a:lstStyle/>
          <a:p>
            <a:pPr algn="ctr"/>
            <a:r>
              <a:rPr lang="tr-TR" sz="2800" dirty="0" err="1">
                <a:solidFill>
                  <a:srgbClr val="03A1A4"/>
                </a:solidFill>
                <a:latin typeface="Tw Cen MT" panose="020B0602020104020603" pitchFamily="34" charset="0"/>
              </a:rPr>
              <a:t>Other</a:t>
            </a:r>
            <a:r>
              <a:rPr lang="tr-TR" sz="2800" dirty="0">
                <a:solidFill>
                  <a:srgbClr val="03A1A4"/>
                </a:solidFill>
                <a:latin typeface="Tw Cen MT" panose="020B0602020104020603" pitchFamily="34" charset="0"/>
              </a:rPr>
              <a:t> </a:t>
            </a:r>
            <a:r>
              <a:rPr lang="tr-TR" sz="2800" dirty="0" err="1">
                <a:solidFill>
                  <a:srgbClr val="03A1A4"/>
                </a:solidFill>
                <a:latin typeface="Tw Cen MT" panose="020B0602020104020603" pitchFamily="34" charset="0"/>
              </a:rPr>
              <a:t>Unit</a:t>
            </a:r>
            <a:r>
              <a:rPr lang="tr-TR" sz="2800" dirty="0">
                <a:solidFill>
                  <a:srgbClr val="03A1A4"/>
                </a:solidFill>
                <a:latin typeface="Tw Cen MT" panose="020B0602020104020603" pitchFamily="34" charset="0"/>
              </a:rPr>
              <a:t> </a:t>
            </a:r>
            <a:r>
              <a:rPr lang="tr-TR" sz="2800" dirty="0" err="1">
                <a:solidFill>
                  <a:srgbClr val="03A1A4"/>
                </a:solidFill>
                <a:latin typeface="Tw Cen MT" panose="020B0602020104020603" pitchFamily="34" charset="0"/>
              </a:rPr>
              <a:t>Coordinators</a:t>
            </a:r>
            <a:endParaRPr lang="en-US" sz="2800" dirty="0">
              <a:solidFill>
                <a:srgbClr val="03A1A4"/>
              </a:solidFill>
              <a:latin typeface="Tw Cen MT" panose="020B0602020104020603" pitchFamily="34" charset="0"/>
            </a:endParaRPr>
          </a:p>
        </p:txBody>
      </p:sp>
    </p:spTree>
    <p:extLst>
      <p:ext uri="{BB962C8B-B14F-4D97-AF65-F5344CB8AC3E}">
        <p14:creationId xmlns:p14="http://schemas.microsoft.com/office/powerpoint/2010/main" val="8330326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6" name="Google Shape;396;p18"/>
            <p:cNvSpPr txBox="1"/>
            <p:nvPr/>
          </p:nvSpPr>
          <p:spPr>
            <a:xfrm rot="16200000">
              <a:off x="10227317" y="3265075"/>
              <a:ext cx="2348855"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1" name="Google Shape;401;p18"/>
            <p:cNvSpPr txBox="1"/>
            <p:nvPr/>
          </p:nvSpPr>
          <p:spPr>
            <a:xfrm rot="16200000">
              <a:off x="9004912" y="3275176"/>
              <a:ext cx="2348855" cy="4975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7" name="Google Shape;407;p18"/>
            <p:cNvSpPr txBox="1"/>
            <p:nvPr/>
          </p:nvSpPr>
          <p:spPr>
            <a:xfrm rot="16200000">
              <a:off x="8626191" y="3258883"/>
              <a:ext cx="2317565" cy="561376"/>
            </a:xfrm>
            <a:prstGeom prst="rect">
              <a:avLst/>
            </a:prstGeom>
            <a:noFill/>
            <a:ln>
              <a:noFill/>
            </a:ln>
          </p:spPr>
          <p:txBody>
            <a:bodyPr spcFirstLastPara="1" wrap="square" lIns="91425" tIns="45700" rIns="91425" bIns="45700" anchor="t" anchorCtr="0">
              <a:noAutofit/>
            </a:bodyPr>
            <a:lstStyle/>
            <a:p>
              <a:pPr algn="ctr"/>
              <a:r>
                <a:rPr lang="tr-TR" sz="2600" b="1" i="0" u="none" strike="noStrike" cap="none" dirty="0" err="1">
                  <a:solidFill>
                    <a:srgbClr val="F0EEF0"/>
                  </a:solidFill>
                  <a:latin typeface="Twentieth Century"/>
                  <a:ea typeface="Twentieth Century"/>
                  <a:cs typeface="Twentieth Century"/>
                  <a:sym typeface="Twentieth Century"/>
                </a:rPr>
                <a:t>Sources</a:t>
              </a:r>
              <a:endParaRPr lang="en-ZW"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576889" y="-10107"/>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2" name="Google Shape;412;p18"/>
            <p:cNvSpPr txBox="1"/>
            <p:nvPr/>
          </p:nvSpPr>
          <p:spPr>
            <a:xfrm rot="16200000">
              <a:off x="7952454" y="3296617"/>
              <a:ext cx="2381504" cy="53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200" b="1" dirty="0">
                  <a:solidFill>
                    <a:srgbClr val="F0EEF0"/>
                  </a:solidFill>
                  <a:latin typeface="Twentieth Century"/>
                  <a:ea typeface="Twentieth Century"/>
                  <a:cs typeface="Twentieth Century"/>
                  <a:sym typeface="Twentieth Century"/>
                </a:rPr>
                <a:t>Self Access Center</a:t>
              </a:r>
              <a:endParaRPr sz="2200" b="1" i="0" u="none" strike="noStrike" cap="none" dirty="0">
                <a:solidFill>
                  <a:srgbClr val="F0EEF0"/>
                </a:solidFill>
                <a:latin typeface="Twentieth Century"/>
                <a:ea typeface="Twentieth Century"/>
                <a:cs typeface="Twentieth Century"/>
                <a:sym typeface="Twentieth Century"/>
              </a:endParaRPr>
            </a:p>
          </p:txBody>
        </p:sp>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18"/>
            <p:cNvSpPr txBox="1"/>
            <p:nvPr/>
          </p:nvSpPr>
          <p:spPr>
            <a:xfrm rot="16200000">
              <a:off x="-834619" y="3277255"/>
              <a:ext cx="2317566" cy="5246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a:t>
              </a:r>
              <a:r>
                <a:rPr lang="tr-TR" sz="2600" b="1" dirty="0">
                  <a:solidFill>
                    <a:srgbClr val="F0EEF0"/>
                  </a:solidFill>
                  <a:latin typeface="Twentieth Century"/>
                  <a:ea typeface="Twentieth Century"/>
                  <a:cs typeface="Twentieth Century"/>
                  <a:sym typeface="Twentieth Century"/>
                </a:rPr>
                <a:t>Us</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103" name="TextBox 20">
            <a:extLst>
              <a:ext uri="{FF2B5EF4-FFF2-40B4-BE49-F238E27FC236}">
                <a16:creationId xmlns:a16="http://schemas.microsoft.com/office/drawing/2014/main" id="{106E038B-E2B1-4511-BB49-08CB8755BAD9}"/>
              </a:ext>
            </a:extLst>
          </p:cNvPr>
          <p:cNvSpPr txBox="1"/>
          <p:nvPr/>
        </p:nvSpPr>
        <p:spPr>
          <a:xfrm>
            <a:off x="973415" y="2306741"/>
            <a:ext cx="2644771" cy="338554"/>
          </a:xfrm>
          <a:prstGeom prst="rect">
            <a:avLst/>
          </a:prstGeom>
          <a:noFill/>
        </p:spPr>
        <p:txBody>
          <a:bodyPr wrap="square" rtlCol="0">
            <a:spAutoFit/>
          </a:bodyPr>
          <a:lstStyle/>
          <a:p>
            <a:pPr algn="ctr"/>
            <a:endParaRPr lang="en-US" sz="1600" dirty="0">
              <a:solidFill>
                <a:srgbClr val="FF5969"/>
              </a:solidFill>
              <a:latin typeface="Tw Cen MT" panose="020B0602020104020603" pitchFamily="34" charset="0"/>
            </a:endParaRPr>
          </a:p>
        </p:txBody>
      </p:sp>
      <p:sp>
        <p:nvSpPr>
          <p:cNvPr id="111" name="TextBox 28">
            <a:extLst>
              <a:ext uri="{FF2B5EF4-FFF2-40B4-BE49-F238E27FC236}">
                <a16:creationId xmlns:a16="http://schemas.microsoft.com/office/drawing/2014/main" id="{B83962EE-8362-4025-B541-6C8C4B4891DC}"/>
              </a:ext>
            </a:extLst>
          </p:cNvPr>
          <p:cNvSpPr txBox="1"/>
          <p:nvPr/>
        </p:nvSpPr>
        <p:spPr>
          <a:xfrm>
            <a:off x="6484338" y="2340153"/>
            <a:ext cx="2644771" cy="369332"/>
          </a:xfrm>
          <a:prstGeom prst="rect">
            <a:avLst/>
          </a:prstGeom>
          <a:noFill/>
        </p:spPr>
        <p:txBody>
          <a:bodyPr wrap="square" rtlCol="0">
            <a:spAutoFit/>
          </a:bodyPr>
          <a:lstStyle/>
          <a:p>
            <a:pPr algn="ctr"/>
            <a:endParaRPr lang="en-US" sz="1800" dirty="0">
              <a:solidFill>
                <a:srgbClr val="5D7373"/>
              </a:solidFill>
              <a:latin typeface="Tw Cen MT" panose="020B0602020104020603" pitchFamily="34" charset="0"/>
            </a:endParaRPr>
          </a:p>
        </p:txBody>
      </p:sp>
      <p:sp>
        <p:nvSpPr>
          <p:cNvPr id="15" name="TextBox 24">
            <a:extLst>
              <a:ext uri="{FF2B5EF4-FFF2-40B4-BE49-F238E27FC236}">
                <a16:creationId xmlns:a16="http://schemas.microsoft.com/office/drawing/2014/main" id="{A8ACC223-0847-A151-C407-C0342884133D}"/>
              </a:ext>
            </a:extLst>
          </p:cNvPr>
          <p:cNvSpPr txBox="1"/>
          <p:nvPr/>
        </p:nvSpPr>
        <p:spPr>
          <a:xfrm>
            <a:off x="2162719" y="622338"/>
            <a:ext cx="6604000" cy="461665"/>
          </a:xfrm>
          <a:prstGeom prst="rect">
            <a:avLst/>
          </a:prstGeom>
          <a:noFill/>
        </p:spPr>
        <p:txBody>
          <a:bodyPr wrap="square" rtlCol="0">
            <a:spAutoFit/>
          </a:bodyPr>
          <a:lstStyle/>
          <a:p>
            <a:pPr algn="ctr"/>
            <a:r>
              <a:rPr lang="en-US" sz="2400" dirty="0">
                <a:solidFill>
                  <a:srgbClr val="03A1A4"/>
                </a:solidFill>
                <a:latin typeface="Times New Roman" panose="02020603050405020304" pitchFamily="18" charset="0"/>
                <a:cs typeface="Times New Roman" panose="02020603050405020304" pitchFamily="18" charset="0"/>
              </a:rPr>
              <a:t>Self Access Center</a:t>
            </a:r>
          </a:p>
        </p:txBody>
      </p:sp>
      <p:pic>
        <p:nvPicPr>
          <p:cNvPr id="3" name="Resim 2">
            <a:extLst>
              <a:ext uri="{FF2B5EF4-FFF2-40B4-BE49-F238E27FC236}">
                <a16:creationId xmlns:a16="http://schemas.microsoft.com/office/drawing/2014/main" id="{90869C62-3350-1A80-B2A2-C3150E6D27BF}"/>
              </a:ext>
            </a:extLst>
          </p:cNvPr>
          <p:cNvPicPr>
            <a:picLocks noChangeAspect="1"/>
          </p:cNvPicPr>
          <p:nvPr/>
        </p:nvPicPr>
        <p:blipFill>
          <a:blip r:embed="rId4"/>
          <a:stretch>
            <a:fillRect/>
          </a:stretch>
        </p:blipFill>
        <p:spPr>
          <a:xfrm>
            <a:off x="1231093" y="1480005"/>
            <a:ext cx="7608909" cy="3626519"/>
          </a:xfrm>
          <a:prstGeom prst="rect">
            <a:avLst/>
          </a:prstGeom>
        </p:spPr>
      </p:pic>
      <p:sp>
        <p:nvSpPr>
          <p:cNvPr id="4" name="Metin kutusu 3">
            <a:extLst>
              <a:ext uri="{FF2B5EF4-FFF2-40B4-BE49-F238E27FC236}">
                <a16:creationId xmlns:a16="http://schemas.microsoft.com/office/drawing/2014/main" id="{38E77BBC-A7DA-19EA-2281-45D6C7F84809}"/>
              </a:ext>
            </a:extLst>
          </p:cNvPr>
          <p:cNvSpPr txBox="1"/>
          <p:nvPr/>
        </p:nvSpPr>
        <p:spPr>
          <a:xfrm>
            <a:off x="1132342" y="5222664"/>
            <a:ext cx="7750798" cy="1323439"/>
          </a:xfrm>
          <a:prstGeom prst="rect">
            <a:avLst/>
          </a:prstGeom>
          <a:noFill/>
        </p:spPr>
        <p:txBody>
          <a:bodyPr wrap="square" rtlCol="0">
            <a:spAutoFit/>
          </a:bodyPr>
          <a:lstStyle/>
          <a:p>
            <a:pPr algn="ctr"/>
            <a:endParaRPr lang="en-US" sz="2000" b="0" i="0" dirty="0">
              <a:solidFill>
                <a:srgbClr val="727272"/>
              </a:solidFill>
              <a:effectLst/>
              <a:latin typeface="Times New Roman" panose="02020603050405020304" pitchFamily="18" charset="0"/>
              <a:cs typeface="Times New Roman" panose="02020603050405020304" pitchFamily="18" charset="0"/>
            </a:endParaRPr>
          </a:p>
          <a:p>
            <a:pPr algn="ctr"/>
            <a:r>
              <a:rPr lang="en-US" sz="2000" b="0" i="0" dirty="0">
                <a:solidFill>
                  <a:srgbClr val="727272"/>
                </a:solidFill>
                <a:effectLst/>
                <a:latin typeface="Times New Roman" panose="02020603050405020304" pitchFamily="18" charset="0"/>
                <a:cs typeface="Times New Roman" panose="02020603050405020304" pitchFamily="18" charset="0"/>
              </a:rPr>
              <a:t>We invite all our students to contribute to their future with the opportunities we offer at our center. Visit our center and gain a new experience for your language education.</a:t>
            </a:r>
          </a:p>
        </p:txBody>
      </p:sp>
    </p:spTree>
    <p:extLst>
      <p:ext uri="{BB962C8B-B14F-4D97-AF65-F5344CB8AC3E}">
        <p14:creationId xmlns:p14="http://schemas.microsoft.com/office/powerpoint/2010/main" val="24844856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6" name="Google Shape;396;p18"/>
            <p:cNvSpPr txBox="1"/>
            <p:nvPr/>
          </p:nvSpPr>
          <p:spPr>
            <a:xfrm rot="16200000">
              <a:off x="10227317" y="3265075"/>
              <a:ext cx="2348855"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18"/>
            <p:cNvSpPr txBox="1"/>
            <p:nvPr/>
          </p:nvSpPr>
          <p:spPr>
            <a:xfrm rot="16200000">
              <a:off x="9004912" y="3275176"/>
              <a:ext cx="2348855" cy="4975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p18"/>
            <p:cNvSpPr txBox="1"/>
            <p:nvPr/>
          </p:nvSpPr>
          <p:spPr>
            <a:xfrm rot="16200000">
              <a:off x="8626191" y="3258883"/>
              <a:ext cx="2317565" cy="5613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Resources</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576889" y="-10107"/>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18"/>
            <p:cNvSpPr txBox="1"/>
            <p:nvPr/>
          </p:nvSpPr>
          <p:spPr>
            <a:xfrm rot="16200000">
              <a:off x="-834619" y="3277255"/>
              <a:ext cx="2317566" cy="5246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a:t>
              </a:r>
              <a:r>
                <a:rPr lang="tr-TR" sz="2600" b="1" dirty="0">
                  <a:solidFill>
                    <a:srgbClr val="F0EEF0"/>
                  </a:solidFill>
                  <a:latin typeface="Twentieth Century"/>
                  <a:ea typeface="Twentieth Century"/>
                  <a:cs typeface="Twentieth Century"/>
                  <a:sym typeface="Twentieth Century"/>
                </a:rPr>
                <a:t>Us</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103" name="TextBox 20">
            <a:extLst>
              <a:ext uri="{FF2B5EF4-FFF2-40B4-BE49-F238E27FC236}">
                <a16:creationId xmlns:a16="http://schemas.microsoft.com/office/drawing/2014/main" id="{106E038B-E2B1-4511-BB49-08CB8755BAD9}"/>
              </a:ext>
            </a:extLst>
          </p:cNvPr>
          <p:cNvSpPr txBox="1"/>
          <p:nvPr/>
        </p:nvSpPr>
        <p:spPr>
          <a:xfrm>
            <a:off x="973415" y="2306741"/>
            <a:ext cx="2644771" cy="338554"/>
          </a:xfrm>
          <a:prstGeom prst="rect">
            <a:avLst/>
          </a:prstGeom>
          <a:noFill/>
        </p:spPr>
        <p:txBody>
          <a:bodyPr wrap="square" rtlCol="0">
            <a:spAutoFit/>
          </a:bodyPr>
          <a:lstStyle/>
          <a:p>
            <a:pPr algn="ctr"/>
            <a:endParaRPr lang="en-US" sz="1600" dirty="0">
              <a:solidFill>
                <a:srgbClr val="FF5969"/>
              </a:solidFill>
              <a:latin typeface="Tw Cen MT" panose="020B0602020104020603" pitchFamily="34" charset="0"/>
            </a:endParaRPr>
          </a:p>
        </p:txBody>
      </p:sp>
      <p:sp>
        <p:nvSpPr>
          <p:cNvPr id="111" name="TextBox 28">
            <a:extLst>
              <a:ext uri="{FF2B5EF4-FFF2-40B4-BE49-F238E27FC236}">
                <a16:creationId xmlns:a16="http://schemas.microsoft.com/office/drawing/2014/main" id="{B83962EE-8362-4025-B541-6C8C4B4891DC}"/>
              </a:ext>
            </a:extLst>
          </p:cNvPr>
          <p:cNvSpPr txBox="1"/>
          <p:nvPr/>
        </p:nvSpPr>
        <p:spPr>
          <a:xfrm>
            <a:off x="6484338" y="2340153"/>
            <a:ext cx="2644771" cy="369332"/>
          </a:xfrm>
          <a:prstGeom prst="rect">
            <a:avLst/>
          </a:prstGeom>
          <a:noFill/>
        </p:spPr>
        <p:txBody>
          <a:bodyPr wrap="square" rtlCol="0">
            <a:spAutoFit/>
          </a:bodyPr>
          <a:lstStyle/>
          <a:p>
            <a:pPr algn="ctr"/>
            <a:endParaRPr lang="en-US" sz="1800" dirty="0">
              <a:solidFill>
                <a:srgbClr val="5D7373"/>
              </a:solidFill>
              <a:latin typeface="Tw Cen MT" panose="020B0602020104020603" pitchFamily="34" charset="0"/>
            </a:endParaRPr>
          </a:p>
        </p:txBody>
      </p:sp>
      <p:sp>
        <p:nvSpPr>
          <p:cNvPr id="15" name="TextBox 24">
            <a:extLst>
              <a:ext uri="{FF2B5EF4-FFF2-40B4-BE49-F238E27FC236}">
                <a16:creationId xmlns:a16="http://schemas.microsoft.com/office/drawing/2014/main" id="{A8ACC223-0847-A151-C407-C0342884133D}"/>
              </a:ext>
            </a:extLst>
          </p:cNvPr>
          <p:cNvSpPr txBox="1"/>
          <p:nvPr/>
        </p:nvSpPr>
        <p:spPr>
          <a:xfrm>
            <a:off x="2236002" y="706225"/>
            <a:ext cx="6604000" cy="461665"/>
          </a:xfrm>
          <a:prstGeom prst="rect">
            <a:avLst/>
          </a:prstGeom>
          <a:noFill/>
        </p:spPr>
        <p:txBody>
          <a:bodyPr wrap="square" rtlCol="0">
            <a:spAutoFit/>
          </a:bodyPr>
          <a:lstStyle/>
          <a:p>
            <a:pPr algn="ctr"/>
            <a:r>
              <a:rPr lang="en-US" sz="2400" dirty="0">
                <a:solidFill>
                  <a:srgbClr val="03A1A4"/>
                </a:solidFill>
                <a:latin typeface="Times New Roman" panose="02020603050405020304" pitchFamily="18" charset="0"/>
                <a:cs typeface="Times New Roman" panose="02020603050405020304" pitchFamily="18" charset="0"/>
              </a:rPr>
              <a:t>Computer Laboratories </a:t>
            </a:r>
          </a:p>
        </p:txBody>
      </p:sp>
      <p:sp>
        <p:nvSpPr>
          <p:cNvPr id="4" name="Metin kutusu 3">
            <a:extLst>
              <a:ext uri="{FF2B5EF4-FFF2-40B4-BE49-F238E27FC236}">
                <a16:creationId xmlns:a16="http://schemas.microsoft.com/office/drawing/2014/main" id="{38E77BBC-A7DA-19EA-2281-45D6C7F84809}"/>
              </a:ext>
            </a:extLst>
          </p:cNvPr>
          <p:cNvSpPr txBox="1"/>
          <p:nvPr/>
        </p:nvSpPr>
        <p:spPr>
          <a:xfrm>
            <a:off x="1364632" y="5261321"/>
            <a:ext cx="7750798" cy="968278"/>
          </a:xfrm>
          <a:prstGeom prst="rect">
            <a:avLst/>
          </a:prstGeom>
          <a:noFill/>
        </p:spPr>
        <p:txBody>
          <a:bodyPr wrap="square" rtlCol="0">
            <a:spAutoFit/>
          </a:bodyPr>
          <a:lstStyle/>
          <a:p>
            <a:pPr algn="ct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 addition, students who do not have internet access can use the language laboratory 114 in the School of Foreign Languages ​​building to complete their online activities.</a:t>
            </a:r>
          </a:p>
        </p:txBody>
      </p:sp>
      <p:pic>
        <p:nvPicPr>
          <p:cNvPr id="2" name="Resim 1">
            <a:extLst>
              <a:ext uri="{FF2B5EF4-FFF2-40B4-BE49-F238E27FC236}">
                <a16:creationId xmlns:a16="http://schemas.microsoft.com/office/drawing/2014/main" id="{0C1E8351-2249-3F2F-9F7C-A64B27BA0DBD}"/>
              </a:ext>
            </a:extLst>
          </p:cNvPr>
          <p:cNvPicPr>
            <a:picLocks noChangeAspect="1"/>
          </p:cNvPicPr>
          <p:nvPr/>
        </p:nvPicPr>
        <p:blipFill>
          <a:blip r:embed="rId4"/>
          <a:stretch>
            <a:fillRect/>
          </a:stretch>
        </p:blipFill>
        <p:spPr>
          <a:xfrm>
            <a:off x="2169561" y="1396618"/>
            <a:ext cx="6191250" cy="3429000"/>
          </a:xfrm>
          <a:prstGeom prst="rect">
            <a:avLst/>
          </a:prstGeom>
        </p:spPr>
      </p:pic>
      <p:sp>
        <p:nvSpPr>
          <p:cNvPr id="3" name="Google Shape;412;p18">
            <a:extLst>
              <a:ext uri="{FF2B5EF4-FFF2-40B4-BE49-F238E27FC236}">
                <a16:creationId xmlns:a16="http://schemas.microsoft.com/office/drawing/2014/main" id="{14ADEA5A-D072-1652-1FF8-64CD0C024C5A}"/>
              </a:ext>
            </a:extLst>
          </p:cNvPr>
          <p:cNvSpPr txBox="1"/>
          <p:nvPr/>
        </p:nvSpPr>
        <p:spPr>
          <a:xfrm rot="16200000">
            <a:off x="8825448" y="3286511"/>
            <a:ext cx="2381504" cy="53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200" b="1" dirty="0" err="1">
                <a:solidFill>
                  <a:srgbClr val="F0EEF0"/>
                </a:solidFill>
                <a:latin typeface="Twentieth Century"/>
                <a:ea typeface="Twentieth Century"/>
                <a:cs typeface="Twentieth Century"/>
                <a:sym typeface="Twentieth Century"/>
              </a:rPr>
              <a:t>Laboratories</a:t>
            </a:r>
            <a:endParaRPr sz="2200" b="1" i="0" u="none" strike="noStrike" cap="none" dirty="0">
              <a:solidFill>
                <a:srgbClr val="F0EEF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5074547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6" name="Google Shape;396;p18"/>
            <p:cNvSpPr txBox="1"/>
            <p:nvPr/>
          </p:nvSpPr>
          <p:spPr>
            <a:xfrm rot="16200000">
              <a:off x="10227317" y="3265075"/>
              <a:ext cx="2348855"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18"/>
            <p:cNvSpPr txBox="1"/>
            <p:nvPr/>
          </p:nvSpPr>
          <p:spPr>
            <a:xfrm rot="16200000">
              <a:off x="9004912" y="3275176"/>
              <a:ext cx="2348855" cy="4975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p18"/>
            <p:cNvSpPr txBox="1"/>
            <p:nvPr/>
          </p:nvSpPr>
          <p:spPr>
            <a:xfrm rot="16200000">
              <a:off x="8626191" y="3258883"/>
              <a:ext cx="2317565" cy="5613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Resources</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576889" y="-10107"/>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 name="Google Shape;412;p18"/>
            <p:cNvSpPr txBox="1"/>
            <p:nvPr/>
          </p:nvSpPr>
          <p:spPr>
            <a:xfrm rot="16200000">
              <a:off x="7930839" y="3220684"/>
              <a:ext cx="2317565" cy="637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Career</a:t>
              </a:r>
              <a:r>
                <a:rPr lang="tr-TR" sz="2600" b="1" dirty="0">
                  <a:solidFill>
                    <a:srgbClr val="F0EEF0"/>
                  </a:solidFill>
                  <a:latin typeface="Twentieth Century"/>
                  <a:ea typeface="Twentieth Century"/>
                  <a:cs typeface="Twentieth Century"/>
                  <a:sym typeface="Twentieth Century"/>
                </a:rPr>
                <a:t> Center</a:t>
              </a:r>
              <a:endParaRPr sz="2600" b="1" i="0" u="none" strike="noStrike" cap="none" dirty="0">
                <a:solidFill>
                  <a:srgbClr val="F0EEF0"/>
                </a:solidFill>
                <a:latin typeface="Twentieth Century"/>
                <a:ea typeface="Twentieth Century"/>
                <a:cs typeface="Twentieth Century"/>
                <a:sym typeface="Twentieth Century"/>
              </a:endParaRPr>
            </a:p>
          </p:txBody>
        </p:sp>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18"/>
            <p:cNvSpPr txBox="1"/>
            <p:nvPr/>
          </p:nvSpPr>
          <p:spPr>
            <a:xfrm rot="16200000">
              <a:off x="-834619" y="3277255"/>
              <a:ext cx="2317566" cy="5246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a:t>
              </a:r>
              <a:r>
                <a:rPr lang="tr-TR" sz="2600" b="1" dirty="0">
                  <a:solidFill>
                    <a:srgbClr val="F0EEF0"/>
                  </a:solidFill>
                  <a:latin typeface="Twentieth Century"/>
                  <a:ea typeface="Twentieth Century"/>
                  <a:cs typeface="Twentieth Century"/>
                  <a:sym typeface="Twentieth Century"/>
                </a:rPr>
                <a:t>Us</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103" name="TextBox 20">
            <a:extLst>
              <a:ext uri="{FF2B5EF4-FFF2-40B4-BE49-F238E27FC236}">
                <a16:creationId xmlns:a16="http://schemas.microsoft.com/office/drawing/2014/main" id="{106E038B-E2B1-4511-BB49-08CB8755BAD9}"/>
              </a:ext>
            </a:extLst>
          </p:cNvPr>
          <p:cNvSpPr txBox="1"/>
          <p:nvPr/>
        </p:nvSpPr>
        <p:spPr>
          <a:xfrm>
            <a:off x="973415" y="2306741"/>
            <a:ext cx="2644771" cy="338554"/>
          </a:xfrm>
          <a:prstGeom prst="rect">
            <a:avLst/>
          </a:prstGeom>
          <a:noFill/>
        </p:spPr>
        <p:txBody>
          <a:bodyPr wrap="square" rtlCol="0">
            <a:spAutoFit/>
          </a:bodyPr>
          <a:lstStyle/>
          <a:p>
            <a:pPr algn="ctr"/>
            <a:endParaRPr lang="en-US" sz="1600" dirty="0">
              <a:solidFill>
                <a:srgbClr val="FF5969"/>
              </a:solidFill>
              <a:latin typeface="Tw Cen MT" panose="020B0602020104020603" pitchFamily="34" charset="0"/>
            </a:endParaRPr>
          </a:p>
        </p:txBody>
      </p:sp>
      <p:sp>
        <p:nvSpPr>
          <p:cNvPr id="111" name="TextBox 28">
            <a:extLst>
              <a:ext uri="{FF2B5EF4-FFF2-40B4-BE49-F238E27FC236}">
                <a16:creationId xmlns:a16="http://schemas.microsoft.com/office/drawing/2014/main" id="{B83962EE-8362-4025-B541-6C8C4B4891DC}"/>
              </a:ext>
            </a:extLst>
          </p:cNvPr>
          <p:cNvSpPr txBox="1"/>
          <p:nvPr/>
        </p:nvSpPr>
        <p:spPr>
          <a:xfrm>
            <a:off x="6484338" y="2340153"/>
            <a:ext cx="2644771" cy="369332"/>
          </a:xfrm>
          <a:prstGeom prst="rect">
            <a:avLst/>
          </a:prstGeom>
          <a:noFill/>
        </p:spPr>
        <p:txBody>
          <a:bodyPr wrap="square" rtlCol="0">
            <a:spAutoFit/>
          </a:bodyPr>
          <a:lstStyle/>
          <a:p>
            <a:pPr algn="ctr"/>
            <a:endParaRPr lang="en-US" sz="1800" dirty="0">
              <a:solidFill>
                <a:srgbClr val="5D7373"/>
              </a:solidFill>
              <a:latin typeface="Tw Cen MT" panose="020B0602020104020603" pitchFamily="34" charset="0"/>
            </a:endParaRPr>
          </a:p>
        </p:txBody>
      </p:sp>
      <p:sp>
        <p:nvSpPr>
          <p:cNvPr id="15" name="TextBox 24">
            <a:extLst>
              <a:ext uri="{FF2B5EF4-FFF2-40B4-BE49-F238E27FC236}">
                <a16:creationId xmlns:a16="http://schemas.microsoft.com/office/drawing/2014/main" id="{A8ACC223-0847-A151-C407-C0342884133D}"/>
              </a:ext>
            </a:extLst>
          </p:cNvPr>
          <p:cNvSpPr txBox="1"/>
          <p:nvPr/>
        </p:nvSpPr>
        <p:spPr>
          <a:xfrm>
            <a:off x="2162719" y="622338"/>
            <a:ext cx="6604000" cy="461665"/>
          </a:xfrm>
          <a:prstGeom prst="rect">
            <a:avLst/>
          </a:prstGeom>
          <a:noFill/>
        </p:spPr>
        <p:txBody>
          <a:bodyPr wrap="square" rtlCol="0">
            <a:spAutoFit/>
          </a:bodyPr>
          <a:lstStyle/>
          <a:p>
            <a:pPr algn="ctr"/>
            <a:r>
              <a:rPr lang="tr-TR" sz="2400" dirty="0" err="1">
                <a:solidFill>
                  <a:srgbClr val="03A1A4"/>
                </a:solidFill>
                <a:latin typeface="Times New Roman" panose="02020603050405020304" pitchFamily="18" charset="0"/>
                <a:cs typeface="Times New Roman" panose="02020603050405020304" pitchFamily="18" charset="0"/>
              </a:rPr>
              <a:t>Career</a:t>
            </a:r>
            <a:r>
              <a:rPr lang="tr-TR" sz="2400" dirty="0">
                <a:solidFill>
                  <a:srgbClr val="03A1A4"/>
                </a:solidFill>
                <a:latin typeface="Times New Roman" panose="02020603050405020304" pitchFamily="18" charset="0"/>
                <a:cs typeface="Times New Roman" panose="02020603050405020304" pitchFamily="18" charset="0"/>
              </a:rPr>
              <a:t> Center</a:t>
            </a:r>
            <a:endParaRPr lang="en-US" sz="2400" dirty="0">
              <a:solidFill>
                <a:srgbClr val="03A1A4"/>
              </a:solidFill>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38E77BBC-A7DA-19EA-2281-45D6C7F84809}"/>
              </a:ext>
            </a:extLst>
          </p:cNvPr>
          <p:cNvSpPr txBox="1"/>
          <p:nvPr/>
        </p:nvSpPr>
        <p:spPr>
          <a:xfrm>
            <a:off x="1378311" y="5434978"/>
            <a:ext cx="7750798" cy="1231106"/>
          </a:xfrm>
          <a:prstGeom prst="rect">
            <a:avLst/>
          </a:prstGeom>
          <a:noFill/>
        </p:spPr>
        <p:txBody>
          <a:bodyPr wrap="square" rtlCol="0">
            <a:spAutoFit/>
          </a:bodyPr>
          <a:lstStyle/>
          <a:p>
            <a:pPr algn="ctr"/>
            <a:r>
              <a:rPr lang="tr-TR" sz="1800" dirty="0" err="1">
                <a:latin typeface="Calibri" panose="020F0502020204030204" pitchFamily="34" charset="0"/>
                <a:ea typeface="Calibri" panose="020F0502020204030204" pitchFamily="34" charset="0"/>
                <a:cs typeface="Arial" panose="020B0604020202020204" pitchFamily="34" charset="0"/>
              </a:rPr>
              <a:t>Career</a:t>
            </a:r>
            <a:r>
              <a:rPr lang="tr-TR" sz="1800" dirty="0">
                <a:latin typeface="Calibri" panose="020F0502020204030204" pitchFamily="34" charset="0"/>
                <a:ea typeface="Calibri" panose="020F0502020204030204" pitchFamily="34" charset="0"/>
                <a:cs typeface="Arial" panose="020B0604020202020204" pitchFamily="34" charset="0"/>
              </a:rPr>
              <a:t> Center </a:t>
            </a:r>
            <a:r>
              <a:rPr lang="en-US" sz="1800" dirty="0">
                <a:effectLst/>
                <a:latin typeface="Calibri" panose="020F0502020204030204" pitchFamily="34" charset="0"/>
                <a:ea typeface="Calibri" panose="020F0502020204030204" pitchFamily="34" charset="0"/>
                <a:cs typeface="Arial" panose="020B0604020202020204" pitchFamily="34" charset="0"/>
              </a:rPr>
              <a:t>aims to create career awareness for students from the moment they enter the university, guide them in developing their interests and skills, and assist them in making career plans. </a:t>
            </a:r>
            <a:r>
              <a:rPr lang="tr-TR" sz="1800" dirty="0">
                <a:effectLst/>
                <a:latin typeface="Calibri" panose="020F0502020204030204" pitchFamily="34" charset="0"/>
                <a:ea typeface="Calibri" panose="020F0502020204030204" pitchFamily="34" charset="0"/>
                <a:cs typeface="Arial" panose="020B0604020202020204" pitchFamily="34" charset="0"/>
              </a:rPr>
              <a:t> </a:t>
            </a:r>
          </a:p>
          <a:p>
            <a:pPr algn="ctr"/>
            <a:r>
              <a:rPr lang="tr-TR" sz="2000" b="0" i="0" dirty="0">
                <a:solidFill>
                  <a:srgbClr val="FF0000"/>
                </a:solidFill>
                <a:effectLst/>
                <a:latin typeface="Söhne"/>
              </a:rPr>
              <a:t>https://kariyer.karabuk.edu.tr</a:t>
            </a:r>
          </a:p>
        </p:txBody>
      </p:sp>
      <p:pic>
        <p:nvPicPr>
          <p:cNvPr id="1026" name="Picture 2" descr="metin, yer, iç mekan içeren bir resim&#10;&#10;Açıklama otomatik olarak oluşturuldu">
            <a:extLst>
              <a:ext uri="{FF2B5EF4-FFF2-40B4-BE49-F238E27FC236}">
                <a16:creationId xmlns:a16="http://schemas.microsoft.com/office/drawing/2014/main" id="{DDDE6CB8-A0E3-5D6D-63EF-96BDF8E8D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323" y="1199773"/>
            <a:ext cx="6158116" cy="419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789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19"/>
          <p:cNvGrpSpPr/>
          <p:nvPr/>
        </p:nvGrpSpPr>
        <p:grpSpPr>
          <a:xfrm>
            <a:off x="-290920" y="0"/>
            <a:ext cx="12482921" cy="6858000"/>
            <a:chOff x="-290920" y="0"/>
            <a:chExt cx="12482921" cy="6858000"/>
          </a:xfrm>
        </p:grpSpPr>
        <p:sp>
          <p:nvSpPr>
            <p:cNvPr id="454" name="Google Shape;454;p19"/>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9"/>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19"/>
            <p:cNvSpPr txBox="1"/>
            <p:nvPr/>
          </p:nvSpPr>
          <p:spPr>
            <a:xfrm rot="16200000">
              <a:off x="10752687" y="3259043"/>
              <a:ext cx="2360918"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Program</a:t>
              </a:r>
              <a:endParaRPr sz="2600" b="1" dirty="0">
                <a:solidFill>
                  <a:srgbClr val="F0EEF0"/>
                </a:solidFill>
                <a:latin typeface="Twentieth Century"/>
                <a:ea typeface="Twentieth Century"/>
                <a:cs typeface="Twentieth Century"/>
                <a:sym typeface="Twentieth Century"/>
              </a:endParaRPr>
            </a:p>
          </p:txBody>
        </p:sp>
        <p:pic>
          <p:nvPicPr>
            <p:cNvPr id="457" name="Google Shape;457;p19"/>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458" name="Google Shape;458;p19"/>
          <p:cNvGrpSpPr/>
          <p:nvPr/>
        </p:nvGrpSpPr>
        <p:grpSpPr>
          <a:xfrm>
            <a:off x="226788" y="-2"/>
            <a:ext cx="11447501" cy="6858000"/>
            <a:chOff x="213096" y="0"/>
            <a:chExt cx="11447501" cy="6858000"/>
          </a:xfrm>
        </p:grpSpPr>
        <p:sp>
          <p:nvSpPr>
            <p:cNvPr id="459" name="Google Shape;459;p19"/>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19"/>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19"/>
            <p:cNvSpPr txBox="1"/>
            <p:nvPr/>
          </p:nvSpPr>
          <p:spPr>
            <a:xfrm rot="16200000">
              <a:off x="10195291" y="3252598"/>
              <a:ext cx="2360917" cy="53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Periods</a:t>
              </a:r>
              <a:endParaRPr sz="2600" b="1" dirty="0">
                <a:solidFill>
                  <a:srgbClr val="F0EEF0"/>
                </a:solidFill>
                <a:latin typeface="Twentieth Century"/>
                <a:ea typeface="Twentieth Century"/>
                <a:cs typeface="Twentieth Century"/>
                <a:sym typeface="Twentieth Century"/>
              </a:endParaRPr>
            </a:p>
          </p:txBody>
        </p:sp>
        <p:pic>
          <p:nvPicPr>
            <p:cNvPr id="462" name="Google Shape;462;p19"/>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463" name="Google Shape;463;p19"/>
          <p:cNvGrpSpPr/>
          <p:nvPr/>
        </p:nvGrpSpPr>
        <p:grpSpPr>
          <a:xfrm>
            <a:off x="1184133" y="0"/>
            <a:ext cx="9961092" cy="6858000"/>
            <a:chOff x="491575" y="0"/>
            <a:chExt cx="9961092" cy="6858000"/>
          </a:xfrm>
        </p:grpSpPr>
        <p:sp>
          <p:nvSpPr>
            <p:cNvPr id="464" name="Google Shape;464;p19"/>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19"/>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9"/>
            <p:cNvSpPr txBox="1"/>
            <p:nvPr/>
          </p:nvSpPr>
          <p:spPr>
            <a:xfrm rot="16200000">
              <a:off x="8985188" y="3242282"/>
              <a:ext cx="2370039" cy="5603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Evaluation</a:t>
              </a:r>
              <a:endParaRPr sz="2600" b="1" dirty="0">
                <a:solidFill>
                  <a:srgbClr val="F0EEF0"/>
                </a:solidFill>
                <a:latin typeface="Twentieth Century"/>
                <a:ea typeface="Twentieth Century"/>
                <a:cs typeface="Twentieth Century"/>
                <a:sym typeface="Twentieth Century"/>
              </a:endParaRPr>
            </a:p>
          </p:txBody>
        </p:sp>
        <p:pic>
          <p:nvPicPr>
            <p:cNvPr id="467" name="Google Shape;467;p19"/>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468" name="Google Shape;468;p19"/>
          <p:cNvGrpSpPr/>
          <p:nvPr/>
        </p:nvGrpSpPr>
        <p:grpSpPr>
          <a:xfrm>
            <a:off x="1049062" y="0"/>
            <a:ext cx="9574094" cy="6858000"/>
            <a:chOff x="491575" y="0"/>
            <a:chExt cx="9574094" cy="6858000"/>
          </a:xfrm>
        </p:grpSpPr>
        <p:sp>
          <p:nvSpPr>
            <p:cNvPr id="469" name="Google Shape;469;p19"/>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9"/>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9"/>
            <p:cNvSpPr txBox="1"/>
            <p:nvPr/>
          </p:nvSpPr>
          <p:spPr>
            <a:xfrm rot="16200000">
              <a:off x="8608080" y="3249896"/>
              <a:ext cx="2370039" cy="5451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Sources</a:t>
              </a:r>
              <a:endParaRPr sz="2600" b="1" dirty="0">
                <a:solidFill>
                  <a:srgbClr val="F0EEF0"/>
                </a:solidFill>
                <a:latin typeface="Twentieth Century"/>
                <a:ea typeface="Twentieth Century"/>
                <a:cs typeface="Twentieth Century"/>
                <a:sym typeface="Twentieth Century"/>
              </a:endParaRPr>
            </a:p>
          </p:txBody>
        </p:sp>
        <p:pic>
          <p:nvPicPr>
            <p:cNvPr id="472" name="Google Shape;472;p19"/>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73" name="Google Shape;473;p19"/>
          <p:cNvGrpSpPr/>
          <p:nvPr/>
        </p:nvGrpSpPr>
        <p:grpSpPr>
          <a:xfrm>
            <a:off x="-1780364" y="-1"/>
            <a:ext cx="11860720" cy="6858000"/>
            <a:chOff x="-2449883" y="-1"/>
            <a:chExt cx="11860720" cy="6858000"/>
          </a:xfrm>
        </p:grpSpPr>
        <p:sp>
          <p:nvSpPr>
            <p:cNvPr id="474" name="Google Shape;474;p19"/>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19"/>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19"/>
            <p:cNvSpPr txBox="1"/>
            <p:nvPr/>
          </p:nvSpPr>
          <p:spPr>
            <a:xfrm rot="16200000">
              <a:off x="7982992" y="3272840"/>
              <a:ext cx="2360918" cy="49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Attention</a:t>
              </a:r>
              <a:endParaRPr sz="2600" b="1" dirty="0">
                <a:solidFill>
                  <a:srgbClr val="F0EEF0"/>
                </a:solidFill>
                <a:latin typeface="Twentieth Century"/>
                <a:ea typeface="Twentieth Century"/>
                <a:cs typeface="Twentieth Century"/>
                <a:sym typeface="Twentieth Century"/>
              </a:endParaRPr>
            </a:p>
          </p:txBody>
        </p:sp>
        <p:pic>
          <p:nvPicPr>
            <p:cNvPr id="477" name="Google Shape;477;p19"/>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78" name="Google Shape;478;p19"/>
          <p:cNvGrpSpPr/>
          <p:nvPr/>
        </p:nvGrpSpPr>
        <p:grpSpPr>
          <a:xfrm>
            <a:off x="-1723968" y="1"/>
            <a:ext cx="11335017" cy="6857998"/>
            <a:chOff x="-10744545" y="0"/>
            <a:chExt cx="11335017" cy="6857999"/>
          </a:xfrm>
        </p:grpSpPr>
        <p:sp>
          <p:nvSpPr>
            <p:cNvPr id="479" name="Google Shape;479;p19"/>
            <p:cNvSpPr/>
            <p:nvPr/>
          </p:nvSpPr>
          <p:spPr>
            <a:xfrm>
              <a:off x="-10744545" y="0"/>
              <a:ext cx="11331017" cy="6857999"/>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0" name="Google Shape;480;p19"/>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19"/>
            <p:cNvSpPr txBox="1"/>
            <p:nvPr/>
          </p:nvSpPr>
          <p:spPr>
            <a:xfrm rot="16200000">
              <a:off x="-876423" y="3277401"/>
              <a:ext cx="2370039" cy="4901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Follow</a:t>
              </a:r>
              <a:r>
                <a:rPr lang="tr-TR" sz="2600" b="1" dirty="0">
                  <a:solidFill>
                    <a:srgbClr val="F0EEF0"/>
                  </a:solidFill>
                  <a:latin typeface="Twentieth Century"/>
                  <a:ea typeface="Twentieth Century"/>
                  <a:cs typeface="Twentieth Century"/>
                  <a:sym typeface="Twentieth Century"/>
                </a:rPr>
                <a:t> us!</a:t>
              </a:r>
              <a:endParaRPr sz="2600" b="1" dirty="0">
                <a:solidFill>
                  <a:srgbClr val="F0EEF0"/>
                </a:solidFill>
                <a:latin typeface="Twentieth Century"/>
                <a:ea typeface="Twentieth Century"/>
                <a:cs typeface="Twentieth Century"/>
                <a:sym typeface="Twentieth Century"/>
              </a:endParaRPr>
            </a:p>
          </p:txBody>
        </p:sp>
        <p:pic>
          <p:nvPicPr>
            <p:cNvPr id="482" name="Google Shape;482;p19"/>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grpSp>
        <p:nvGrpSpPr>
          <p:cNvPr id="483" name="Google Shape;483;p19"/>
          <p:cNvGrpSpPr/>
          <p:nvPr/>
        </p:nvGrpSpPr>
        <p:grpSpPr>
          <a:xfrm>
            <a:off x="-1484816" y="5676881"/>
            <a:ext cx="9690514" cy="1982920"/>
            <a:chOff x="979714" y="3544548"/>
            <a:chExt cx="9690514" cy="1982920"/>
          </a:xfrm>
        </p:grpSpPr>
        <p:sp>
          <p:nvSpPr>
            <p:cNvPr id="484" name="Google Shape;484;p19"/>
            <p:cNvSpPr txBox="1"/>
            <p:nvPr/>
          </p:nvSpPr>
          <p:spPr>
            <a:xfrm>
              <a:off x="8333428" y="3544548"/>
              <a:ext cx="23368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200" b="1" dirty="0">
                  <a:solidFill>
                    <a:srgbClr val="0070C0"/>
                  </a:solidFill>
                  <a:latin typeface="Twentieth Century"/>
                  <a:ea typeface="Twentieth Century"/>
                  <a:cs typeface="Twentieth Century"/>
                  <a:sym typeface="Twentieth Century"/>
                </a:rPr>
                <a:t>kbusfl</a:t>
              </a:r>
              <a:endParaRPr sz="3200" b="1" dirty="0">
                <a:solidFill>
                  <a:srgbClr val="0070C0"/>
                </a:solidFill>
                <a:latin typeface="Twentieth Century"/>
                <a:ea typeface="Twentieth Century"/>
                <a:cs typeface="Twentieth Century"/>
                <a:sym typeface="Twentieth Century"/>
              </a:endParaRPr>
            </a:p>
          </p:txBody>
        </p:sp>
        <p:sp>
          <p:nvSpPr>
            <p:cNvPr id="485" name="Google Shape;485;p19"/>
            <p:cNvSpPr txBox="1"/>
            <p:nvPr/>
          </p:nvSpPr>
          <p:spPr>
            <a:xfrm>
              <a:off x="979714" y="5127358"/>
              <a:ext cx="23368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a:solidFill>
                  <a:srgbClr val="A6A6A6"/>
                </a:solidFill>
                <a:latin typeface="Twentieth Century"/>
                <a:ea typeface="Twentieth Century"/>
                <a:cs typeface="Twentieth Century"/>
                <a:sym typeface="Twentieth Century"/>
              </a:endParaRPr>
            </a:p>
          </p:txBody>
        </p:sp>
      </p:grpSp>
      <p:grpSp>
        <p:nvGrpSpPr>
          <p:cNvPr id="486" name="Google Shape;486;p19"/>
          <p:cNvGrpSpPr/>
          <p:nvPr/>
        </p:nvGrpSpPr>
        <p:grpSpPr>
          <a:xfrm>
            <a:off x="-10181" y="5609359"/>
            <a:ext cx="3445797" cy="1704703"/>
            <a:chOff x="3629784" y="3822765"/>
            <a:chExt cx="3445797" cy="1704703"/>
          </a:xfrm>
        </p:grpSpPr>
        <p:sp>
          <p:nvSpPr>
            <p:cNvPr id="487" name="Google Shape;487;p19"/>
            <p:cNvSpPr txBox="1"/>
            <p:nvPr/>
          </p:nvSpPr>
          <p:spPr>
            <a:xfrm>
              <a:off x="4738781" y="3822765"/>
              <a:ext cx="23368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dirty="0" err="1">
                  <a:solidFill>
                    <a:srgbClr val="EF3078"/>
                  </a:solidFill>
                  <a:latin typeface="Twentieth Century"/>
                  <a:ea typeface="Twentieth Century"/>
                  <a:cs typeface="Twentieth Century"/>
                  <a:sym typeface="Twentieth Century"/>
                </a:rPr>
                <a:t>kbusfl</a:t>
              </a:r>
              <a:endParaRPr sz="3600" b="1" dirty="0">
                <a:solidFill>
                  <a:srgbClr val="EF3078"/>
                </a:solidFill>
                <a:latin typeface="Twentieth Century"/>
                <a:ea typeface="Twentieth Century"/>
                <a:cs typeface="Twentieth Century"/>
                <a:sym typeface="Twentieth Century"/>
              </a:endParaRPr>
            </a:p>
          </p:txBody>
        </p:sp>
        <p:sp>
          <p:nvSpPr>
            <p:cNvPr id="488" name="Google Shape;488;p19"/>
            <p:cNvSpPr txBox="1"/>
            <p:nvPr/>
          </p:nvSpPr>
          <p:spPr>
            <a:xfrm>
              <a:off x="3629784" y="5127358"/>
              <a:ext cx="23368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a:solidFill>
                  <a:srgbClr val="A6A6A6"/>
                </a:solidFill>
                <a:latin typeface="Twentieth Century"/>
                <a:ea typeface="Twentieth Century"/>
                <a:cs typeface="Twentieth Century"/>
                <a:sym typeface="Twentieth Century"/>
              </a:endParaRPr>
            </a:p>
          </p:txBody>
        </p:sp>
      </p:grpSp>
      <p:grpSp>
        <p:nvGrpSpPr>
          <p:cNvPr id="489" name="Google Shape;489;p19"/>
          <p:cNvGrpSpPr/>
          <p:nvPr/>
        </p:nvGrpSpPr>
        <p:grpSpPr>
          <a:xfrm>
            <a:off x="3014390" y="5601406"/>
            <a:ext cx="2922056" cy="1739792"/>
            <a:chOff x="6279854" y="3787676"/>
            <a:chExt cx="2922056" cy="1739792"/>
          </a:xfrm>
        </p:grpSpPr>
        <p:sp>
          <p:nvSpPr>
            <p:cNvPr id="490" name="Google Shape;490;p19"/>
            <p:cNvSpPr txBox="1"/>
            <p:nvPr/>
          </p:nvSpPr>
          <p:spPr>
            <a:xfrm>
              <a:off x="6865110" y="3787676"/>
              <a:ext cx="23368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dirty="0">
                  <a:solidFill>
                    <a:schemeClr val="tx1"/>
                  </a:solidFill>
                  <a:latin typeface="Twentieth Century"/>
                  <a:ea typeface="Twentieth Century"/>
                  <a:cs typeface="Twentieth Century"/>
                  <a:sym typeface="Twentieth Century"/>
                </a:rPr>
                <a:t>kbusfl</a:t>
              </a:r>
              <a:endParaRPr sz="3600" b="1" dirty="0">
                <a:solidFill>
                  <a:schemeClr val="tx1"/>
                </a:solidFill>
                <a:latin typeface="Twentieth Century"/>
                <a:ea typeface="Twentieth Century"/>
                <a:cs typeface="Twentieth Century"/>
                <a:sym typeface="Twentieth Century"/>
              </a:endParaRPr>
            </a:p>
          </p:txBody>
        </p:sp>
        <p:sp>
          <p:nvSpPr>
            <p:cNvPr id="491" name="Google Shape;491;p19"/>
            <p:cNvSpPr txBox="1"/>
            <p:nvPr/>
          </p:nvSpPr>
          <p:spPr>
            <a:xfrm>
              <a:off x="6279854" y="5127358"/>
              <a:ext cx="23368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a:solidFill>
                  <a:srgbClr val="A6A6A6"/>
                </a:solidFill>
                <a:latin typeface="Twentieth Century"/>
                <a:ea typeface="Twentieth Century"/>
                <a:cs typeface="Twentieth Century"/>
                <a:sym typeface="Twentieth Century"/>
              </a:endParaRPr>
            </a:p>
          </p:txBody>
        </p:sp>
      </p:grpSp>
      <p:sp>
        <p:nvSpPr>
          <p:cNvPr id="492" name="Google Shape;492;p19"/>
          <p:cNvSpPr/>
          <p:nvPr/>
        </p:nvSpPr>
        <p:spPr>
          <a:xfrm>
            <a:off x="1339104" y="3743449"/>
            <a:ext cx="1802532" cy="1802532"/>
          </a:xfrm>
          <a:prstGeom prst="ellipse">
            <a:avLst/>
          </a:prstGeom>
          <a:solidFill>
            <a:srgbClr val="EF3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19"/>
          <p:cNvSpPr/>
          <p:nvPr/>
        </p:nvSpPr>
        <p:spPr>
          <a:xfrm>
            <a:off x="3783106" y="3750785"/>
            <a:ext cx="1813790" cy="1813790"/>
          </a:xfrm>
          <a:prstGeom prst="ellipse">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496" name="Google Shape;496;p19"/>
          <p:cNvGrpSpPr/>
          <p:nvPr/>
        </p:nvGrpSpPr>
        <p:grpSpPr>
          <a:xfrm>
            <a:off x="6072947" y="3832765"/>
            <a:ext cx="1802532" cy="1802532"/>
            <a:chOff x="1103085" y="2209800"/>
            <a:chExt cx="2090058" cy="2090058"/>
          </a:xfrm>
        </p:grpSpPr>
        <p:sp>
          <p:nvSpPr>
            <p:cNvPr id="497" name="Google Shape;497;p19"/>
            <p:cNvSpPr/>
            <p:nvPr/>
          </p:nvSpPr>
          <p:spPr>
            <a:xfrm>
              <a:off x="1103085" y="2209800"/>
              <a:ext cx="2090058" cy="2090058"/>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8" name="Google Shape;498;p19"/>
            <p:cNvPicPr preferRelativeResize="0"/>
            <p:nvPr/>
          </p:nvPicPr>
          <p:blipFill rotWithShape="1">
            <a:blip r:embed="rId4">
              <a:alphaModFix/>
            </a:blip>
            <a:srcRect/>
            <a:stretch/>
          </p:blipFill>
          <p:spPr>
            <a:xfrm>
              <a:off x="1504348" y="2611063"/>
              <a:ext cx="1287532" cy="1287532"/>
            </a:xfrm>
            <a:prstGeom prst="rect">
              <a:avLst/>
            </a:prstGeom>
            <a:noFill/>
            <a:ln>
              <a:noFill/>
            </a:ln>
          </p:spPr>
        </p:pic>
      </p:grpSp>
      <p:pic>
        <p:nvPicPr>
          <p:cNvPr id="499" name="Google Shape;499;p19"/>
          <p:cNvPicPr preferRelativeResize="0"/>
          <p:nvPr/>
        </p:nvPicPr>
        <p:blipFill rotWithShape="1">
          <a:blip r:embed="rId5">
            <a:alphaModFix/>
          </a:blip>
          <a:srcRect/>
          <a:stretch/>
        </p:blipFill>
        <p:spPr>
          <a:xfrm>
            <a:off x="1699403" y="4078329"/>
            <a:ext cx="1109568" cy="1115665"/>
          </a:xfrm>
          <a:prstGeom prst="rect">
            <a:avLst/>
          </a:prstGeom>
          <a:noFill/>
          <a:ln>
            <a:noFill/>
          </a:ln>
        </p:spPr>
      </p:pic>
      <p:grpSp>
        <p:nvGrpSpPr>
          <p:cNvPr id="500" name="Google Shape;500;p19"/>
          <p:cNvGrpSpPr/>
          <p:nvPr/>
        </p:nvGrpSpPr>
        <p:grpSpPr>
          <a:xfrm>
            <a:off x="3811339" y="660133"/>
            <a:ext cx="1813790" cy="1813790"/>
            <a:chOff x="6403225" y="2209800"/>
            <a:chExt cx="2090058" cy="2090058"/>
          </a:xfrm>
        </p:grpSpPr>
        <p:sp>
          <p:nvSpPr>
            <p:cNvPr id="501" name="Google Shape;501;p19"/>
            <p:cNvSpPr/>
            <p:nvPr/>
          </p:nvSpPr>
          <p:spPr>
            <a:xfrm>
              <a:off x="6403225" y="2209800"/>
              <a:ext cx="2090058" cy="2090058"/>
            </a:xfrm>
            <a:prstGeom prst="ellipse">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2" name="Google Shape;502;p19"/>
            <p:cNvPicPr preferRelativeResize="0"/>
            <p:nvPr/>
          </p:nvPicPr>
          <p:blipFill rotWithShape="1">
            <a:blip r:embed="rId6">
              <a:alphaModFix/>
            </a:blip>
            <a:srcRect/>
            <a:stretch/>
          </p:blipFill>
          <p:spPr>
            <a:xfrm>
              <a:off x="6896236" y="2634303"/>
              <a:ext cx="1287531" cy="1251319"/>
            </a:xfrm>
            <a:prstGeom prst="rect">
              <a:avLst/>
            </a:prstGeom>
            <a:noFill/>
            <a:ln>
              <a:noFill/>
            </a:ln>
          </p:spPr>
        </p:pic>
      </p:grpSp>
      <p:pic>
        <p:nvPicPr>
          <p:cNvPr id="5" name="Resim 4">
            <a:extLst>
              <a:ext uri="{FF2B5EF4-FFF2-40B4-BE49-F238E27FC236}">
                <a16:creationId xmlns:a16="http://schemas.microsoft.com/office/drawing/2014/main" id="{00FBC6AA-3D86-EF99-9789-2C68B0A226B7}"/>
              </a:ext>
            </a:extLst>
          </p:cNvPr>
          <p:cNvPicPr>
            <a:picLocks noChangeAspect="1"/>
          </p:cNvPicPr>
          <p:nvPr/>
        </p:nvPicPr>
        <p:blipFill>
          <a:blip r:embed="rId7"/>
          <a:stretch>
            <a:fillRect/>
          </a:stretch>
        </p:blipFill>
        <p:spPr>
          <a:xfrm>
            <a:off x="4210482" y="4173355"/>
            <a:ext cx="1026156" cy="987433"/>
          </a:xfrm>
          <a:prstGeom prst="rect">
            <a:avLst/>
          </a:prstGeom>
        </p:spPr>
      </p:pic>
      <p:sp>
        <p:nvSpPr>
          <p:cNvPr id="6" name="Google Shape;487;p19">
            <a:extLst>
              <a:ext uri="{FF2B5EF4-FFF2-40B4-BE49-F238E27FC236}">
                <a16:creationId xmlns:a16="http://schemas.microsoft.com/office/drawing/2014/main" id="{944316E1-AEE4-7BFE-9451-62CC5F36CA76}"/>
              </a:ext>
            </a:extLst>
          </p:cNvPr>
          <p:cNvSpPr txBox="1"/>
          <p:nvPr/>
        </p:nvSpPr>
        <p:spPr>
          <a:xfrm>
            <a:off x="2595273" y="2567412"/>
            <a:ext cx="424592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dirty="0">
                <a:solidFill>
                  <a:srgbClr val="002060"/>
                </a:solidFill>
                <a:latin typeface="Twentieth Century"/>
                <a:ea typeface="Twentieth Century"/>
                <a:cs typeface="Twentieth Century"/>
                <a:sym typeface="Twentieth Century"/>
              </a:rPr>
              <a:t>sfl.karabuk.edu.tr</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19"/>
          <p:cNvGrpSpPr/>
          <p:nvPr/>
        </p:nvGrpSpPr>
        <p:grpSpPr>
          <a:xfrm>
            <a:off x="-290920" y="0"/>
            <a:ext cx="12482921" cy="6858000"/>
            <a:chOff x="-290920" y="0"/>
            <a:chExt cx="12482921" cy="6858000"/>
          </a:xfrm>
        </p:grpSpPr>
        <p:sp>
          <p:nvSpPr>
            <p:cNvPr id="454" name="Google Shape;454;p19"/>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9"/>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19"/>
            <p:cNvSpPr txBox="1"/>
            <p:nvPr/>
          </p:nvSpPr>
          <p:spPr>
            <a:xfrm rot="16200000">
              <a:off x="10752687" y="3259043"/>
              <a:ext cx="2360918"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Program</a:t>
              </a:r>
              <a:endParaRPr sz="2600" b="1" dirty="0">
                <a:solidFill>
                  <a:srgbClr val="F0EEF0"/>
                </a:solidFill>
                <a:latin typeface="Twentieth Century"/>
                <a:ea typeface="Twentieth Century"/>
                <a:cs typeface="Twentieth Century"/>
                <a:sym typeface="Twentieth Century"/>
              </a:endParaRPr>
            </a:p>
          </p:txBody>
        </p:sp>
        <p:pic>
          <p:nvPicPr>
            <p:cNvPr id="457" name="Google Shape;457;p19"/>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458" name="Google Shape;458;p19"/>
          <p:cNvGrpSpPr/>
          <p:nvPr/>
        </p:nvGrpSpPr>
        <p:grpSpPr>
          <a:xfrm>
            <a:off x="226788" y="-2"/>
            <a:ext cx="11447501" cy="6858000"/>
            <a:chOff x="213096" y="0"/>
            <a:chExt cx="11447501" cy="6858000"/>
          </a:xfrm>
        </p:grpSpPr>
        <p:sp>
          <p:nvSpPr>
            <p:cNvPr id="459" name="Google Shape;459;p19"/>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19"/>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19"/>
            <p:cNvSpPr txBox="1"/>
            <p:nvPr/>
          </p:nvSpPr>
          <p:spPr>
            <a:xfrm rot="16200000">
              <a:off x="10195291" y="3252598"/>
              <a:ext cx="2360917" cy="53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Periods</a:t>
              </a:r>
              <a:endParaRPr sz="2600" b="1" dirty="0">
                <a:solidFill>
                  <a:srgbClr val="F0EEF0"/>
                </a:solidFill>
                <a:latin typeface="Twentieth Century"/>
                <a:ea typeface="Twentieth Century"/>
                <a:cs typeface="Twentieth Century"/>
                <a:sym typeface="Twentieth Century"/>
              </a:endParaRPr>
            </a:p>
          </p:txBody>
        </p:sp>
        <p:pic>
          <p:nvPicPr>
            <p:cNvPr id="462" name="Google Shape;462;p19"/>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463" name="Google Shape;463;p19"/>
          <p:cNvGrpSpPr/>
          <p:nvPr/>
        </p:nvGrpSpPr>
        <p:grpSpPr>
          <a:xfrm>
            <a:off x="1184133" y="0"/>
            <a:ext cx="9961092" cy="6858000"/>
            <a:chOff x="491575" y="0"/>
            <a:chExt cx="9961092" cy="6858000"/>
          </a:xfrm>
        </p:grpSpPr>
        <p:sp>
          <p:nvSpPr>
            <p:cNvPr id="464" name="Google Shape;464;p19"/>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19"/>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9"/>
            <p:cNvSpPr txBox="1"/>
            <p:nvPr/>
          </p:nvSpPr>
          <p:spPr>
            <a:xfrm rot="16200000">
              <a:off x="8985188" y="3242282"/>
              <a:ext cx="2370039" cy="5603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Evaluation</a:t>
              </a:r>
              <a:endParaRPr sz="2600" b="1" dirty="0">
                <a:solidFill>
                  <a:srgbClr val="F0EEF0"/>
                </a:solidFill>
                <a:latin typeface="Twentieth Century"/>
                <a:ea typeface="Twentieth Century"/>
                <a:cs typeface="Twentieth Century"/>
                <a:sym typeface="Twentieth Century"/>
              </a:endParaRPr>
            </a:p>
          </p:txBody>
        </p:sp>
        <p:pic>
          <p:nvPicPr>
            <p:cNvPr id="467" name="Google Shape;467;p19"/>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468" name="Google Shape;468;p19"/>
          <p:cNvGrpSpPr/>
          <p:nvPr/>
        </p:nvGrpSpPr>
        <p:grpSpPr>
          <a:xfrm>
            <a:off x="1020983" y="0"/>
            <a:ext cx="9574094" cy="6858000"/>
            <a:chOff x="491575" y="0"/>
            <a:chExt cx="9574094" cy="6858000"/>
          </a:xfrm>
        </p:grpSpPr>
        <p:sp>
          <p:nvSpPr>
            <p:cNvPr id="469" name="Google Shape;469;p19"/>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9"/>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9"/>
            <p:cNvSpPr txBox="1"/>
            <p:nvPr/>
          </p:nvSpPr>
          <p:spPr>
            <a:xfrm rot="16200000">
              <a:off x="8608080" y="3249896"/>
              <a:ext cx="2370039" cy="5451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Sources</a:t>
              </a:r>
              <a:endParaRPr sz="2600" b="1" dirty="0">
                <a:solidFill>
                  <a:srgbClr val="F0EEF0"/>
                </a:solidFill>
                <a:latin typeface="Twentieth Century"/>
                <a:ea typeface="Twentieth Century"/>
                <a:cs typeface="Twentieth Century"/>
                <a:sym typeface="Twentieth Century"/>
              </a:endParaRPr>
            </a:p>
          </p:txBody>
        </p:sp>
        <p:pic>
          <p:nvPicPr>
            <p:cNvPr id="472" name="Google Shape;472;p19"/>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73" name="Google Shape;473;p19"/>
          <p:cNvGrpSpPr/>
          <p:nvPr/>
        </p:nvGrpSpPr>
        <p:grpSpPr>
          <a:xfrm>
            <a:off x="-1780364" y="-1"/>
            <a:ext cx="11860720" cy="6858000"/>
            <a:chOff x="-2449883" y="-1"/>
            <a:chExt cx="11860720" cy="6858000"/>
          </a:xfrm>
        </p:grpSpPr>
        <p:sp>
          <p:nvSpPr>
            <p:cNvPr id="474" name="Google Shape;474;p19"/>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19"/>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19"/>
            <p:cNvSpPr txBox="1"/>
            <p:nvPr/>
          </p:nvSpPr>
          <p:spPr>
            <a:xfrm rot="16200000">
              <a:off x="7982992" y="3272840"/>
              <a:ext cx="2360918" cy="49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Attention</a:t>
              </a:r>
              <a:endParaRPr sz="2600" b="1" dirty="0">
                <a:solidFill>
                  <a:srgbClr val="F0EEF0"/>
                </a:solidFill>
                <a:latin typeface="Twentieth Century"/>
                <a:ea typeface="Twentieth Century"/>
                <a:cs typeface="Twentieth Century"/>
                <a:sym typeface="Twentieth Century"/>
              </a:endParaRPr>
            </a:p>
          </p:txBody>
        </p:sp>
        <p:pic>
          <p:nvPicPr>
            <p:cNvPr id="477" name="Google Shape;477;p19"/>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78" name="Google Shape;478;p19"/>
          <p:cNvGrpSpPr/>
          <p:nvPr/>
        </p:nvGrpSpPr>
        <p:grpSpPr>
          <a:xfrm>
            <a:off x="-1723968" y="1"/>
            <a:ext cx="11335017" cy="6857998"/>
            <a:chOff x="-10744545" y="0"/>
            <a:chExt cx="11335017" cy="6857999"/>
          </a:xfrm>
        </p:grpSpPr>
        <p:sp>
          <p:nvSpPr>
            <p:cNvPr id="479" name="Google Shape;479;p19"/>
            <p:cNvSpPr/>
            <p:nvPr/>
          </p:nvSpPr>
          <p:spPr>
            <a:xfrm>
              <a:off x="-10744545" y="0"/>
              <a:ext cx="11331017" cy="6857999"/>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0" name="Google Shape;480;p19"/>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19"/>
            <p:cNvSpPr txBox="1"/>
            <p:nvPr/>
          </p:nvSpPr>
          <p:spPr>
            <a:xfrm rot="16200000">
              <a:off x="-876423" y="3277401"/>
              <a:ext cx="2370039" cy="4901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QR </a:t>
              </a:r>
              <a:r>
                <a:rPr lang="tr-TR" sz="2600" b="1" dirty="0" err="1">
                  <a:solidFill>
                    <a:srgbClr val="F0EEF0"/>
                  </a:solidFill>
                  <a:latin typeface="Twentieth Century"/>
                  <a:ea typeface="Twentieth Century"/>
                  <a:cs typeface="Twentieth Century"/>
                  <a:sym typeface="Twentieth Century"/>
                </a:rPr>
                <a:t>Codes</a:t>
              </a:r>
              <a:endParaRPr sz="2600" b="1" dirty="0">
                <a:solidFill>
                  <a:srgbClr val="F0EEF0"/>
                </a:solidFill>
                <a:latin typeface="Twentieth Century"/>
                <a:ea typeface="Twentieth Century"/>
                <a:cs typeface="Twentieth Century"/>
                <a:sym typeface="Twentieth Century"/>
              </a:endParaRPr>
            </a:p>
          </p:txBody>
        </p:sp>
        <p:pic>
          <p:nvPicPr>
            <p:cNvPr id="482" name="Google Shape;482;p19"/>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491" name="Google Shape;491;p19"/>
          <p:cNvSpPr txBox="1"/>
          <p:nvPr/>
        </p:nvSpPr>
        <p:spPr>
          <a:xfrm>
            <a:off x="3014390" y="6941088"/>
            <a:ext cx="23368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a:solidFill>
                <a:srgbClr val="A6A6A6"/>
              </a:solidFill>
              <a:latin typeface="Twentieth Century"/>
              <a:ea typeface="Twentieth Century"/>
              <a:cs typeface="Twentieth Century"/>
              <a:sym typeface="Twentieth Century"/>
            </a:endParaRPr>
          </a:p>
        </p:txBody>
      </p:sp>
      <p:sp>
        <p:nvSpPr>
          <p:cNvPr id="2" name="Google Shape;160;p14">
            <a:extLst>
              <a:ext uri="{FF2B5EF4-FFF2-40B4-BE49-F238E27FC236}">
                <a16:creationId xmlns:a16="http://schemas.microsoft.com/office/drawing/2014/main" id="{1B67EFDE-80F6-0322-343D-34A9BB649547}"/>
              </a:ext>
            </a:extLst>
          </p:cNvPr>
          <p:cNvSpPr txBox="1"/>
          <p:nvPr/>
        </p:nvSpPr>
        <p:spPr>
          <a:xfrm>
            <a:off x="2111645" y="1484825"/>
            <a:ext cx="5080988"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dirty="0">
                <a:solidFill>
                  <a:srgbClr val="03A1A4"/>
                </a:solidFill>
                <a:latin typeface="Twentieth Century"/>
                <a:ea typeface="Twentieth Century"/>
                <a:cs typeface="Twentieth Century"/>
                <a:sym typeface="Twentieth Century"/>
              </a:rPr>
              <a:t>Frequently Asked Questions</a:t>
            </a:r>
            <a:endParaRPr sz="3200" b="0" i="0" u="none" strike="noStrike" cap="none" dirty="0">
              <a:solidFill>
                <a:srgbClr val="03A1A4"/>
              </a:solidFill>
              <a:latin typeface="Twentieth Century"/>
              <a:ea typeface="Twentieth Century"/>
              <a:cs typeface="Twentieth Century"/>
              <a:sym typeface="Twentieth Century"/>
            </a:endParaRPr>
          </a:p>
        </p:txBody>
      </p:sp>
      <p:sp>
        <p:nvSpPr>
          <p:cNvPr id="7" name="Metin kutusu 6">
            <a:extLst>
              <a:ext uri="{FF2B5EF4-FFF2-40B4-BE49-F238E27FC236}">
                <a16:creationId xmlns:a16="http://schemas.microsoft.com/office/drawing/2014/main" id="{A4181D70-78C3-A4FB-2FD8-E70CBBE6F217}"/>
              </a:ext>
            </a:extLst>
          </p:cNvPr>
          <p:cNvSpPr txBox="1"/>
          <p:nvPr/>
        </p:nvSpPr>
        <p:spPr>
          <a:xfrm>
            <a:off x="898889" y="5618906"/>
            <a:ext cx="4131979" cy="830997"/>
          </a:xfrm>
          <a:prstGeom prst="rect">
            <a:avLst/>
          </a:prstGeom>
          <a:noFill/>
        </p:spPr>
        <p:txBody>
          <a:bodyPr wrap="square">
            <a:spAutoFit/>
          </a:bodyPr>
          <a:lstStyle/>
          <a:p>
            <a:pPr algn="ctr"/>
            <a:r>
              <a:rPr lang="tr-TR" sz="2400" dirty="0">
                <a:latin typeface="Times New Roman" panose="02020603050405020304" pitchFamily="18" charset="0"/>
                <a:cs typeface="Times New Roman" panose="02020603050405020304" pitchFamily="18" charset="0"/>
              </a:rPr>
              <a:t>T</a:t>
            </a:r>
            <a:r>
              <a:rPr lang="en-US" sz="2400" dirty="0" err="1">
                <a:latin typeface="Times New Roman" panose="02020603050405020304" pitchFamily="18" charset="0"/>
                <a:cs typeface="Times New Roman" panose="02020603050405020304" pitchFamily="18" charset="0"/>
              </a:rPr>
              <a:t>urkish</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hlinkClick r:id="rId4"/>
              </a:rPr>
              <a:t>http://bit.ly/sflsorucevap</a:t>
            </a:r>
            <a:endParaRPr lang="tr-TR" sz="2400" dirty="0">
              <a:latin typeface="Times New Roman" panose="02020603050405020304" pitchFamily="18" charset="0"/>
              <a:cs typeface="Times New Roman" panose="02020603050405020304" pitchFamily="18" charset="0"/>
            </a:endParaRPr>
          </a:p>
        </p:txBody>
      </p:sp>
      <p:pic>
        <p:nvPicPr>
          <p:cNvPr id="9" name="Resim 8" descr="grafik, kalıp, desen, düzen, daire, grafik tasarım içeren bir resim&#10;&#10;Açıklama otomatik olarak oluşturuldu">
            <a:extLst>
              <a:ext uri="{FF2B5EF4-FFF2-40B4-BE49-F238E27FC236}">
                <a16:creationId xmlns:a16="http://schemas.microsoft.com/office/drawing/2014/main" id="{42B6F032-DBE3-8B20-D9FA-4560648FFA68}"/>
              </a:ext>
            </a:extLst>
          </p:cNvPr>
          <p:cNvPicPr>
            <a:picLocks noChangeAspect="1"/>
          </p:cNvPicPr>
          <p:nvPr/>
        </p:nvPicPr>
        <p:blipFill>
          <a:blip r:embed="rId5"/>
          <a:stretch>
            <a:fillRect/>
          </a:stretch>
        </p:blipFill>
        <p:spPr>
          <a:xfrm>
            <a:off x="1399929" y="2262259"/>
            <a:ext cx="3129901" cy="3129901"/>
          </a:xfrm>
          <a:prstGeom prst="rect">
            <a:avLst/>
          </a:prstGeom>
        </p:spPr>
      </p:pic>
      <p:sp>
        <p:nvSpPr>
          <p:cNvPr id="10" name="Metin kutusu 9">
            <a:extLst>
              <a:ext uri="{FF2B5EF4-FFF2-40B4-BE49-F238E27FC236}">
                <a16:creationId xmlns:a16="http://schemas.microsoft.com/office/drawing/2014/main" id="{E6CBB463-B6CB-41E1-F8AA-67BA52FC960B}"/>
              </a:ext>
            </a:extLst>
          </p:cNvPr>
          <p:cNvSpPr txBox="1"/>
          <p:nvPr/>
        </p:nvSpPr>
        <p:spPr>
          <a:xfrm>
            <a:off x="4720908" y="5625228"/>
            <a:ext cx="4131979" cy="830997"/>
          </a:xfrm>
          <a:prstGeom prst="rect">
            <a:avLst/>
          </a:prstGeom>
          <a:noFill/>
        </p:spPr>
        <p:txBody>
          <a:bodyPr wrap="square">
            <a:spAutoFit/>
          </a:bodyPr>
          <a:lstStyle/>
          <a:p>
            <a:pPr algn="ctr"/>
            <a:r>
              <a:rPr lang="tr-TR" sz="2400" dirty="0">
                <a:latin typeface="Times New Roman" panose="02020603050405020304" pitchFamily="18" charset="0"/>
                <a:cs typeface="Times New Roman" panose="02020603050405020304" pitchFamily="18" charset="0"/>
              </a:rPr>
              <a:t>English</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hlinkClick r:id="rId6"/>
              </a:rPr>
              <a:t>http://bit.ly/sflquestions</a:t>
            </a:r>
            <a:endParaRPr lang="tr-TR" sz="2400" dirty="0">
              <a:latin typeface="Times New Roman" panose="02020603050405020304" pitchFamily="18" charset="0"/>
              <a:cs typeface="Times New Roman" panose="02020603050405020304" pitchFamily="18" charset="0"/>
            </a:endParaRPr>
          </a:p>
        </p:txBody>
      </p:sp>
      <p:pic>
        <p:nvPicPr>
          <p:cNvPr id="13" name="Resim 12" descr="grafik, kalıp, desen, düzen, grafik tasarım, daire içeren bir resim&#10;&#10;Açıklama otomatik olarak oluşturuldu">
            <a:extLst>
              <a:ext uri="{FF2B5EF4-FFF2-40B4-BE49-F238E27FC236}">
                <a16:creationId xmlns:a16="http://schemas.microsoft.com/office/drawing/2014/main" id="{B2E20EC7-46B4-2085-3018-66CC95382709}"/>
              </a:ext>
            </a:extLst>
          </p:cNvPr>
          <p:cNvPicPr>
            <a:picLocks noChangeAspect="1"/>
          </p:cNvPicPr>
          <p:nvPr/>
        </p:nvPicPr>
        <p:blipFill>
          <a:blip r:embed="rId7"/>
          <a:stretch>
            <a:fillRect/>
          </a:stretch>
        </p:blipFill>
        <p:spPr>
          <a:xfrm>
            <a:off x="5185782" y="2262900"/>
            <a:ext cx="3128621" cy="3128621"/>
          </a:xfrm>
          <a:prstGeom prst="rect">
            <a:avLst/>
          </a:prstGeom>
        </p:spPr>
      </p:pic>
    </p:spTree>
    <p:extLst>
      <p:ext uri="{BB962C8B-B14F-4D97-AF65-F5344CB8AC3E}">
        <p14:creationId xmlns:p14="http://schemas.microsoft.com/office/powerpoint/2010/main" val="18847980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19"/>
          <p:cNvGrpSpPr/>
          <p:nvPr/>
        </p:nvGrpSpPr>
        <p:grpSpPr>
          <a:xfrm>
            <a:off x="-290920" y="0"/>
            <a:ext cx="12482921" cy="6858000"/>
            <a:chOff x="-290920" y="0"/>
            <a:chExt cx="12482921" cy="6858000"/>
          </a:xfrm>
        </p:grpSpPr>
        <p:sp>
          <p:nvSpPr>
            <p:cNvPr id="454" name="Google Shape;454;p19"/>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9"/>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19"/>
            <p:cNvSpPr txBox="1"/>
            <p:nvPr/>
          </p:nvSpPr>
          <p:spPr>
            <a:xfrm rot="16200000">
              <a:off x="10752687" y="3259043"/>
              <a:ext cx="2360918"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Program</a:t>
              </a:r>
              <a:endParaRPr sz="2600" b="1" dirty="0">
                <a:solidFill>
                  <a:srgbClr val="F0EEF0"/>
                </a:solidFill>
                <a:latin typeface="Twentieth Century"/>
                <a:ea typeface="Twentieth Century"/>
                <a:cs typeface="Twentieth Century"/>
                <a:sym typeface="Twentieth Century"/>
              </a:endParaRPr>
            </a:p>
          </p:txBody>
        </p:sp>
        <p:pic>
          <p:nvPicPr>
            <p:cNvPr id="457" name="Google Shape;457;p19"/>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458" name="Google Shape;458;p19"/>
          <p:cNvGrpSpPr/>
          <p:nvPr/>
        </p:nvGrpSpPr>
        <p:grpSpPr>
          <a:xfrm>
            <a:off x="226788" y="-2"/>
            <a:ext cx="11447501" cy="6858000"/>
            <a:chOff x="213096" y="0"/>
            <a:chExt cx="11447501" cy="6858000"/>
          </a:xfrm>
        </p:grpSpPr>
        <p:sp>
          <p:nvSpPr>
            <p:cNvPr id="459" name="Google Shape;459;p19"/>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19"/>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19"/>
            <p:cNvSpPr txBox="1"/>
            <p:nvPr/>
          </p:nvSpPr>
          <p:spPr>
            <a:xfrm rot="16200000">
              <a:off x="10195291" y="3252598"/>
              <a:ext cx="2360917" cy="53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Periods</a:t>
              </a:r>
              <a:endParaRPr lang="tr-TR" sz="2600" b="1" dirty="0">
                <a:solidFill>
                  <a:srgbClr val="F0EEF0"/>
                </a:solidFill>
                <a:latin typeface="Twentieth Century"/>
                <a:ea typeface="Twentieth Century"/>
                <a:cs typeface="Twentieth Century"/>
                <a:sym typeface="Twentieth Century"/>
              </a:endParaRPr>
            </a:p>
          </p:txBody>
        </p:sp>
        <p:pic>
          <p:nvPicPr>
            <p:cNvPr id="462" name="Google Shape;462;p19"/>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463" name="Google Shape;463;p19"/>
          <p:cNvGrpSpPr/>
          <p:nvPr/>
        </p:nvGrpSpPr>
        <p:grpSpPr>
          <a:xfrm>
            <a:off x="1184133" y="0"/>
            <a:ext cx="9961092" cy="6858000"/>
            <a:chOff x="491575" y="0"/>
            <a:chExt cx="9961092" cy="6858000"/>
          </a:xfrm>
        </p:grpSpPr>
        <p:sp>
          <p:nvSpPr>
            <p:cNvPr id="464" name="Google Shape;464;p19"/>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19"/>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9"/>
            <p:cNvSpPr txBox="1"/>
            <p:nvPr/>
          </p:nvSpPr>
          <p:spPr>
            <a:xfrm rot="16200000">
              <a:off x="8985188" y="3242282"/>
              <a:ext cx="2370039" cy="5603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Evaluation</a:t>
              </a:r>
              <a:endParaRPr sz="2600" b="1" dirty="0">
                <a:solidFill>
                  <a:srgbClr val="F0EEF0"/>
                </a:solidFill>
                <a:latin typeface="Twentieth Century"/>
                <a:ea typeface="Twentieth Century"/>
                <a:cs typeface="Twentieth Century"/>
                <a:sym typeface="Twentieth Century"/>
              </a:endParaRPr>
            </a:p>
          </p:txBody>
        </p:sp>
        <p:pic>
          <p:nvPicPr>
            <p:cNvPr id="467" name="Google Shape;467;p19"/>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468" name="Google Shape;468;p19"/>
          <p:cNvGrpSpPr/>
          <p:nvPr/>
        </p:nvGrpSpPr>
        <p:grpSpPr>
          <a:xfrm>
            <a:off x="1020983" y="0"/>
            <a:ext cx="9574094" cy="6858000"/>
            <a:chOff x="491575" y="0"/>
            <a:chExt cx="9574094" cy="6858000"/>
          </a:xfrm>
        </p:grpSpPr>
        <p:sp>
          <p:nvSpPr>
            <p:cNvPr id="469" name="Google Shape;469;p19"/>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9"/>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9"/>
            <p:cNvSpPr txBox="1"/>
            <p:nvPr/>
          </p:nvSpPr>
          <p:spPr>
            <a:xfrm rot="16200000">
              <a:off x="8608080" y="3249896"/>
              <a:ext cx="2370039" cy="5451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Sources</a:t>
              </a:r>
              <a:endParaRPr sz="2600" b="1" dirty="0">
                <a:solidFill>
                  <a:srgbClr val="F0EEF0"/>
                </a:solidFill>
                <a:latin typeface="Twentieth Century"/>
                <a:ea typeface="Twentieth Century"/>
                <a:cs typeface="Twentieth Century"/>
                <a:sym typeface="Twentieth Century"/>
              </a:endParaRPr>
            </a:p>
          </p:txBody>
        </p:sp>
        <p:pic>
          <p:nvPicPr>
            <p:cNvPr id="472" name="Google Shape;472;p19"/>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73" name="Google Shape;473;p19"/>
          <p:cNvGrpSpPr/>
          <p:nvPr/>
        </p:nvGrpSpPr>
        <p:grpSpPr>
          <a:xfrm>
            <a:off x="-1780364" y="-1"/>
            <a:ext cx="11860720" cy="6858000"/>
            <a:chOff x="-2449883" y="-1"/>
            <a:chExt cx="11860720" cy="6858000"/>
          </a:xfrm>
        </p:grpSpPr>
        <p:sp>
          <p:nvSpPr>
            <p:cNvPr id="474" name="Google Shape;474;p19"/>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19"/>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19"/>
            <p:cNvSpPr txBox="1"/>
            <p:nvPr/>
          </p:nvSpPr>
          <p:spPr>
            <a:xfrm rot="16200000">
              <a:off x="7982992" y="3272840"/>
              <a:ext cx="2360918" cy="49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Attention</a:t>
              </a:r>
              <a:endParaRPr sz="2600" b="1" dirty="0">
                <a:solidFill>
                  <a:srgbClr val="F0EEF0"/>
                </a:solidFill>
                <a:latin typeface="Twentieth Century"/>
                <a:ea typeface="Twentieth Century"/>
                <a:cs typeface="Twentieth Century"/>
                <a:sym typeface="Twentieth Century"/>
              </a:endParaRPr>
            </a:p>
          </p:txBody>
        </p:sp>
        <p:pic>
          <p:nvPicPr>
            <p:cNvPr id="477" name="Google Shape;477;p19"/>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78" name="Google Shape;478;p19"/>
          <p:cNvGrpSpPr/>
          <p:nvPr/>
        </p:nvGrpSpPr>
        <p:grpSpPr>
          <a:xfrm>
            <a:off x="-1723968" y="2"/>
            <a:ext cx="11335017" cy="6857998"/>
            <a:chOff x="-10744545" y="0"/>
            <a:chExt cx="11335017" cy="6857999"/>
          </a:xfrm>
        </p:grpSpPr>
        <p:sp>
          <p:nvSpPr>
            <p:cNvPr id="479" name="Google Shape;479;p19"/>
            <p:cNvSpPr/>
            <p:nvPr/>
          </p:nvSpPr>
          <p:spPr>
            <a:xfrm>
              <a:off x="-10744545" y="0"/>
              <a:ext cx="11331017" cy="6857999"/>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0" name="Google Shape;480;p19"/>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19"/>
            <p:cNvSpPr txBox="1"/>
            <p:nvPr/>
          </p:nvSpPr>
          <p:spPr>
            <a:xfrm rot="16200000">
              <a:off x="-876423" y="3277401"/>
              <a:ext cx="2370039" cy="4901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a:solidFill>
                    <a:srgbClr val="F0EEF0"/>
                  </a:solidFill>
                  <a:latin typeface="Twentieth Century"/>
                  <a:ea typeface="Twentieth Century"/>
                  <a:cs typeface="Twentieth Century"/>
                  <a:sym typeface="Twentieth Century"/>
                </a:rPr>
                <a:t>QR </a:t>
              </a:r>
              <a:r>
                <a:rPr lang="tr-TR" sz="2600" b="1" dirty="0" err="1">
                  <a:solidFill>
                    <a:srgbClr val="F0EEF0"/>
                  </a:solidFill>
                  <a:latin typeface="Twentieth Century"/>
                  <a:ea typeface="Twentieth Century"/>
                  <a:cs typeface="Twentieth Century"/>
                  <a:sym typeface="Twentieth Century"/>
                </a:rPr>
                <a:t>Code</a:t>
              </a:r>
              <a:endParaRPr sz="2600" b="1" dirty="0">
                <a:solidFill>
                  <a:srgbClr val="F0EEF0"/>
                </a:solidFill>
                <a:latin typeface="Twentieth Century"/>
                <a:ea typeface="Twentieth Century"/>
                <a:cs typeface="Twentieth Century"/>
                <a:sym typeface="Twentieth Century"/>
              </a:endParaRPr>
            </a:p>
          </p:txBody>
        </p:sp>
        <p:pic>
          <p:nvPicPr>
            <p:cNvPr id="482" name="Google Shape;482;p19"/>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491" name="Google Shape;491;p19"/>
          <p:cNvSpPr txBox="1"/>
          <p:nvPr/>
        </p:nvSpPr>
        <p:spPr>
          <a:xfrm>
            <a:off x="4476094" y="6763288"/>
            <a:ext cx="23368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a:solidFill>
                <a:srgbClr val="A6A6A6"/>
              </a:solidFill>
              <a:latin typeface="Twentieth Century"/>
              <a:ea typeface="Twentieth Century"/>
              <a:cs typeface="Twentieth Century"/>
              <a:sym typeface="Twentieth Century"/>
            </a:endParaRPr>
          </a:p>
        </p:txBody>
      </p:sp>
      <p:sp>
        <p:nvSpPr>
          <p:cNvPr id="2" name="Google Shape;160;p14">
            <a:extLst>
              <a:ext uri="{FF2B5EF4-FFF2-40B4-BE49-F238E27FC236}">
                <a16:creationId xmlns:a16="http://schemas.microsoft.com/office/drawing/2014/main" id="{1B67EFDE-80F6-0322-343D-34A9BB649547}"/>
              </a:ext>
            </a:extLst>
          </p:cNvPr>
          <p:cNvSpPr txBox="1"/>
          <p:nvPr/>
        </p:nvSpPr>
        <p:spPr>
          <a:xfrm>
            <a:off x="3120698" y="1417238"/>
            <a:ext cx="4565091" cy="584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rgbClr val="03A1A4"/>
                </a:solidFill>
                <a:latin typeface="Twentieth Century"/>
                <a:ea typeface="Twentieth Century"/>
                <a:cs typeface="Twentieth Century"/>
                <a:sym typeface="Twentieth Century"/>
              </a:rPr>
              <a:t>Ask us!</a:t>
            </a:r>
            <a:endParaRPr sz="3200" b="0" i="0" u="none" strike="noStrike" cap="none" dirty="0">
              <a:solidFill>
                <a:srgbClr val="03A1A4"/>
              </a:solidFill>
              <a:latin typeface="Twentieth Century"/>
              <a:ea typeface="Twentieth Century"/>
              <a:cs typeface="Twentieth Century"/>
              <a:sym typeface="Twentieth Century"/>
            </a:endParaRPr>
          </a:p>
        </p:txBody>
      </p:sp>
      <p:pic>
        <p:nvPicPr>
          <p:cNvPr id="4" name="Resim 3" descr="grafik, kalıp, desen, düzen, daire, grafik tasarım içeren bir resim&#10;&#10;Açıklama otomatik olarak oluşturuldu">
            <a:extLst>
              <a:ext uri="{FF2B5EF4-FFF2-40B4-BE49-F238E27FC236}">
                <a16:creationId xmlns:a16="http://schemas.microsoft.com/office/drawing/2014/main" id="{AA7D0AA2-E4AB-0926-892A-EDAA0A07476F}"/>
              </a:ext>
            </a:extLst>
          </p:cNvPr>
          <p:cNvPicPr>
            <a:picLocks noChangeAspect="1"/>
          </p:cNvPicPr>
          <p:nvPr/>
        </p:nvPicPr>
        <p:blipFill>
          <a:blip r:embed="rId4"/>
          <a:stretch>
            <a:fillRect/>
          </a:stretch>
        </p:blipFill>
        <p:spPr>
          <a:xfrm>
            <a:off x="3816560" y="1961695"/>
            <a:ext cx="3173365" cy="3173365"/>
          </a:xfrm>
          <a:prstGeom prst="rect">
            <a:avLst/>
          </a:prstGeom>
        </p:spPr>
      </p:pic>
      <p:sp>
        <p:nvSpPr>
          <p:cNvPr id="7" name="Metin kutusu 6">
            <a:extLst>
              <a:ext uri="{FF2B5EF4-FFF2-40B4-BE49-F238E27FC236}">
                <a16:creationId xmlns:a16="http://schemas.microsoft.com/office/drawing/2014/main" id="{A4181D70-78C3-A4FB-2FD8-E70CBBE6F217}"/>
              </a:ext>
            </a:extLst>
          </p:cNvPr>
          <p:cNvSpPr txBox="1"/>
          <p:nvPr/>
        </p:nvSpPr>
        <p:spPr>
          <a:xfrm>
            <a:off x="2917311" y="5248630"/>
            <a:ext cx="4971862" cy="861774"/>
          </a:xfrm>
          <a:prstGeom prst="rect">
            <a:avLst/>
          </a:prstGeom>
          <a:noFill/>
        </p:spPr>
        <p:txBody>
          <a:bodyPr wrap="square">
            <a:spAutoFit/>
          </a:bodyPr>
          <a:lstStyle/>
          <a:p>
            <a:r>
              <a:rPr lang="tr-TR" sz="5000" dirty="0">
                <a:latin typeface="Times New Roman" panose="02020603050405020304" pitchFamily="18" charset="0"/>
                <a:cs typeface="Times New Roman" panose="02020603050405020304" pitchFamily="18" charset="0"/>
                <a:hlinkClick r:id="rId5"/>
              </a:rPr>
              <a:t>http://bit.ly/sflsoru</a:t>
            </a:r>
            <a:r>
              <a:rPr lang="tr-TR" sz="5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89618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14"/>
          <p:cNvGrpSpPr/>
          <p:nvPr/>
        </p:nvGrpSpPr>
        <p:grpSpPr>
          <a:xfrm>
            <a:off x="-290920" y="0"/>
            <a:ext cx="12482921" cy="6858000"/>
            <a:chOff x="-290920" y="0"/>
            <a:chExt cx="12482921" cy="6858000"/>
          </a:xfrm>
        </p:grpSpPr>
        <p:sp>
          <p:nvSpPr>
            <p:cNvPr id="129" name="Google Shape;129;p14"/>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0" name="Google Shape;130;p14"/>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1" name="Google Shape;131;p14"/>
            <p:cNvSpPr txBox="1"/>
            <p:nvPr/>
          </p:nvSpPr>
          <p:spPr>
            <a:xfrm rot="16200000">
              <a:off x="10745841" y="3252193"/>
              <a:ext cx="2360917" cy="5314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32" name="Google Shape;132;p14"/>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133" name="Google Shape;133;p14"/>
          <p:cNvGrpSpPr/>
          <p:nvPr/>
        </p:nvGrpSpPr>
        <p:grpSpPr>
          <a:xfrm>
            <a:off x="-8798784" y="0"/>
            <a:ext cx="11447505" cy="6858000"/>
            <a:chOff x="213096" y="0"/>
            <a:chExt cx="11447505" cy="6858000"/>
          </a:xfrm>
        </p:grpSpPr>
        <p:sp>
          <p:nvSpPr>
            <p:cNvPr id="134" name="Google Shape;134;p14"/>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5" name="Google Shape;135;p14"/>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6" name="Google Shape;136;p14"/>
            <p:cNvSpPr txBox="1"/>
            <p:nvPr/>
          </p:nvSpPr>
          <p:spPr>
            <a:xfrm rot="16200000">
              <a:off x="10212509" y="3250259"/>
              <a:ext cx="2360919" cy="5352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37" name="Google Shape;137;p14"/>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138" name="Google Shape;138;p14"/>
          <p:cNvGrpSpPr/>
          <p:nvPr/>
        </p:nvGrpSpPr>
        <p:grpSpPr>
          <a:xfrm>
            <a:off x="-7847639" y="0"/>
            <a:ext cx="9961093" cy="6858000"/>
            <a:chOff x="491575" y="0"/>
            <a:chExt cx="9961093" cy="6858000"/>
          </a:xfrm>
        </p:grpSpPr>
        <p:sp>
          <p:nvSpPr>
            <p:cNvPr id="139" name="Google Shape;139;p14"/>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14"/>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1" name="Google Shape;141;p14"/>
            <p:cNvSpPr txBox="1"/>
            <p:nvPr/>
          </p:nvSpPr>
          <p:spPr>
            <a:xfrm rot="16200000">
              <a:off x="9009927" y="3255608"/>
              <a:ext cx="2360917" cy="5245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42" name="Google Shape;142;p14"/>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143" name="Google Shape;143;p14"/>
          <p:cNvGrpSpPr/>
          <p:nvPr/>
        </p:nvGrpSpPr>
        <p:grpSpPr>
          <a:xfrm>
            <a:off x="-7985197" y="0"/>
            <a:ext cx="9574094" cy="6858000"/>
            <a:chOff x="491575" y="0"/>
            <a:chExt cx="9574094" cy="6858000"/>
          </a:xfrm>
        </p:grpSpPr>
        <p:sp>
          <p:nvSpPr>
            <p:cNvPr id="144" name="Google Shape;144;p14"/>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5" name="Google Shape;145;p14"/>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6" name="Google Shape;146;p14"/>
            <p:cNvSpPr txBox="1"/>
            <p:nvPr/>
          </p:nvSpPr>
          <p:spPr>
            <a:xfrm rot="16200000">
              <a:off x="8602264" y="3265725"/>
              <a:ext cx="2360916" cy="5043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47" name="Google Shape;147;p14"/>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148" name="Google Shape;148;p14"/>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49" name="Google Shape;149;p14"/>
          <p:cNvGrpSpPr/>
          <p:nvPr/>
        </p:nvGrpSpPr>
        <p:grpSpPr>
          <a:xfrm>
            <a:off x="-7638543" y="-1"/>
            <a:ext cx="8692331" cy="6858000"/>
            <a:chOff x="718505" y="-1"/>
            <a:chExt cx="8692331" cy="6858000"/>
          </a:xfrm>
        </p:grpSpPr>
        <p:sp>
          <p:nvSpPr>
            <p:cNvPr id="150" name="Google Shape;150;p14"/>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1" name="Google Shape;151;p14"/>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2" name="Google Shape;152;p14"/>
            <p:cNvSpPr txBox="1"/>
            <p:nvPr/>
          </p:nvSpPr>
          <p:spPr>
            <a:xfrm rot="16200000">
              <a:off x="7952309" y="3270591"/>
              <a:ext cx="2360916" cy="4945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53" name="Google Shape;153;p14"/>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154" name="Google Shape;154;p14"/>
          <p:cNvGrpSpPr/>
          <p:nvPr/>
        </p:nvGrpSpPr>
        <p:grpSpPr>
          <a:xfrm>
            <a:off x="-9395082" y="-1"/>
            <a:ext cx="9927504" cy="6858000"/>
            <a:chOff x="-9337032" y="-1"/>
            <a:chExt cx="9927504" cy="6858000"/>
          </a:xfrm>
        </p:grpSpPr>
        <p:sp>
          <p:nvSpPr>
            <p:cNvPr id="155" name="Google Shape;155;p14"/>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6" name="Google Shape;156;p14"/>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58" name="Google Shape;158;p14"/>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grpSp>
        <p:nvGrpSpPr>
          <p:cNvPr id="159" name="Google Shape;159;p14"/>
          <p:cNvGrpSpPr/>
          <p:nvPr/>
        </p:nvGrpSpPr>
        <p:grpSpPr>
          <a:xfrm>
            <a:off x="3319611" y="1368701"/>
            <a:ext cx="6791601" cy="4808149"/>
            <a:chOff x="2747130" y="3874286"/>
            <a:chExt cx="6791601" cy="1267786"/>
          </a:xfrm>
        </p:grpSpPr>
        <p:sp>
          <p:nvSpPr>
            <p:cNvPr id="160" name="Google Shape;160;p14"/>
            <p:cNvSpPr txBox="1"/>
            <p:nvPr/>
          </p:nvSpPr>
          <p:spPr>
            <a:xfrm>
              <a:off x="3468721" y="3874286"/>
              <a:ext cx="5628970" cy="1541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200" b="0" i="0" u="none" strike="noStrike" cap="none" dirty="0">
                  <a:solidFill>
                    <a:srgbClr val="03A1A4"/>
                  </a:solidFill>
                  <a:latin typeface="Twentieth Century"/>
                  <a:ea typeface="Twentieth Century"/>
                  <a:cs typeface="Twentieth Century"/>
                  <a:sym typeface="Twentieth Century"/>
                </a:rPr>
                <a:t>English </a:t>
              </a:r>
              <a:r>
                <a:rPr lang="tr-TR" sz="3200" b="0" i="0" u="none" strike="noStrike" cap="none" dirty="0" err="1">
                  <a:solidFill>
                    <a:srgbClr val="03A1A4"/>
                  </a:solidFill>
                  <a:latin typeface="Twentieth Century"/>
                  <a:ea typeface="Twentieth Century"/>
                  <a:cs typeface="Twentieth Century"/>
                  <a:sym typeface="Twentieth Century"/>
                </a:rPr>
                <a:t>Preparatory</a:t>
              </a:r>
              <a:r>
                <a:rPr lang="tr-TR" sz="3200" b="0" i="0" u="none" strike="noStrike" cap="none" dirty="0">
                  <a:solidFill>
                    <a:srgbClr val="03A1A4"/>
                  </a:solidFill>
                  <a:latin typeface="Twentieth Century"/>
                  <a:ea typeface="Twentieth Century"/>
                  <a:cs typeface="Twentieth Century"/>
                  <a:sym typeface="Twentieth Century"/>
                </a:rPr>
                <a:t> Program</a:t>
              </a:r>
            </a:p>
          </p:txBody>
        </p:sp>
        <p:sp>
          <p:nvSpPr>
            <p:cNvPr id="161" name="Google Shape;161;p14"/>
            <p:cNvSpPr txBox="1"/>
            <p:nvPr/>
          </p:nvSpPr>
          <p:spPr>
            <a:xfrm>
              <a:off x="3609033" y="4090361"/>
              <a:ext cx="4952059" cy="3164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rgbClr val="A5A5A5"/>
                  </a:solidFill>
                  <a:latin typeface="Twentieth Century"/>
                  <a:ea typeface="Twentieth Century"/>
                  <a:cs typeface="Twentieth Century"/>
                  <a:sym typeface="Twentieth Century"/>
                </a:rPr>
                <a:t>High-Quality Language Education Program in International Standards</a:t>
              </a:r>
              <a:endParaRPr lang="tr-TR" sz="2400" b="0" i="0" u="none" strike="noStrike" cap="none" dirty="0">
                <a:solidFill>
                  <a:srgbClr val="A5A5A5"/>
                </a:solidFill>
                <a:latin typeface="Twentieth Century"/>
                <a:ea typeface="Twentieth Century"/>
                <a:cs typeface="Twentieth Century"/>
                <a:sym typeface="Twentieth Century"/>
              </a:endParaRPr>
            </a:p>
          </p:txBody>
        </p:sp>
        <p:sp>
          <p:nvSpPr>
            <p:cNvPr id="162" name="Google Shape;162;p14"/>
            <p:cNvSpPr txBox="1"/>
            <p:nvPr/>
          </p:nvSpPr>
          <p:spPr>
            <a:xfrm>
              <a:off x="3621067" y="4457969"/>
              <a:ext cx="5264844" cy="3164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A5A5A5"/>
                  </a:solidFill>
                  <a:latin typeface="Twentieth Century"/>
                  <a:ea typeface="Twentieth Century"/>
                  <a:cs typeface="Twentieth Century"/>
                  <a:sym typeface="Twentieth Century"/>
                </a:rPr>
                <a:t>The program consists of a modular system aimed at meeting the needs of students in English-medium departments and enhancing their language proficiency and academic skills.</a:t>
              </a:r>
              <a:endParaRPr dirty="0"/>
            </a:p>
          </p:txBody>
        </p:sp>
        <p:sp>
          <p:nvSpPr>
            <p:cNvPr id="163" name="Google Shape;163;p14"/>
            <p:cNvSpPr txBox="1"/>
            <p:nvPr/>
          </p:nvSpPr>
          <p:spPr>
            <a:xfrm>
              <a:off x="2747130" y="4825576"/>
              <a:ext cx="6791601" cy="3164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dirty="0">
                <a:solidFill>
                  <a:srgbClr val="A5A5A5"/>
                </a:solidFill>
                <a:latin typeface="Twentieth Century"/>
                <a:ea typeface="Twentieth Century"/>
                <a:cs typeface="Twentieth Century"/>
                <a:sym typeface="Twentieth Century"/>
              </a:endParaRPr>
            </a:p>
          </p:txBody>
        </p:sp>
      </p:grpSp>
      <p:sp>
        <p:nvSpPr>
          <p:cNvPr id="2" name="Google Shape;119;p13">
            <a:extLst>
              <a:ext uri="{FF2B5EF4-FFF2-40B4-BE49-F238E27FC236}">
                <a16:creationId xmlns:a16="http://schemas.microsoft.com/office/drawing/2014/main" id="{B648A9EA-969C-16E0-5062-D91D7A80E760}"/>
              </a:ext>
            </a:extLst>
          </p:cNvPr>
          <p:cNvSpPr txBox="1"/>
          <p:nvPr/>
        </p:nvSpPr>
        <p:spPr>
          <a:xfrm rot="16200000">
            <a:off x="-926721" y="3264159"/>
            <a:ext cx="2360920" cy="507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endParaRPr sz="2600" b="1" i="0" u="none" strike="noStrike" cap="none" dirty="0">
              <a:solidFill>
                <a:srgbClr val="F0EEF0"/>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anim calcmode="lin" valueType="num">
                                      <p:cBhvr>
                                        <p:cTn id="8" dur="500" fill="hold"/>
                                        <p:tgtEl>
                                          <p:spTgt spid="159"/>
                                        </p:tgtEl>
                                        <p:attrNameLst>
                                          <p:attrName>ppt_x</p:attrName>
                                        </p:attrNameLst>
                                      </p:cBhvr>
                                      <p:tavLst>
                                        <p:tav tm="0">
                                          <p:val>
                                            <p:strVal val="#ppt_x"/>
                                          </p:val>
                                        </p:tav>
                                        <p:tav tm="100000">
                                          <p:val>
                                            <p:strVal val="#ppt_x"/>
                                          </p:val>
                                        </p:tav>
                                      </p:tavLst>
                                    </p:anim>
                                    <p:anim calcmode="lin" valueType="num">
                                      <p:cBhvr>
                                        <p:cTn id="9"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15"/>
          <p:cNvGrpSpPr/>
          <p:nvPr/>
        </p:nvGrpSpPr>
        <p:grpSpPr>
          <a:xfrm>
            <a:off x="-290920" y="0"/>
            <a:ext cx="12482921" cy="6858000"/>
            <a:chOff x="-290920" y="0"/>
            <a:chExt cx="12482921" cy="6858000"/>
          </a:xfrm>
        </p:grpSpPr>
        <p:sp>
          <p:nvSpPr>
            <p:cNvPr id="169" name="Google Shape;169;p15"/>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0" name="Google Shape;170;p15"/>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1" name="Google Shape;171;p15"/>
            <p:cNvSpPr txBox="1"/>
            <p:nvPr/>
          </p:nvSpPr>
          <p:spPr>
            <a:xfrm rot="16200000">
              <a:off x="10745841" y="3252194"/>
              <a:ext cx="2360917" cy="5314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72" name="Google Shape;172;p15"/>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173" name="Google Shape;173;p15"/>
          <p:cNvGrpSpPr/>
          <p:nvPr/>
        </p:nvGrpSpPr>
        <p:grpSpPr>
          <a:xfrm>
            <a:off x="98165" y="-1"/>
            <a:ext cx="11447505" cy="6858000"/>
            <a:chOff x="213096" y="0"/>
            <a:chExt cx="11447505" cy="6858000"/>
          </a:xfrm>
        </p:grpSpPr>
        <p:sp>
          <p:nvSpPr>
            <p:cNvPr id="174" name="Google Shape;174;p15"/>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15"/>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6" name="Google Shape;176;p15"/>
            <p:cNvSpPr txBox="1"/>
            <p:nvPr/>
          </p:nvSpPr>
          <p:spPr>
            <a:xfrm rot="16200000">
              <a:off x="10214440" y="3252192"/>
              <a:ext cx="2360917" cy="5314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77" name="Google Shape;177;p15"/>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178" name="Google Shape;178;p15"/>
          <p:cNvGrpSpPr/>
          <p:nvPr/>
        </p:nvGrpSpPr>
        <p:grpSpPr>
          <a:xfrm>
            <a:off x="-7847639" y="0"/>
            <a:ext cx="9961092" cy="6858000"/>
            <a:chOff x="491575" y="0"/>
            <a:chExt cx="9961092" cy="6858000"/>
          </a:xfrm>
        </p:grpSpPr>
        <p:sp>
          <p:nvSpPr>
            <p:cNvPr id="179" name="Google Shape;179;p15"/>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0" name="Google Shape;180;p15"/>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1" name="Google Shape;181;p15"/>
            <p:cNvSpPr txBox="1"/>
            <p:nvPr/>
          </p:nvSpPr>
          <p:spPr>
            <a:xfrm rot="16200000">
              <a:off x="8999470" y="3266072"/>
              <a:ext cx="2360916" cy="50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82" name="Google Shape;182;p15"/>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183" name="Google Shape;183;p15"/>
          <p:cNvGrpSpPr/>
          <p:nvPr/>
        </p:nvGrpSpPr>
        <p:grpSpPr>
          <a:xfrm>
            <a:off x="-7985197" y="0"/>
            <a:ext cx="9574094" cy="6858000"/>
            <a:chOff x="491575" y="0"/>
            <a:chExt cx="9574094" cy="6858000"/>
          </a:xfrm>
        </p:grpSpPr>
        <p:sp>
          <p:nvSpPr>
            <p:cNvPr id="184" name="Google Shape;184;p15"/>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5" name="Google Shape;185;p15"/>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6" name="Google Shape;186;p15"/>
            <p:cNvSpPr txBox="1"/>
            <p:nvPr/>
          </p:nvSpPr>
          <p:spPr>
            <a:xfrm rot="16200000">
              <a:off x="8600818" y="3264281"/>
              <a:ext cx="2360915" cy="5072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87" name="Google Shape;187;p15"/>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188" name="Google Shape;188;p15"/>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89" name="Google Shape;189;p15"/>
          <p:cNvGrpSpPr/>
          <p:nvPr/>
        </p:nvGrpSpPr>
        <p:grpSpPr>
          <a:xfrm>
            <a:off x="-7638543" y="-1"/>
            <a:ext cx="8692331" cy="6858000"/>
            <a:chOff x="718505" y="-1"/>
            <a:chExt cx="8692331" cy="6858000"/>
          </a:xfrm>
        </p:grpSpPr>
        <p:sp>
          <p:nvSpPr>
            <p:cNvPr id="190" name="Google Shape;190;p15"/>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1" name="Google Shape;191;p15"/>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2" name="Google Shape;192;p15"/>
            <p:cNvSpPr txBox="1"/>
            <p:nvPr/>
          </p:nvSpPr>
          <p:spPr>
            <a:xfrm rot="16200000">
              <a:off x="7953797" y="3272083"/>
              <a:ext cx="2360916" cy="4916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193" name="Google Shape;193;p15"/>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194" name="Google Shape;194;p15"/>
          <p:cNvGrpSpPr/>
          <p:nvPr/>
        </p:nvGrpSpPr>
        <p:grpSpPr>
          <a:xfrm>
            <a:off x="-9395082" y="-1"/>
            <a:ext cx="9927504" cy="6858000"/>
            <a:chOff x="-9337032" y="-1"/>
            <a:chExt cx="9927504" cy="6858000"/>
          </a:xfrm>
        </p:grpSpPr>
        <p:sp>
          <p:nvSpPr>
            <p:cNvPr id="195" name="Google Shape;195;p15"/>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6" name="Google Shape;196;p15"/>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98" name="Google Shape;198;p15"/>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grpSp>
        <p:nvGrpSpPr>
          <p:cNvPr id="199" name="Google Shape;199;p15"/>
          <p:cNvGrpSpPr/>
          <p:nvPr/>
        </p:nvGrpSpPr>
        <p:grpSpPr>
          <a:xfrm>
            <a:off x="6538340" y="1155775"/>
            <a:ext cx="1805441" cy="1894017"/>
            <a:chOff x="6381342" y="2182683"/>
            <a:chExt cx="1805441" cy="1894017"/>
          </a:xfrm>
        </p:grpSpPr>
        <p:sp>
          <p:nvSpPr>
            <p:cNvPr id="200" name="Google Shape;200;p15"/>
            <p:cNvSpPr/>
            <p:nvPr/>
          </p:nvSpPr>
          <p:spPr>
            <a:xfrm>
              <a:off x="6488272" y="2209800"/>
              <a:ext cx="1591582" cy="1866900"/>
            </a:xfrm>
            <a:prstGeom prst="round2SameRect">
              <a:avLst>
                <a:gd name="adj1" fmla="val 12063"/>
                <a:gd name="adj2" fmla="val 0"/>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1" name="Google Shape;201;p15"/>
            <p:cNvSpPr txBox="1"/>
            <p:nvPr/>
          </p:nvSpPr>
          <p:spPr>
            <a:xfrm>
              <a:off x="6381342" y="2182683"/>
              <a:ext cx="180544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i="0" u="none" strike="noStrike" cap="none" dirty="0" err="1">
                  <a:solidFill>
                    <a:srgbClr val="E6E7E9"/>
                  </a:solidFill>
                  <a:latin typeface="Twentieth Century"/>
                  <a:ea typeface="Twentieth Century"/>
                  <a:cs typeface="Twentieth Century"/>
                  <a:sym typeface="Twentieth Century"/>
                </a:rPr>
                <a:t>Period</a:t>
              </a:r>
              <a:endParaRPr sz="3600" b="1" i="0" u="none" strike="noStrike" cap="none" dirty="0">
                <a:solidFill>
                  <a:srgbClr val="E6E7E9"/>
                </a:solidFill>
                <a:latin typeface="Twentieth Century"/>
                <a:ea typeface="Twentieth Century"/>
                <a:cs typeface="Twentieth Century"/>
                <a:sym typeface="Twentieth Century"/>
              </a:endParaRPr>
            </a:p>
          </p:txBody>
        </p:sp>
        <p:sp>
          <p:nvSpPr>
            <p:cNvPr id="202" name="Google Shape;202;p15"/>
            <p:cNvSpPr txBox="1"/>
            <p:nvPr/>
          </p:nvSpPr>
          <p:spPr>
            <a:xfrm>
              <a:off x="6836846" y="2563851"/>
              <a:ext cx="89443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6000" b="1" i="0" u="none" strike="noStrike" cap="none" dirty="0">
                  <a:solidFill>
                    <a:srgbClr val="E6E7E9"/>
                  </a:solidFill>
                  <a:latin typeface="Twentieth Century"/>
                  <a:ea typeface="Twentieth Century"/>
                  <a:cs typeface="Twentieth Century"/>
                  <a:sym typeface="Twentieth Century"/>
                </a:rPr>
                <a:t>3</a:t>
              </a:r>
              <a:endParaRPr dirty="0"/>
            </a:p>
          </p:txBody>
        </p:sp>
      </p:grpSp>
      <p:grpSp>
        <p:nvGrpSpPr>
          <p:cNvPr id="203" name="Google Shape;203;p15"/>
          <p:cNvGrpSpPr/>
          <p:nvPr/>
        </p:nvGrpSpPr>
        <p:grpSpPr>
          <a:xfrm>
            <a:off x="4363310" y="1134564"/>
            <a:ext cx="1805441" cy="1894017"/>
            <a:chOff x="3884465" y="2182683"/>
            <a:chExt cx="1805441" cy="1894017"/>
          </a:xfrm>
        </p:grpSpPr>
        <p:sp>
          <p:nvSpPr>
            <p:cNvPr id="204" name="Google Shape;204;p15"/>
            <p:cNvSpPr/>
            <p:nvPr/>
          </p:nvSpPr>
          <p:spPr>
            <a:xfrm>
              <a:off x="3991395" y="2209800"/>
              <a:ext cx="1591582" cy="1866900"/>
            </a:xfrm>
            <a:prstGeom prst="round2SameRect">
              <a:avLst>
                <a:gd name="adj1" fmla="val 12063"/>
                <a:gd name="adj2" fmla="val 0"/>
              </a:avLst>
            </a:prstGeom>
            <a:solidFill>
              <a:srgbClr val="52C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5" name="Google Shape;205;p15"/>
            <p:cNvSpPr txBox="1"/>
            <p:nvPr/>
          </p:nvSpPr>
          <p:spPr>
            <a:xfrm>
              <a:off x="3884465" y="2182683"/>
              <a:ext cx="180544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i="0" u="none" strike="noStrike" cap="none" dirty="0" err="1">
                  <a:solidFill>
                    <a:srgbClr val="E6E7E9"/>
                  </a:solidFill>
                  <a:latin typeface="Twentieth Century"/>
                  <a:ea typeface="Twentieth Century"/>
                  <a:cs typeface="Twentieth Century"/>
                  <a:sym typeface="Twentieth Century"/>
                </a:rPr>
                <a:t>Period</a:t>
              </a:r>
              <a:endParaRPr sz="3600" b="1" i="0" u="none" strike="noStrike" cap="none" dirty="0">
                <a:solidFill>
                  <a:srgbClr val="E6E7E9"/>
                </a:solidFill>
                <a:latin typeface="Twentieth Century"/>
                <a:ea typeface="Twentieth Century"/>
                <a:cs typeface="Twentieth Century"/>
                <a:sym typeface="Twentieth Century"/>
              </a:endParaRPr>
            </a:p>
          </p:txBody>
        </p:sp>
        <p:sp>
          <p:nvSpPr>
            <p:cNvPr id="206" name="Google Shape;206;p15"/>
            <p:cNvSpPr txBox="1"/>
            <p:nvPr/>
          </p:nvSpPr>
          <p:spPr>
            <a:xfrm>
              <a:off x="4339969" y="2563851"/>
              <a:ext cx="89443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6000" b="1" i="0" u="none" strike="noStrike" cap="none" dirty="0">
                  <a:solidFill>
                    <a:srgbClr val="E6E7E9"/>
                  </a:solidFill>
                  <a:latin typeface="Twentieth Century"/>
                  <a:ea typeface="Twentieth Century"/>
                  <a:cs typeface="Twentieth Century"/>
                  <a:sym typeface="Twentieth Century"/>
                </a:rPr>
                <a:t>2</a:t>
              </a:r>
              <a:endParaRPr dirty="0"/>
            </a:p>
          </p:txBody>
        </p:sp>
      </p:grpSp>
      <p:grpSp>
        <p:nvGrpSpPr>
          <p:cNvPr id="207" name="Google Shape;207;p15"/>
          <p:cNvGrpSpPr/>
          <p:nvPr/>
        </p:nvGrpSpPr>
        <p:grpSpPr>
          <a:xfrm>
            <a:off x="2113453" y="1134564"/>
            <a:ext cx="1805441" cy="1894017"/>
            <a:chOff x="1387588" y="2182683"/>
            <a:chExt cx="1805441" cy="1894017"/>
          </a:xfrm>
        </p:grpSpPr>
        <p:sp>
          <p:nvSpPr>
            <p:cNvPr id="208" name="Google Shape;208;p15"/>
            <p:cNvSpPr/>
            <p:nvPr/>
          </p:nvSpPr>
          <p:spPr>
            <a:xfrm>
              <a:off x="1494518" y="2209800"/>
              <a:ext cx="1591582" cy="1866900"/>
            </a:xfrm>
            <a:prstGeom prst="round2SameRect">
              <a:avLst>
                <a:gd name="adj1" fmla="val 12063"/>
                <a:gd name="adj2" fmla="val 0"/>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9" name="Google Shape;209;p15"/>
            <p:cNvSpPr txBox="1"/>
            <p:nvPr/>
          </p:nvSpPr>
          <p:spPr>
            <a:xfrm>
              <a:off x="1387588" y="2182683"/>
              <a:ext cx="180544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i="0" u="none" strike="noStrike" cap="none" dirty="0" err="1">
                  <a:solidFill>
                    <a:srgbClr val="E6E7E9"/>
                  </a:solidFill>
                  <a:latin typeface="Twentieth Century"/>
                  <a:ea typeface="Twentieth Century"/>
                  <a:cs typeface="Twentieth Century"/>
                  <a:sym typeface="Twentieth Century"/>
                </a:rPr>
                <a:t>Period</a:t>
              </a:r>
              <a:endParaRPr sz="3600" b="1" i="0" u="none" strike="noStrike" cap="none" dirty="0">
                <a:solidFill>
                  <a:srgbClr val="E6E7E9"/>
                </a:solidFill>
                <a:latin typeface="Twentieth Century"/>
                <a:ea typeface="Twentieth Century"/>
                <a:cs typeface="Twentieth Century"/>
                <a:sym typeface="Twentieth Century"/>
              </a:endParaRPr>
            </a:p>
          </p:txBody>
        </p:sp>
        <p:sp>
          <p:nvSpPr>
            <p:cNvPr id="210" name="Google Shape;210;p15"/>
            <p:cNvSpPr txBox="1"/>
            <p:nvPr/>
          </p:nvSpPr>
          <p:spPr>
            <a:xfrm>
              <a:off x="1843092" y="2563851"/>
              <a:ext cx="89443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6000" b="1" i="0" u="none" strike="noStrike" cap="none" dirty="0">
                  <a:solidFill>
                    <a:srgbClr val="E6E7E9"/>
                  </a:solidFill>
                  <a:latin typeface="Twentieth Century"/>
                  <a:ea typeface="Twentieth Century"/>
                  <a:cs typeface="Twentieth Century"/>
                  <a:sym typeface="Twentieth Century"/>
                </a:rPr>
                <a:t>1</a:t>
              </a:r>
              <a:endParaRPr dirty="0"/>
            </a:p>
          </p:txBody>
        </p:sp>
      </p:grpSp>
      <p:sp>
        <p:nvSpPr>
          <p:cNvPr id="211" name="Google Shape;211;p15"/>
          <p:cNvSpPr/>
          <p:nvPr/>
        </p:nvSpPr>
        <p:spPr>
          <a:xfrm rot="10800000" flipH="1">
            <a:off x="2210841" y="1996777"/>
            <a:ext cx="1591582" cy="3136889"/>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2" name="Google Shape;212;p15"/>
          <p:cNvSpPr/>
          <p:nvPr/>
        </p:nvSpPr>
        <p:spPr>
          <a:xfrm rot="10800000" flipH="1">
            <a:off x="4467625" y="1990226"/>
            <a:ext cx="1591582" cy="3136889"/>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3" name="Google Shape;213;p15"/>
          <p:cNvSpPr/>
          <p:nvPr/>
        </p:nvSpPr>
        <p:spPr>
          <a:xfrm rot="10800000" flipH="1">
            <a:off x="6645830" y="1974665"/>
            <a:ext cx="1591582" cy="3152451"/>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5" name="Google Shape;215;p15"/>
          <p:cNvSpPr txBox="1"/>
          <p:nvPr/>
        </p:nvSpPr>
        <p:spPr>
          <a:xfrm>
            <a:off x="2196238" y="1996776"/>
            <a:ext cx="1611496" cy="31368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tr-TR" sz="2400" b="1" i="0" u="none" strike="noStrike" cap="none" dirty="0">
              <a:solidFill>
                <a:srgbClr val="FF5969"/>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800" b="1" i="0" u="none" strike="noStrike" cap="none" dirty="0">
                <a:solidFill>
                  <a:srgbClr val="FF5969"/>
                </a:solidFill>
                <a:latin typeface="Twentieth Century"/>
                <a:ea typeface="Twentieth Century"/>
                <a:cs typeface="Twentieth Century"/>
                <a:sym typeface="Twentieth Century"/>
              </a:rPr>
              <a:t>1. Level</a:t>
            </a:r>
          </a:p>
          <a:p>
            <a:pPr marL="0" marR="0" lvl="0" indent="0" algn="ctr" rtl="0">
              <a:spcBef>
                <a:spcPts val="0"/>
              </a:spcBef>
              <a:spcAft>
                <a:spcPts val="0"/>
              </a:spcAft>
              <a:buNone/>
            </a:pPr>
            <a:r>
              <a:rPr lang="tr-TR" sz="2800" b="1" dirty="0">
                <a:solidFill>
                  <a:srgbClr val="FF5969"/>
                </a:solidFill>
                <a:latin typeface="Twentieth Century"/>
                <a:ea typeface="Twentieth Century"/>
                <a:cs typeface="Twentieth Century"/>
                <a:sym typeface="Twentieth Century"/>
              </a:rPr>
              <a:t>2. </a:t>
            </a:r>
            <a:r>
              <a:rPr lang="tr-TR" sz="2800" b="1" i="0" u="none" strike="noStrike" cap="none" dirty="0">
                <a:solidFill>
                  <a:srgbClr val="FF5969"/>
                </a:solidFill>
                <a:latin typeface="Twentieth Century"/>
                <a:ea typeface="Twentieth Century"/>
                <a:cs typeface="Twentieth Century"/>
                <a:sym typeface="Twentieth Century"/>
              </a:rPr>
              <a:t>Level</a:t>
            </a:r>
          </a:p>
          <a:p>
            <a:pPr marL="0" marR="0" lvl="0" indent="0" algn="ctr" rtl="0">
              <a:spcBef>
                <a:spcPts val="0"/>
              </a:spcBef>
              <a:spcAft>
                <a:spcPts val="0"/>
              </a:spcAft>
              <a:buNone/>
            </a:pPr>
            <a:r>
              <a:rPr lang="tr-TR" sz="2800" b="1" dirty="0">
                <a:solidFill>
                  <a:srgbClr val="FF5969"/>
                </a:solidFill>
                <a:latin typeface="Twentieth Century"/>
                <a:ea typeface="Twentieth Century"/>
                <a:cs typeface="Twentieth Century"/>
                <a:sym typeface="Twentieth Century"/>
              </a:rPr>
              <a:t>3. </a:t>
            </a:r>
            <a:r>
              <a:rPr lang="tr-TR" sz="2800" b="1" i="0" u="none" strike="noStrike" cap="none" dirty="0">
                <a:solidFill>
                  <a:srgbClr val="FF5969"/>
                </a:solidFill>
                <a:latin typeface="Twentieth Century"/>
                <a:ea typeface="Twentieth Century"/>
                <a:cs typeface="Twentieth Century"/>
                <a:sym typeface="Twentieth Century"/>
              </a:rPr>
              <a:t>Level</a:t>
            </a:r>
          </a:p>
          <a:p>
            <a:pPr marL="0" marR="0" lvl="0" indent="0" algn="ctr" rtl="0">
              <a:spcBef>
                <a:spcPts val="0"/>
              </a:spcBef>
              <a:spcAft>
                <a:spcPts val="0"/>
              </a:spcAft>
              <a:buNone/>
            </a:pPr>
            <a:r>
              <a:rPr lang="tr-TR" sz="2800" b="1" dirty="0">
                <a:solidFill>
                  <a:srgbClr val="FF5969"/>
                </a:solidFill>
                <a:latin typeface="Twentieth Century"/>
                <a:ea typeface="Twentieth Century"/>
                <a:cs typeface="Twentieth Century"/>
                <a:sym typeface="Twentieth Century"/>
              </a:rPr>
              <a:t>4. </a:t>
            </a:r>
            <a:r>
              <a:rPr lang="tr-TR" sz="2800" b="1" i="0" u="none" strike="noStrike" cap="none" dirty="0">
                <a:solidFill>
                  <a:srgbClr val="FF5969"/>
                </a:solidFill>
                <a:latin typeface="Twentieth Century"/>
                <a:ea typeface="Twentieth Century"/>
                <a:cs typeface="Twentieth Century"/>
                <a:sym typeface="Twentieth Century"/>
              </a:rPr>
              <a:t>Level</a:t>
            </a:r>
          </a:p>
          <a:p>
            <a:pPr marL="0" marR="0" lvl="0" indent="0" algn="ctr" rtl="0">
              <a:spcBef>
                <a:spcPts val="0"/>
              </a:spcBef>
              <a:spcAft>
                <a:spcPts val="0"/>
              </a:spcAft>
              <a:buNone/>
            </a:pPr>
            <a:r>
              <a:rPr lang="tr-TR" sz="2000" b="1" i="0" u="none" strike="noStrike" cap="none" dirty="0">
                <a:solidFill>
                  <a:srgbClr val="A6A6A6"/>
                </a:solidFill>
                <a:latin typeface="Twentieth Century"/>
                <a:ea typeface="Twentieth Century"/>
                <a:cs typeface="Twentieth Century"/>
                <a:sym typeface="Twentieth Century"/>
              </a:rPr>
              <a:t>7</a:t>
            </a:r>
            <a:r>
              <a:rPr lang="sv-SE" sz="2000" b="1" i="0" u="none" strike="noStrike" cap="none" dirty="0">
                <a:solidFill>
                  <a:srgbClr val="A6A6A6"/>
                </a:solidFill>
                <a:latin typeface="Twentieth Century"/>
                <a:ea typeface="Twentieth Century"/>
                <a:cs typeface="Twentieth Century"/>
                <a:sym typeface="Twentieth Century"/>
              </a:rPr>
              <a:t> </a:t>
            </a:r>
            <a:r>
              <a:rPr lang="tr-TR" sz="2000" b="1" dirty="0" err="1">
                <a:solidFill>
                  <a:srgbClr val="A6A6A6"/>
                </a:solidFill>
                <a:latin typeface="Twentieth Century"/>
                <a:ea typeface="Twentieth Century"/>
                <a:cs typeface="Twentieth Century"/>
                <a:sym typeface="Twentieth Century"/>
              </a:rPr>
              <a:t>week</a:t>
            </a:r>
            <a:endParaRPr lang="sv-SE" sz="2000" b="1" i="0" u="none" strike="noStrike" cap="none" dirty="0">
              <a:solidFill>
                <a:srgbClr val="A6A6A6"/>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FF5969"/>
                </a:solidFill>
                <a:latin typeface="Twentieth Century"/>
                <a:ea typeface="Twentieth Century"/>
                <a:cs typeface="Twentieth Century"/>
                <a:sym typeface="Twentieth Century"/>
              </a:rPr>
              <a:t>2 </a:t>
            </a:r>
            <a:r>
              <a:rPr lang="tr-TR" sz="2000" b="1" dirty="0" err="1">
                <a:solidFill>
                  <a:srgbClr val="FF5969"/>
                </a:solidFill>
                <a:latin typeface="Twentieth Century"/>
                <a:ea typeface="Twentieth Century"/>
                <a:cs typeface="Twentieth Century"/>
                <a:sym typeface="Twentieth Century"/>
              </a:rPr>
              <a:t>October</a:t>
            </a:r>
            <a:endParaRPr lang="sv-SE" sz="2000" b="1" i="0" u="none" strike="noStrike" cap="none" dirty="0">
              <a:solidFill>
                <a:srgbClr val="FF5969"/>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A6A6A6"/>
                </a:solidFill>
                <a:latin typeface="Twentieth Century"/>
                <a:ea typeface="Twentieth Century"/>
                <a:cs typeface="Twentieth Century"/>
                <a:sym typeface="Twentieth Century"/>
              </a:rPr>
              <a:t>17</a:t>
            </a:r>
            <a:r>
              <a:rPr lang="tr-TR" sz="2000" b="1" i="0" u="none" strike="noStrike" cap="none" dirty="0">
                <a:solidFill>
                  <a:srgbClr val="A6A6A6"/>
                </a:solidFill>
                <a:latin typeface="Twentieth Century"/>
                <a:ea typeface="Twentieth Century"/>
                <a:cs typeface="Twentieth Century"/>
                <a:sym typeface="Twentieth Century"/>
              </a:rPr>
              <a:t> </a:t>
            </a:r>
            <a:r>
              <a:rPr lang="tr-TR" sz="2000" b="1" dirty="0" err="1">
                <a:solidFill>
                  <a:srgbClr val="A6A6A6"/>
                </a:solidFill>
                <a:latin typeface="Twentieth Century"/>
                <a:ea typeface="Twentieth Century"/>
                <a:cs typeface="Twentieth Century"/>
                <a:sym typeface="Twentieth Century"/>
              </a:rPr>
              <a:t>Novem</a:t>
            </a:r>
            <a:r>
              <a:rPr lang="tr-TR" sz="2000" b="1" dirty="0">
                <a:solidFill>
                  <a:srgbClr val="A6A6A6"/>
                </a:solidFill>
                <a:latin typeface="Twentieth Century"/>
                <a:ea typeface="Twentieth Century"/>
                <a:cs typeface="Twentieth Century"/>
                <a:sym typeface="Twentieth Century"/>
              </a:rPr>
              <a:t>.</a:t>
            </a:r>
            <a:endParaRPr lang="sv-SE" sz="2000" b="1" i="0" u="none" strike="noStrike" cap="none" dirty="0">
              <a:solidFill>
                <a:srgbClr val="A6A6A6"/>
              </a:solidFill>
              <a:latin typeface="Twentieth Century"/>
              <a:ea typeface="Twentieth Century"/>
              <a:cs typeface="Twentieth Century"/>
              <a:sym typeface="Twentieth Century"/>
            </a:endParaRPr>
          </a:p>
        </p:txBody>
      </p:sp>
      <p:sp>
        <p:nvSpPr>
          <p:cNvPr id="218" name="Google Shape;218;p15"/>
          <p:cNvSpPr txBox="1"/>
          <p:nvPr/>
        </p:nvSpPr>
        <p:spPr>
          <a:xfrm>
            <a:off x="4460625" y="1996776"/>
            <a:ext cx="1581785" cy="31303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tr-TR" sz="2800" b="1" i="0" u="none" strike="noStrike" cap="none" dirty="0">
              <a:solidFill>
                <a:srgbClr val="52CBBE"/>
              </a:solidFill>
              <a:latin typeface="Twentieth Century"/>
              <a:ea typeface="Twentieth Century"/>
              <a:cs typeface="Twentieth Century"/>
              <a:sym typeface="Twentieth Century"/>
            </a:endParaRPr>
          </a:p>
          <a:p>
            <a:pPr marR="0" lvl="0" rtl="0">
              <a:spcBef>
                <a:spcPts val="0"/>
              </a:spcBef>
              <a:spcAft>
                <a:spcPts val="0"/>
              </a:spcAft>
              <a:buNone/>
            </a:pPr>
            <a:r>
              <a:rPr lang="tr-TR" sz="2800" b="1" dirty="0">
                <a:solidFill>
                  <a:srgbClr val="52CBBE"/>
                </a:solidFill>
                <a:latin typeface="Twentieth Century"/>
                <a:ea typeface="Twentieth Century"/>
                <a:cs typeface="Twentieth Century"/>
                <a:sym typeface="Twentieth Century"/>
              </a:rPr>
              <a:t>1. Level </a:t>
            </a:r>
            <a:endParaRPr lang="tr-TR" sz="2800" b="1" i="0" u="none" strike="noStrike" cap="none" dirty="0">
              <a:solidFill>
                <a:srgbClr val="52CBBE"/>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dirty="0">
                <a:solidFill>
                  <a:srgbClr val="52CBBE"/>
                </a:solidFill>
                <a:latin typeface="Twentieth Century"/>
                <a:ea typeface="Twentieth Century"/>
                <a:cs typeface="Twentieth Century"/>
                <a:sym typeface="Twentieth Century"/>
              </a:rPr>
              <a:t>2. Level</a:t>
            </a:r>
            <a:endParaRPr lang="tr-TR" sz="2800" b="1" i="0" u="none" strike="noStrike" cap="none" dirty="0">
              <a:solidFill>
                <a:srgbClr val="52CBBE"/>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dirty="0">
                <a:solidFill>
                  <a:srgbClr val="52CBBE"/>
                </a:solidFill>
                <a:latin typeface="Twentieth Century"/>
                <a:ea typeface="Twentieth Century"/>
                <a:cs typeface="Twentieth Century"/>
                <a:sym typeface="Twentieth Century"/>
              </a:rPr>
              <a:t>3. Level</a:t>
            </a:r>
          </a:p>
          <a:p>
            <a:pPr marL="0" marR="0" lvl="0" indent="0" rtl="0">
              <a:spcBef>
                <a:spcPts val="0"/>
              </a:spcBef>
              <a:spcAft>
                <a:spcPts val="0"/>
              </a:spcAft>
              <a:buNone/>
            </a:pPr>
            <a:r>
              <a:rPr lang="tr-TR" sz="2800" b="1" dirty="0">
                <a:solidFill>
                  <a:srgbClr val="52CBBE"/>
                </a:solidFill>
                <a:latin typeface="Twentieth Century"/>
                <a:ea typeface="Twentieth Century"/>
                <a:cs typeface="Twentieth Century"/>
                <a:sym typeface="Twentieth Century"/>
              </a:rPr>
              <a:t>4. Level</a:t>
            </a:r>
            <a:endParaRPr lang="tr-TR" sz="2800" b="1" i="0" u="none" strike="noStrike" cap="none" dirty="0">
              <a:solidFill>
                <a:srgbClr val="52CBBE"/>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sv-SE" sz="2000" b="1" dirty="0">
                <a:solidFill>
                  <a:srgbClr val="A6A6A6"/>
                </a:solidFill>
                <a:latin typeface="Twentieth Century"/>
                <a:ea typeface="Twentieth Century"/>
                <a:cs typeface="Twentieth Century"/>
                <a:sym typeface="Twentieth Century"/>
              </a:rPr>
              <a:t>8</a:t>
            </a:r>
            <a:r>
              <a:rPr lang="sv-SE" sz="2000" b="1" i="0" u="none" strike="noStrike" cap="none" dirty="0">
                <a:solidFill>
                  <a:srgbClr val="A6A6A6"/>
                </a:solidFill>
                <a:latin typeface="Twentieth Century"/>
                <a:ea typeface="Twentieth Century"/>
                <a:cs typeface="Twentieth Century"/>
                <a:sym typeface="Twentieth Century"/>
              </a:rPr>
              <a:t> </a:t>
            </a:r>
            <a:r>
              <a:rPr lang="tr-TR" sz="2000" b="1" dirty="0" err="1">
                <a:solidFill>
                  <a:srgbClr val="A6A6A6"/>
                </a:solidFill>
                <a:latin typeface="Twentieth Century"/>
                <a:ea typeface="Twentieth Century"/>
                <a:cs typeface="Twentieth Century"/>
                <a:sym typeface="Twentieth Century"/>
              </a:rPr>
              <a:t>week</a:t>
            </a:r>
            <a:endParaRPr lang="sv-SE" sz="2000" b="1" i="0" u="none" strike="noStrike" cap="none" dirty="0">
              <a:solidFill>
                <a:srgbClr val="A6A6A6"/>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00A0A8"/>
                </a:solidFill>
                <a:latin typeface="Twentieth Century"/>
                <a:ea typeface="Twentieth Century"/>
                <a:cs typeface="Twentieth Century"/>
                <a:sym typeface="Twentieth Century"/>
              </a:rPr>
              <a:t>27 </a:t>
            </a:r>
            <a:r>
              <a:rPr lang="tr-TR" sz="2000" b="1" dirty="0" err="1">
                <a:solidFill>
                  <a:srgbClr val="00A0A8"/>
                </a:solidFill>
                <a:latin typeface="Twentieth Century"/>
                <a:ea typeface="Twentieth Century"/>
                <a:cs typeface="Twentieth Century"/>
                <a:sym typeface="Twentieth Century"/>
              </a:rPr>
              <a:t>Novem</a:t>
            </a:r>
            <a:endParaRPr lang="tr-TR" sz="2000" b="1" dirty="0">
              <a:solidFill>
                <a:srgbClr val="00A0A8"/>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i="0" u="none" strike="noStrike" cap="none" dirty="0">
                <a:solidFill>
                  <a:srgbClr val="00A0A8"/>
                </a:solidFill>
                <a:latin typeface="Twentieth Century"/>
                <a:ea typeface="Twentieth Century"/>
                <a:cs typeface="Twentieth Century"/>
                <a:sym typeface="Twentieth Century"/>
              </a:rPr>
              <a:t>19 </a:t>
            </a:r>
            <a:r>
              <a:rPr lang="tr-TR" sz="2000" b="1" dirty="0">
                <a:solidFill>
                  <a:srgbClr val="00A0A8"/>
                </a:solidFill>
                <a:latin typeface="Twentieth Century"/>
                <a:ea typeface="Twentieth Century"/>
                <a:cs typeface="Twentieth Century"/>
                <a:sym typeface="Twentieth Century"/>
              </a:rPr>
              <a:t>Jan.</a:t>
            </a:r>
            <a:endParaRPr lang="sv-SE" sz="2000" b="1" i="0" u="none" strike="noStrike" cap="none" dirty="0">
              <a:solidFill>
                <a:srgbClr val="00A0A8"/>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lang="tr-TR" sz="2000" b="1" i="0" u="none" strike="noStrike" cap="none" dirty="0">
              <a:solidFill>
                <a:srgbClr val="52CBBE"/>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2800" b="1" i="0" u="none" strike="noStrike" cap="none" dirty="0">
              <a:solidFill>
                <a:srgbClr val="52CBBE"/>
              </a:solidFill>
              <a:latin typeface="Twentieth Century"/>
              <a:ea typeface="Twentieth Century"/>
              <a:cs typeface="Twentieth Century"/>
              <a:sym typeface="Twentieth Century"/>
            </a:endParaRPr>
          </a:p>
        </p:txBody>
      </p:sp>
      <p:sp>
        <p:nvSpPr>
          <p:cNvPr id="221" name="Google Shape;221;p15"/>
          <p:cNvSpPr txBox="1"/>
          <p:nvPr/>
        </p:nvSpPr>
        <p:spPr>
          <a:xfrm>
            <a:off x="6651827" y="1968782"/>
            <a:ext cx="1591582" cy="31648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tr-TR" sz="2800" b="1" i="0" u="none" strike="noStrike" cap="none" dirty="0">
              <a:solidFill>
                <a:srgbClr val="FEC630"/>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dirty="0">
                <a:solidFill>
                  <a:srgbClr val="FEC630"/>
                </a:solidFill>
                <a:latin typeface="Twentieth Century"/>
                <a:ea typeface="Twentieth Century"/>
                <a:cs typeface="Twentieth Century"/>
                <a:sym typeface="Twentieth Century"/>
              </a:rPr>
              <a:t>2. Level</a:t>
            </a:r>
            <a:endParaRPr lang="tr-TR" sz="2800" b="1" i="0" u="none" strike="noStrike" cap="none" dirty="0">
              <a:solidFill>
                <a:srgbClr val="FEC630"/>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dirty="0">
                <a:solidFill>
                  <a:srgbClr val="FEC630"/>
                </a:solidFill>
                <a:latin typeface="Twentieth Century"/>
                <a:ea typeface="Twentieth Century"/>
                <a:cs typeface="Twentieth Century"/>
                <a:sym typeface="Twentieth Century"/>
              </a:rPr>
              <a:t>3. Level</a:t>
            </a:r>
            <a:endParaRPr lang="tr-TR" sz="2800" b="1" i="0" u="none" strike="noStrike" cap="none" dirty="0">
              <a:solidFill>
                <a:srgbClr val="FEC630"/>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dirty="0">
                <a:solidFill>
                  <a:srgbClr val="FEC630"/>
                </a:solidFill>
                <a:latin typeface="Twentieth Century"/>
                <a:ea typeface="Twentieth Century"/>
                <a:cs typeface="Twentieth Century"/>
                <a:sym typeface="Twentieth Century"/>
              </a:rPr>
              <a:t>4. Level</a:t>
            </a:r>
          </a:p>
          <a:p>
            <a:pPr marL="0" marR="0" lvl="0" indent="0" algn="ctr" rtl="0">
              <a:spcBef>
                <a:spcPts val="0"/>
              </a:spcBef>
              <a:spcAft>
                <a:spcPts val="0"/>
              </a:spcAft>
              <a:buNone/>
            </a:pPr>
            <a:endParaRPr lang="tr-TR" sz="2800" b="1" dirty="0">
              <a:solidFill>
                <a:srgbClr val="FEC630"/>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A6A6A6"/>
                </a:solidFill>
                <a:latin typeface="Twentieth Century"/>
                <a:ea typeface="Twentieth Century"/>
                <a:cs typeface="Twentieth Century"/>
                <a:sym typeface="Twentieth Century"/>
              </a:rPr>
              <a:t>8</a:t>
            </a:r>
            <a:r>
              <a:rPr lang="tr-TR" sz="2000" b="1" i="0" u="none" strike="noStrike" cap="none" dirty="0">
                <a:solidFill>
                  <a:srgbClr val="A6A6A6"/>
                </a:solidFill>
                <a:latin typeface="Twentieth Century"/>
                <a:ea typeface="Twentieth Century"/>
                <a:cs typeface="Twentieth Century"/>
                <a:sym typeface="Twentieth Century"/>
              </a:rPr>
              <a:t> </a:t>
            </a:r>
            <a:r>
              <a:rPr lang="tr-TR" sz="2000" b="1" dirty="0" err="1">
                <a:solidFill>
                  <a:srgbClr val="A6A6A6"/>
                </a:solidFill>
                <a:latin typeface="Twentieth Century"/>
                <a:ea typeface="Twentieth Century"/>
                <a:cs typeface="Twentieth Century"/>
                <a:sym typeface="Twentieth Century"/>
              </a:rPr>
              <a:t>Week</a:t>
            </a:r>
            <a:endParaRPr lang="tr-TR" sz="2000" b="1" i="0" u="none" strike="noStrike" cap="none" dirty="0">
              <a:solidFill>
                <a:srgbClr val="A6A6A6"/>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FEC630"/>
                </a:solidFill>
                <a:latin typeface="Twentieth Century"/>
                <a:ea typeface="Twentieth Century"/>
                <a:cs typeface="Twentieth Century"/>
                <a:sym typeface="Twentieth Century"/>
              </a:rPr>
              <a:t>12 </a:t>
            </a:r>
            <a:r>
              <a:rPr lang="tr-TR" sz="2000" b="1" dirty="0" err="1">
                <a:solidFill>
                  <a:srgbClr val="FEC630"/>
                </a:solidFill>
                <a:latin typeface="Twentieth Century"/>
                <a:ea typeface="Twentieth Century"/>
                <a:cs typeface="Twentieth Century"/>
                <a:sym typeface="Twentieth Century"/>
              </a:rPr>
              <a:t>Feb</a:t>
            </a:r>
            <a:r>
              <a:rPr lang="tr-TR" sz="2000" b="1" dirty="0">
                <a:solidFill>
                  <a:srgbClr val="FEC630"/>
                </a:solidFill>
                <a:latin typeface="Twentieth Century"/>
                <a:ea typeface="Twentieth Century"/>
                <a:cs typeface="Twentieth Century"/>
                <a:sym typeface="Twentieth Century"/>
              </a:rPr>
              <a:t>.</a:t>
            </a:r>
            <a:endParaRPr lang="tr-TR" sz="2000" b="1" i="0" u="none" strike="noStrike" cap="none" dirty="0">
              <a:solidFill>
                <a:srgbClr val="FEC630"/>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i="0" u="none" strike="noStrike" cap="none" dirty="0">
                <a:solidFill>
                  <a:srgbClr val="A6A6A6"/>
                </a:solidFill>
                <a:latin typeface="Twentieth Century"/>
                <a:ea typeface="Twentieth Century"/>
                <a:cs typeface="Twentieth Century"/>
                <a:sym typeface="Twentieth Century"/>
              </a:rPr>
              <a:t>5 </a:t>
            </a:r>
            <a:r>
              <a:rPr lang="tr-TR" sz="2000" b="1" dirty="0">
                <a:solidFill>
                  <a:srgbClr val="A6A6A6"/>
                </a:solidFill>
                <a:latin typeface="Twentieth Century"/>
                <a:ea typeface="Twentieth Century"/>
                <a:cs typeface="Twentieth Century"/>
                <a:sym typeface="Twentieth Century"/>
              </a:rPr>
              <a:t>April</a:t>
            </a:r>
            <a:endParaRPr sz="2000" b="1" i="0" u="none" strike="noStrike" cap="none" dirty="0">
              <a:solidFill>
                <a:srgbClr val="FEC630"/>
              </a:solidFill>
              <a:latin typeface="Twentieth Century"/>
              <a:ea typeface="Twentieth Century"/>
              <a:cs typeface="Twentieth Century"/>
              <a:sym typeface="Twentieth Century"/>
            </a:endParaRPr>
          </a:p>
        </p:txBody>
      </p:sp>
      <p:grpSp>
        <p:nvGrpSpPr>
          <p:cNvPr id="223" name="Google Shape;223;p15"/>
          <p:cNvGrpSpPr/>
          <p:nvPr/>
        </p:nvGrpSpPr>
        <p:grpSpPr>
          <a:xfrm>
            <a:off x="8645827" y="1134564"/>
            <a:ext cx="1805441" cy="1894017"/>
            <a:chOff x="6381342" y="2182683"/>
            <a:chExt cx="1805441" cy="1894017"/>
          </a:xfrm>
        </p:grpSpPr>
        <p:sp>
          <p:nvSpPr>
            <p:cNvPr id="224" name="Google Shape;224;p15"/>
            <p:cNvSpPr/>
            <p:nvPr/>
          </p:nvSpPr>
          <p:spPr>
            <a:xfrm>
              <a:off x="6488272" y="2209800"/>
              <a:ext cx="1591582" cy="1866900"/>
            </a:xfrm>
            <a:prstGeom prst="round2SameRect">
              <a:avLst>
                <a:gd name="adj1" fmla="val 12063"/>
                <a:gd name="adj2" fmla="val 0"/>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5" name="Google Shape;225;p15"/>
            <p:cNvSpPr txBox="1"/>
            <p:nvPr/>
          </p:nvSpPr>
          <p:spPr>
            <a:xfrm>
              <a:off x="6381342" y="2182683"/>
              <a:ext cx="180544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3600" b="1" i="0" u="none" strike="noStrike" cap="none" dirty="0" err="1">
                  <a:solidFill>
                    <a:srgbClr val="E6E7E9"/>
                  </a:solidFill>
                  <a:latin typeface="Twentieth Century"/>
                  <a:ea typeface="Twentieth Century"/>
                  <a:cs typeface="Twentieth Century"/>
                  <a:sym typeface="Twentieth Century"/>
                </a:rPr>
                <a:t>Period</a:t>
              </a:r>
              <a:endParaRPr sz="3600" b="1" i="0" u="none" strike="noStrike" cap="none" dirty="0">
                <a:solidFill>
                  <a:srgbClr val="E6E7E9"/>
                </a:solidFill>
                <a:latin typeface="Twentieth Century"/>
                <a:ea typeface="Twentieth Century"/>
                <a:cs typeface="Twentieth Century"/>
                <a:sym typeface="Twentieth Century"/>
              </a:endParaRPr>
            </a:p>
          </p:txBody>
        </p:sp>
        <p:sp>
          <p:nvSpPr>
            <p:cNvPr id="226" name="Google Shape;226;p15"/>
            <p:cNvSpPr txBox="1"/>
            <p:nvPr/>
          </p:nvSpPr>
          <p:spPr>
            <a:xfrm>
              <a:off x="6836846" y="2563851"/>
              <a:ext cx="89443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6000" b="1" i="0" u="none" strike="noStrike" cap="none" dirty="0">
                  <a:solidFill>
                    <a:srgbClr val="E6E7E9"/>
                  </a:solidFill>
                  <a:latin typeface="Twentieth Century"/>
                  <a:ea typeface="Twentieth Century"/>
                  <a:cs typeface="Twentieth Century"/>
                  <a:sym typeface="Twentieth Century"/>
                </a:rPr>
                <a:t>4</a:t>
              </a:r>
              <a:endParaRPr sz="6000" b="1" i="0" u="none" strike="noStrike" cap="none" dirty="0">
                <a:solidFill>
                  <a:srgbClr val="E6E7E9"/>
                </a:solidFill>
                <a:latin typeface="Twentieth Century"/>
                <a:ea typeface="Twentieth Century"/>
                <a:cs typeface="Twentieth Century"/>
                <a:sym typeface="Twentieth Century"/>
              </a:endParaRPr>
            </a:p>
          </p:txBody>
        </p:sp>
      </p:grpSp>
      <p:sp>
        <p:nvSpPr>
          <p:cNvPr id="227" name="Google Shape;227;p15"/>
          <p:cNvSpPr/>
          <p:nvPr/>
        </p:nvSpPr>
        <p:spPr>
          <a:xfrm rot="10800000" flipH="1">
            <a:off x="8752757" y="2095131"/>
            <a:ext cx="1591582" cy="3031986"/>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F2F2F2"/>
          </a:solidFill>
          <a:ln>
            <a:noFill/>
          </a:ln>
          <a:effectLst>
            <a:outerShdw blurRad="127000" sx="107000" sy="107000" algn="ctr" rotWithShape="0">
              <a:srgbClr val="000000">
                <a:alpha val="2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9" name="Google Shape;229;p15"/>
          <p:cNvSpPr txBox="1"/>
          <p:nvPr/>
        </p:nvSpPr>
        <p:spPr>
          <a:xfrm>
            <a:off x="8753994" y="2095129"/>
            <a:ext cx="1591582" cy="30385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tr-TR" sz="2800" b="1" i="0" u="none" strike="noStrike" cap="none" dirty="0">
              <a:solidFill>
                <a:srgbClr val="5D7373"/>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dirty="0">
                <a:solidFill>
                  <a:srgbClr val="5D7373"/>
                </a:solidFill>
                <a:latin typeface="Twentieth Century"/>
                <a:ea typeface="Twentieth Century"/>
                <a:cs typeface="Twentieth Century"/>
                <a:sym typeface="Twentieth Century"/>
              </a:rPr>
              <a:t>3. Level</a:t>
            </a:r>
            <a:endParaRPr lang="tr-TR" sz="2800" b="1" i="0" u="none" strike="noStrike" cap="none" dirty="0">
              <a:solidFill>
                <a:srgbClr val="5D7373"/>
              </a:solidFill>
              <a:latin typeface="Twentieth Century"/>
              <a:ea typeface="Twentieth Century"/>
              <a:cs typeface="Twentieth Century"/>
              <a:sym typeface="Twentieth Century"/>
            </a:endParaRPr>
          </a:p>
          <a:p>
            <a:pPr marL="0" marR="0" lvl="0" indent="0" rtl="0">
              <a:spcBef>
                <a:spcPts val="0"/>
              </a:spcBef>
              <a:spcAft>
                <a:spcPts val="0"/>
              </a:spcAft>
              <a:buNone/>
            </a:pPr>
            <a:r>
              <a:rPr lang="tr-TR" sz="2800" b="1" i="0" u="none" strike="noStrike" cap="none" dirty="0">
                <a:solidFill>
                  <a:srgbClr val="5D7373"/>
                </a:solidFill>
                <a:latin typeface="Twentieth Century"/>
                <a:ea typeface="Twentieth Century"/>
                <a:cs typeface="Twentieth Century"/>
                <a:sym typeface="Twentieth Century"/>
              </a:rPr>
              <a:t>4. </a:t>
            </a:r>
            <a:r>
              <a:rPr lang="tr-TR" sz="2800" b="1" dirty="0">
                <a:solidFill>
                  <a:srgbClr val="5D7373"/>
                </a:solidFill>
                <a:latin typeface="Twentieth Century"/>
                <a:ea typeface="Twentieth Century"/>
                <a:cs typeface="Twentieth Century"/>
                <a:sym typeface="Twentieth Century"/>
              </a:rPr>
              <a:t>Level</a:t>
            </a:r>
            <a:endParaRPr lang="tr-TR" sz="2800" b="1" i="0" u="none" strike="noStrike" cap="none" dirty="0">
              <a:solidFill>
                <a:srgbClr val="5D7373"/>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lang="tr-TR" sz="2800" b="1" dirty="0">
              <a:solidFill>
                <a:srgbClr val="5D7373"/>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lang="tr-TR" sz="2000" b="1" dirty="0">
              <a:solidFill>
                <a:srgbClr val="A6A6A6"/>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i="0" u="none" strike="noStrike" cap="none" dirty="0">
                <a:solidFill>
                  <a:srgbClr val="A6A6A6"/>
                </a:solidFill>
                <a:latin typeface="Twentieth Century"/>
                <a:ea typeface="Twentieth Century"/>
                <a:cs typeface="Twentieth Century"/>
                <a:sym typeface="Twentieth Century"/>
              </a:rPr>
              <a:t>8 </a:t>
            </a:r>
            <a:r>
              <a:rPr lang="tr-TR" sz="2000" b="1" dirty="0" err="1">
                <a:solidFill>
                  <a:srgbClr val="A6A6A6"/>
                </a:solidFill>
                <a:latin typeface="Twentieth Century"/>
                <a:ea typeface="Twentieth Century"/>
                <a:cs typeface="Twentieth Century"/>
                <a:sym typeface="Twentieth Century"/>
              </a:rPr>
              <a:t>week</a:t>
            </a:r>
            <a:endParaRPr lang="tr-TR" sz="2000" b="1" i="0" u="none" strike="noStrike" cap="none" dirty="0">
              <a:solidFill>
                <a:srgbClr val="A6A6A6"/>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5D7373"/>
                </a:solidFill>
                <a:latin typeface="Twentieth Century"/>
                <a:ea typeface="Twentieth Century"/>
                <a:cs typeface="Twentieth Century"/>
                <a:sym typeface="Twentieth Century"/>
              </a:rPr>
              <a:t>15 April</a:t>
            </a:r>
            <a:endParaRPr lang="tr-TR" sz="2000" b="1" i="0" u="none" strike="noStrike" cap="none" dirty="0">
              <a:solidFill>
                <a:srgbClr val="5D7373"/>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2000" b="1" dirty="0">
                <a:solidFill>
                  <a:srgbClr val="A6A6A6"/>
                </a:solidFill>
                <a:latin typeface="Twentieth Century"/>
                <a:ea typeface="Twentieth Century"/>
                <a:cs typeface="Twentieth Century"/>
                <a:sym typeface="Twentieth Century"/>
              </a:rPr>
              <a:t>7 </a:t>
            </a:r>
            <a:r>
              <a:rPr lang="tr-TR" sz="2000" b="1" dirty="0" err="1">
                <a:solidFill>
                  <a:srgbClr val="A6A6A6"/>
                </a:solidFill>
                <a:latin typeface="Twentieth Century"/>
                <a:ea typeface="Twentieth Century"/>
                <a:cs typeface="Twentieth Century"/>
                <a:sym typeface="Twentieth Century"/>
              </a:rPr>
              <a:t>June</a:t>
            </a:r>
            <a:endParaRPr lang="tr-TR" sz="2000" b="1" i="0" u="none" strike="noStrike" cap="none" dirty="0">
              <a:solidFill>
                <a:srgbClr val="A6A6A6"/>
              </a:solidFill>
              <a:latin typeface="Twentieth Century"/>
              <a:ea typeface="Twentieth Century"/>
              <a:cs typeface="Twentieth Century"/>
              <a:sym typeface="Twentieth Century"/>
            </a:endParaRPr>
          </a:p>
        </p:txBody>
      </p:sp>
      <p:pic>
        <p:nvPicPr>
          <p:cNvPr id="3" name="Resim 2">
            <a:extLst>
              <a:ext uri="{FF2B5EF4-FFF2-40B4-BE49-F238E27FC236}">
                <a16:creationId xmlns:a16="http://schemas.microsoft.com/office/drawing/2014/main" id="{63375924-77B5-4C1F-83CC-3CAA0F82BF91}"/>
              </a:ext>
            </a:extLst>
          </p:cNvPr>
          <p:cNvPicPr>
            <a:picLocks noChangeAspect="1"/>
          </p:cNvPicPr>
          <p:nvPr/>
        </p:nvPicPr>
        <p:blipFill>
          <a:blip r:embed="rId4"/>
          <a:stretch>
            <a:fillRect/>
          </a:stretch>
        </p:blipFill>
        <p:spPr>
          <a:xfrm>
            <a:off x="6606323" y="259691"/>
            <a:ext cx="1143481" cy="779434"/>
          </a:xfrm>
          <a:prstGeom prst="rect">
            <a:avLst/>
          </a:prstGeom>
        </p:spPr>
      </p:pic>
      <p:sp>
        <p:nvSpPr>
          <p:cNvPr id="4" name="Dikdörtgen 3">
            <a:extLst>
              <a:ext uri="{FF2B5EF4-FFF2-40B4-BE49-F238E27FC236}">
                <a16:creationId xmlns:a16="http://schemas.microsoft.com/office/drawing/2014/main" id="{FCFE2A28-5890-481D-8E65-CC1DDD1691CC}"/>
              </a:ext>
            </a:extLst>
          </p:cNvPr>
          <p:cNvSpPr/>
          <p:nvPr/>
        </p:nvSpPr>
        <p:spPr>
          <a:xfrm rot="16200000">
            <a:off x="2150043" y="2913886"/>
            <a:ext cx="3977890" cy="461665"/>
          </a:xfrm>
          <a:prstGeom prst="rect">
            <a:avLst/>
          </a:prstGeom>
          <a:noFill/>
        </p:spPr>
        <p:txBody>
          <a:bodyPr wrap="square" lIns="91440" tIns="45720" rIns="91440" bIns="45720">
            <a:spAutoFit/>
          </a:bodyPr>
          <a:lstStyle/>
          <a:p>
            <a:pPr algn="ctr"/>
            <a:r>
              <a:rPr lang="tr-TR" sz="2400" b="1" cap="none" spc="50" dirty="0">
                <a:ln w="0"/>
                <a:solidFill>
                  <a:schemeClr val="bg2"/>
                </a:solidFill>
                <a:effectLst>
                  <a:innerShdw blurRad="63500" dist="50800" dir="13500000">
                    <a:srgbClr val="000000">
                      <a:alpha val="50000"/>
                    </a:srgbClr>
                  </a:innerShdw>
                </a:effectLst>
              </a:rPr>
              <a:t>1</a:t>
            </a:r>
            <a:r>
              <a:rPr lang="tr-TR" sz="2400" b="1" spc="50" dirty="0">
                <a:ln w="0"/>
                <a:solidFill>
                  <a:schemeClr val="bg2"/>
                </a:solidFill>
                <a:effectLst>
                  <a:innerShdw blurRad="63500" dist="50800" dir="13500000">
                    <a:srgbClr val="000000">
                      <a:alpha val="50000"/>
                    </a:srgbClr>
                  </a:innerShdw>
                </a:effectLst>
              </a:rPr>
              <a:t> WEEK BREAK</a:t>
            </a:r>
            <a:endParaRPr lang="tr-TR" sz="2400" b="1" cap="none" spc="50" dirty="0">
              <a:ln w="0"/>
              <a:solidFill>
                <a:schemeClr val="bg2"/>
              </a:solidFill>
              <a:effectLst>
                <a:innerShdw blurRad="63500" dist="50800" dir="13500000">
                  <a:srgbClr val="000000">
                    <a:alpha val="50000"/>
                  </a:srgbClr>
                </a:innerShdw>
              </a:effectLst>
            </a:endParaRPr>
          </a:p>
        </p:txBody>
      </p:sp>
      <p:sp>
        <p:nvSpPr>
          <p:cNvPr id="68" name="Dikdörtgen 67">
            <a:extLst>
              <a:ext uri="{FF2B5EF4-FFF2-40B4-BE49-F238E27FC236}">
                <a16:creationId xmlns:a16="http://schemas.microsoft.com/office/drawing/2014/main" id="{F0102A19-9EB0-47BA-B3EA-113066CFBE9A}"/>
              </a:ext>
            </a:extLst>
          </p:cNvPr>
          <p:cNvSpPr/>
          <p:nvPr/>
        </p:nvSpPr>
        <p:spPr>
          <a:xfrm rot="16200000">
            <a:off x="4371732" y="2927445"/>
            <a:ext cx="3950773" cy="461665"/>
          </a:xfrm>
          <a:prstGeom prst="rect">
            <a:avLst/>
          </a:prstGeom>
          <a:noFill/>
        </p:spPr>
        <p:txBody>
          <a:bodyPr wrap="square" lIns="91440" tIns="45720" rIns="91440" bIns="45720">
            <a:spAutoFit/>
          </a:bodyPr>
          <a:lstStyle/>
          <a:p>
            <a:pPr algn="ctr"/>
            <a:r>
              <a:rPr lang="tr-TR" sz="2400" b="1" cap="none" spc="50" dirty="0">
                <a:ln w="0"/>
                <a:solidFill>
                  <a:schemeClr val="bg2"/>
                </a:solidFill>
                <a:effectLst>
                  <a:innerShdw blurRad="63500" dist="50800" dir="13500000">
                    <a:srgbClr val="000000">
                      <a:alpha val="50000"/>
                    </a:srgbClr>
                  </a:innerShdw>
                </a:effectLst>
              </a:rPr>
              <a:t>TERM </a:t>
            </a:r>
            <a:r>
              <a:rPr lang="tr-TR" sz="2400" b="1" spc="50" dirty="0">
                <a:ln w="0"/>
                <a:solidFill>
                  <a:schemeClr val="bg2"/>
                </a:solidFill>
                <a:effectLst>
                  <a:innerShdw blurRad="63500" dist="50800" dir="13500000">
                    <a:srgbClr val="000000">
                      <a:alpha val="50000"/>
                    </a:srgbClr>
                  </a:innerShdw>
                </a:effectLst>
              </a:rPr>
              <a:t>B</a:t>
            </a:r>
            <a:r>
              <a:rPr lang="tr-TR" sz="2400" b="1" cap="none" spc="50" dirty="0">
                <a:ln w="0"/>
                <a:solidFill>
                  <a:schemeClr val="bg2"/>
                </a:solidFill>
                <a:effectLst>
                  <a:innerShdw blurRad="63500" dist="50800" dir="13500000">
                    <a:srgbClr val="000000">
                      <a:alpha val="50000"/>
                    </a:srgbClr>
                  </a:innerShdw>
                </a:effectLst>
              </a:rPr>
              <a:t>REAK</a:t>
            </a:r>
          </a:p>
        </p:txBody>
      </p:sp>
      <p:sp>
        <p:nvSpPr>
          <p:cNvPr id="69" name="Dikdörtgen 68">
            <a:extLst>
              <a:ext uri="{FF2B5EF4-FFF2-40B4-BE49-F238E27FC236}">
                <a16:creationId xmlns:a16="http://schemas.microsoft.com/office/drawing/2014/main" id="{2ADF9DBC-F721-4CC5-9F24-DF1E70B5A478}"/>
              </a:ext>
            </a:extLst>
          </p:cNvPr>
          <p:cNvSpPr/>
          <p:nvPr/>
        </p:nvSpPr>
        <p:spPr>
          <a:xfrm rot="16200000">
            <a:off x="6518654" y="2927444"/>
            <a:ext cx="3950775" cy="461665"/>
          </a:xfrm>
          <a:prstGeom prst="rect">
            <a:avLst/>
          </a:prstGeom>
          <a:noFill/>
        </p:spPr>
        <p:txBody>
          <a:bodyPr wrap="square" lIns="91440" tIns="45720" rIns="91440" bIns="45720">
            <a:spAutoFit/>
          </a:bodyPr>
          <a:lstStyle/>
          <a:p>
            <a:pPr algn="ctr"/>
            <a:r>
              <a:rPr lang="tr-TR" sz="2400" b="1" cap="none" spc="50" dirty="0">
                <a:ln w="0"/>
                <a:solidFill>
                  <a:schemeClr val="bg2"/>
                </a:solidFill>
                <a:effectLst>
                  <a:innerShdw blurRad="63500" dist="50800" dir="13500000">
                    <a:srgbClr val="000000">
                      <a:alpha val="50000"/>
                    </a:srgbClr>
                  </a:innerShdw>
                </a:effectLst>
              </a:rPr>
              <a:t>1 WEEK BREAK</a:t>
            </a:r>
          </a:p>
        </p:txBody>
      </p:sp>
      <p:sp>
        <p:nvSpPr>
          <p:cNvPr id="70" name="Dikdörtgen 69">
            <a:extLst>
              <a:ext uri="{FF2B5EF4-FFF2-40B4-BE49-F238E27FC236}">
                <a16:creationId xmlns:a16="http://schemas.microsoft.com/office/drawing/2014/main" id="{1C6F8A19-45D9-4ED5-8A69-FAECEC170813}"/>
              </a:ext>
            </a:extLst>
          </p:cNvPr>
          <p:cNvSpPr/>
          <p:nvPr/>
        </p:nvSpPr>
        <p:spPr>
          <a:xfrm>
            <a:off x="2210841" y="5324722"/>
            <a:ext cx="8133498" cy="707886"/>
          </a:xfrm>
          <a:prstGeom prst="rect">
            <a:avLst/>
          </a:prstGeom>
          <a:noFill/>
        </p:spPr>
        <p:txBody>
          <a:bodyPr wrap="square" lIns="91440" tIns="45720" rIns="91440" bIns="45720">
            <a:spAutoFit/>
          </a:bodyPr>
          <a:lstStyle/>
          <a:p>
            <a:pPr algn="ctr"/>
            <a:r>
              <a:rPr lang="tr-TR" sz="2000" b="1" spc="50" dirty="0">
                <a:ln w="0"/>
                <a:solidFill>
                  <a:schemeClr val="bg2"/>
                </a:solidFill>
                <a:effectLst>
                  <a:innerShdw blurRad="63500" dist="50800" dir="13500000">
                    <a:srgbClr val="000000">
                      <a:alpha val="50000"/>
                    </a:srgbClr>
                  </a:innerShdw>
                </a:effectLst>
              </a:rPr>
              <a:t>22 </a:t>
            </a:r>
            <a:r>
              <a:rPr lang="tr-TR" sz="2000" b="1" spc="50" dirty="0" err="1">
                <a:ln w="0"/>
                <a:solidFill>
                  <a:schemeClr val="bg2"/>
                </a:solidFill>
                <a:effectLst>
                  <a:innerShdw blurRad="63500" dist="50800" dir="13500000">
                    <a:srgbClr val="000000">
                      <a:alpha val="50000"/>
                    </a:srgbClr>
                  </a:innerShdw>
                </a:effectLst>
              </a:rPr>
              <a:t>January</a:t>
            </a:r>
            <a:r>
              <a:rPr lang="tr-TR" sz="2000" b="1" spc="50" dirty="0">
                <a:ln w="0"/>
                <a:solidFill>
                  <a:schemeClr val="bg2"/>
                </a:solidFill>
                <a:effectLst>
                  <a:innerShdw blurRad="63500" dist="50800" dir="13500000">
                    <a:srgbClr val="000000">
                      <a:alpha val="50000"/>
                    </a:srgbClr>
                  </a:innerShdw>
                </a:effectLst>
              </a:rPr>
              <a:t> – 9 </a:t>
            </a:r>
            <a:r>
              <a:rPr lang="tr-TR" sz="2000" b="1" spc="50" dirty="0" err="1">
                <a:ln w="0"/>
                <a:solidFill>
                  <a:schemeClr val="bg2"/>
                </a:solidFill>
                <a:effectLst>
                  <a:innerShdw blurRad="63500" dist="50800" dir="13500000">
                    <a:srgbClr val="000000">
                      <a:alpha val="50000"/>
                    </a:srgbClr>
                  </a:innerShdw>
                </a:effectLst>
              </a:rPr>
              <a:t>February</a:t>
            </a:r>
            <a:r>
              <a:rPr lang="tr-TR" sz="2000" b="1" spc="50" dirty="0">
                <a:ln w="0"/>
                <a:solidFill>
                  <a:schemeClr val="bg2"/>
                </a:solidFill>
                <a:effectLst>
                  <a:innerShdw blurRad="63500" dist="50800" dir="13500000">
                    <a:srgbClr val="000000">
                      <a:alpha val="50000"/>
                    </a:srgbClr>
                  </a:innerShdw>
                </a:effectLst>
              </a:rPr>
              <a:t> 2024</a:t>
            </a:r>
          </a:p>
          <a:p>
            <a:pPr algn="ctr"/>
            <a:r>
              <a:rPr lang="tr-TR" sz="2000" b="1" cap="none" spc="50" dirty="0" err="1">
                <a:ln w="0"/>
                <a:solidFill>
                  <a:schemeClr val="bg2"/>
                </a:solidFill>
                <a:effectLst>
                  <a:innerShdw blurRad="63500" dist="50800" dir="13500000">
                    <a:srgbClr val="000000">
                      <a:alpha val="50000"/>
                    </a:srgbClr>
                  </a:innerShdw>
                </a:effectLst>
              </a:rPr>
              <a:t>Term</a:t>
            </a:r>
            <a:r>
              <a:rPr lang="tr-TR" sz="2000" b="1" cap="none" spc="50" dirty="0">
                <a:ln w="0"/>
                <a:solidFill>
                  <a:schemeClr val="bg2"/>
                </a:solidFill>
                <a:effectLst>
                  <a:innerShdw blurRad="63500" dist="50800" dir="13500000">
                    <a:srgbClr val="000000">
                      <a:alpha val="50000"/>
                    </a:srgbClr>
                  </a:innerShdw>
                </a:effectLst>
              </a:rPr>
              <a:t> Break </a:t>
            </a:r>
          </a:p>
        </p:txBody>
      </p:sp>
      <p:pic>
        <p:nvPicPr>
          <p:cNvPr id="6" name="Resim 5" descr="metin, logo, yazı tipi, daire içeren bir resim&#10;&#10;Açıklama otomatik olarak oluşturuldu">
            <a:extLst>
              <a:ext uri="{FF2B5EF4-FFF2-40B4-BE49-F238E27FC236}">
                <a16:creationId xmlns:a16="http://schemas.microsoft.com/office/drawing/2014/main" id="{D3A43C63-07DB-28BD-A55F-497C1470C20D}"/>
              </a:ext>
            </a:extLst>
          </p:cNvPr>
          <p:cNvPicPr>
            <a:picLocks noChangeAspect="1"/>
          </p:cNvPicPr>
          <p:nvPr/>
        </p:nvPicPr>
        <p:blipFill>
          <a:blip r:embed="rId5"/>
          <a:stretch>
            <a:fillRect/>
          </a:stretch>
        </p:blipFill>
        <p:spPr>
          <a:xfrm>
            <a:off x="5494667" y="229078"/>
            <a:ext cx="833299" cy="833299"/>
          </a:xfrm>
          <a:prstGeom prst="rect">
            <a:avLst/>
          </a:prstGeom>
        </p:spPr>
      </p:pic>
      <p:sp>
        <p:nvSpPr>
          <p:cNvPr id="2" name="Google Shape;119;p13">
            <a:extLst>
              <a:ext uri="{FF2B5EF4-FFF2-40B4-BE49-F238E27FC236}">
                <a16:creationId xmlns:a16="http://schemas.microsoft.com/office/drawing/2014/main" id="{6F044457-58EF-8B3A-08A0-7EA4E57A4DCE}"/>
              </a:ext>
            </a:extLst>
          </p:cNvPr>
          <p:cNvSpPr txBox="1"/>
          <p:nvPr/>
        </p:nvSpPr>
        <p:spPr>
          <a:xfrm rot="16200000">
            <a:off x="-926721" y="3264159"/>
            <a:ext cx="2360920" cy="507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a:t>
            </a:r>
            <a:r>
              <a:rPr lang="tr-TR" sz="2600" b="1" dirty="0">
                <a:solidFill>
                  <a:srgbClr val="F0EEF0"/>
                </a:solidFill>
                <a:latin typeface="Twentieth Century"/>
                <a:ea typeface="Twentieth Century"/>
                <a:cs typeface="Twentieth Century"/>
                <a:sym typeface="Twentieth Century"/>
              </a:rPr>
              <a:t>Us</a:t>
            </a:r>
            <a:endParaRPr sz="2600" b="1" i="0" u="none" strike="noStrike" cap="none" dirty="0">
              <a:solidFill>
                <a:srgbClr val="F0EEF0"/>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16"/>
          <p:cNvGrpSpPr/>
          <p:nvPr/>
        </p:nvGrpSpPr>
        <p:grpSpPr>
          <a:xfrm>
            <a:off x="-290920" y="0"/>
            <a:ext cx="12482921" cy="6858000"/>
            <a:chOff x="-290920" y="0"/>
            <a:chExt cx="12482921" cy="6858000"/>
          </a:xfrm>
        </p:grpSpPr>
        <p:sp>
          <p:nvSpPr>
            <p:cNvPr id="237" name="Google Shape;237;p16"/>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8" name="Google Shape;238;p16"/>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9" name="Google Shape;239;p16"/>
            <p:cNvSpPr txBox="1"/>
            <p:nvPr/>
          </p:nvSpPr>
          <p:spPr>
            <a:xfrm rot="16200000">
              <a:off x="10754058" y="3257671"/>
              <a:ext cx="2358175"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240" name="Google Shape;240;p16"/>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241" name="Google Shape;241;p16"/>
          <p:cNvGrpSpPr/>
          <p:nvPr/>
        </p:nvGrpSpPr>
        <p:grpSpPr>
          <a:xfrm>
            <a:off x="226788" y="-2"/>
            <a:ext cx="11447506" cy="6858000"/>
            <a:chOff x="213096" y="0"/>
            <a:chExt cx="11447506" cy="6858000"/>
          </a:xfrm>
        </p:grpSpPr>
        <p:sp>
          <p:nvSpPr>
            <p:cNvPr id="242" name="Google Shape;242;p16"/>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3" name="Google Shape;243;p16"/>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4" name="Google Shape;244;p16"/>
            <p:cNvSpPr txBox="1"/>
            <p:nvPr/>
          </p:nvSpPr>
          <p:spPr>
            <a:xfrm rot="16200000">
              <a:off x="10222418" y="3254684"/>
              <a:ext cx="2358175" cy="5181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245" name="Google Shape;245;p16"/>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246" name="Google Shape;246;p16"/>
          <p:cNvGrpSpPr/>
          <p:nvPr/>
        </p:nvGrpSpPr>
        <p:grpSpPr>
          <a:xfrm>
            <a:off x="1184133" y="0"/>
            <a:ext cx="9971968" cy="6858000"/>
            <a:chOff x="491575" y="0"/>
            <a:chExt cx="9971968" cy="6858000"/>
          </a:xfrm>
        </p:grpSpPr>
        <p:sp>
          <p:nvSpPr>
            <p:cNvPr id="247" name="Google Shape;247;p16"/>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8" name="Google Shape;248;p16"/>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9" name="Google Shape;249;p16"/>
            <p:cNvSpPr txBox="1"/>
            <p:nvPr/>
          </p:nvSpPr>
          <p:spPr>
            <a:xfrm rot="16200000">
              <a:off x="9021769" y="3228990"/>
              <a:ext cx="2336072" cy="5474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250" name="Google Shape;250;p16"/>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grpSp>
        <p:nvGrpSpPr>
          <p:cNvPr id="251" name="Google Shape;251;p16"/>
          <p:cNvGrpSpPr/>
          <p:nvPr/>
        </p:nvGrpSpPr>
        <p:grpSpPr>
          <a:xfrm>
            <a:off x="-7985197" y="0"/>
            <a:ext cx="9574094" cy="6858000"/>
            <a:chOff x="491575" y="0"/>
            <a:chExt cx="9574094" cy="6858000"/>
          </a:xfrm>
        </p:grpSpPr>
        <p:sp>
          <p:nvSpPr>
            <p:cNvPr id="252" name="Google Shape;252;p16"/>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3" name="Google Shape;253;p16"/>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4" name="Google Shape;254;p16"/>
            <p:cNvSpPr txBox="1"/>
            <p:nvPr/>
          </p:nvSpPr>
          <p:spPr>
            <a:xfrm rot="16200000">
              <a:off x="8603635" y="3261617"/>
              <a:ext cx="2358175" cy="5043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255" name="Google Shape;255;p16"/>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sp>
        <p:nvSpPr>
          <p:cNvPr id="256" name="Google Shape;256;p16"/>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57" name="Google Shape;257;p16"/>
          <p:cNvGrpSpPr/>
          <p:nvPr/>
        </p:nvGrpSpPr>
        <p:grpSpPr>
          <a:xfrm>
            <a:off x="-7638543" y="-1"/>
            <a:ext cx="8692331" cy="6858000"/>
            <a:chOff x="718505" y="-1"/>
            <a:chExt cx="8692331" cy="6858000"/>
          </a:xfrm>
        </p:grpSpPr>
        <p:sp>
          <p:nvSpPr>
            <p:cNvPr id="258" name="Google Shape;258;p16"/>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9" name="Google Shape;259;p16"/>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61" name="Google Shape;261;p16"/>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262" name="Google Shape;262;p16"/>
          <p:cNvGrpSpPr/>
          <p:nvPr/>
        </p:nvGrpSpPr>
        <p:grpSpPr>
          <a:xfrm>
            <a:off x="-9395082" y="-1"/>
            <a:ext cx="9927504" cy="6858000"/>
            <a:chOff x="-9337032" y="-1"/>
            <a:chExt cx="9927504" cy="6858000"/>
          </a:xfrm>
        </p:grpSpPr>
        <p:sp>
          <p:nvSpPr>
            <p:cNvPr id="263" name="Google Shape;263;p16"/>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4" name="Google Shape;264;p16"/>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66" name="Google Shape;266;p16"/>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grpSp>
        <p:nvGrpSpPr>
          <p:cNvPr id="268" name="Google Shape;268;p16"/>
          <p:cNvGrpSpPr/>
          <p:nvPr/>
        </p:nvGrpSpPr>
        <p:grpSpPr>
          <a:xfrm>
            <a:off x="2333730" y="3483537"/>
            <a:ext cx="211094" cy="211094"/>
            <a:chOff x="1677812" y="4248152"/>
            <a:chExt cx="211094" cy="211094"/>
          </a:xfrm>
        </p:grpSpPr>
        <p:sp>
          <p:nvSpPr>
            <p:cNvPr id="269" name="Google Shape;269;p16"/>
            <p:cNvSpPr/>
            <p:nvPr/>
          </p:nvSpPr>
          <p:spPr>
            <a:xfrm>
              <a:off x="1677812" y="4248152"/>
              <a:ext cx="211094" cy="21109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0" name="Google Shape;270;p16"/>
            <p:cNvSpPr/>
            <p:nvPr/>
          </p:nvSpPr>
          <p:spPr>
            <a:xfrm>
              <a:off x="1708100" y="4278440"/>
              <a:ext cx="150518" cy="150518"/>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278" name="Google Shape;278;p16"/>
          <p:cNvGrpSpPr/>
          <p:nvPr/>
        </p:nvGrpSpPr>
        <p:grpSpPr>
          <a:xfrm>
            <a:off x="1284480" y="4398601"/>
            <a:ext cx="2289049" cy="1471986"/>
            <a:chOff x="1514240" y="4816886"/>
            <a:chExt cx="2289049" cy="1471986"/>
          </a:xfrm>
        </p:grpSpPr>
        <p:sp>
          <p:nvSpPr>
            <p:cNvPr id="279" name="Google Shape;279;p16"/>
            <p:cNvSpPr txBox="1"/>
            <p:nvPr/>
          </p:nvSpPr>
          <p:spPr>
            <a:xfrm>
              <a:off x="1514240" y="4816886"/>
              <a:ext cx="2289049"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000" b="1" i="0" u="none" strike="noStrike" cap="none" dirty="0">
                  <a:solidFill>
                    <a:srgbClr val="3F3F3F"/>
                  </a:solidFill>
                  <a:latin typeface="Twentieth Century"/>
                  <a:ea typeface="Twentieth Century"/>
                  <a:cs typeface="Twentieth Century"/>
                  <a:sym typeface="Twentieth Century"/>
                </a:rPr>
                <a:t>%30</a:t>
              </a:r>
              <a:endParaRPr sz="2000" b="1" i="0" u="none" strike="noStrike" cap="none" dirty="0">
                <a:solidFill>
                  <a:srgbClr val="3F3F3F"/>
                </a:solidFill>
                <a:latin typeface="Twentieth Century"/>
                <a:ea typeface="Twentieth Century"/>
                <a:cs typeface="Twentieth Century"/>
                <a:sym typeface="Twentieth Century"/>
              </a:endParaRPr>
            </a:p>
          </p:txBody>
        </p:sp>
        <p:sp>
          <p:nvSpPr>
            <p:cNvPr id="280" name="Google Shape;280;p16"/>
            <p:cNvSpPr txBox="1"/>
            <p:nvPr/>
          </p:nvSpPr>
          <p:spPr>
            <a:xfrm>
              <a:off x="1733898" y="5088543"/>
              <a:ext cx="1849733"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b="0" i="0" u="none" strike="noStrike" cap="none" dirty="0" err="1">
                  <a:solidFill>
                    <a:srgbClr val="3F3F3F"/>
                  </a:solidFill>
                  <a:latin typeface="Twentieth Century"/>
                  <a:ea typeface="Twentieth Century"/>
                  <a:cs typeface="Twentieth Century"/>
                  <a:sym typeface="Twentieth Century"/>
                </a:rPr>
                <a:t>Listening</a:t>
              </a:r>
              <a:endParaRPr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a:solidFill>
                    <a:srgbClr val="3F3F3F"/>
                  </a:solidFill>
                  <a:latin typeface="Twentieth Century"/>
                  <a:ea typeface="Twentieth Century"/>
                  <a:cs typeface="Twentieth Century"/>
                  <a:sym typeface="Twentieth Century"/>
                </a:rPr>
                <a:t>Reading</a:t>
              </a:r>
              <a:endParaRPr lang="tr-TR" b="0" i="0" u="none" strike="noStrike" cap="none" dirty="0">
                <a:solidFill>
                  <a:srgbClr val="3F3F3F"/>
                </a:solidFill>
                <a:latin typeface="Twentieth Century"/>
                <a:ea typeface="Twentieth Century"/>
                <a:cs typeface="Twentieth Century"/>
                <a:sym typeface="Twentieth Century"/>
              </a:endParaRPr>
            </a:p>
            <a:p>
              <a:pPr algn="ctr"/>
              <a:r>
                <a:rPr lang="tr-TR" dirty="0" err="1">
                  <a:solidFill>
                    <a:srgbClr val="3F3F3F"/>
                  </a:solidFill>
                  <a:latin typeface="Twentieth Century"/>
                  <a:ea typeface="Twentieth Century"/>
                  <a:cs typeface="Twentieth Century"/>
                  <a:sym typeface="Twentieth Century"/>
                </a:rPr>
                <a:t>Writing</a:t>
              </a:r>
              <a:endParaRPr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b="0" i="0" u="none" strike="noStrike" cap="none" dirty="0" err="1">
                  <a:solidFill>
                    <a:srgbClr val="3F3F3F"/>
                  </a:solidFill>
                  <a:latin typeface="Twentieth Century"/>
                  <a:ea typeface="Twentieth Century"/>
                  <a:cs typeface="Twentieth Century"/>
                  <a:sym typeface="Twentieth Century"/>
                </a:rPr>
                <a:t>Grammar</a:t>
              </a:r>
              <a:endParaRPr lang="tr-TR"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Vocabulary</a:t>
              </a:r>
              <a:endParaRPr b="0" i="0" u="none" strike="noStrike" cap="none" dirty="0">
                <a:solidFill>
                  <a:srgbClr val="3F3F3F"/>
                </a:solidFill>
                <a:latin typeface="Twentieth Century"/>
                <a:ea typeface="Twentieth Century"/>
                <a:cs typeface="Twentieth Century"/>
                <a:sym typeface="Twentieth Century"/>
              </a:endParaRPr>
            </a:p>
          </p:txBody>
        </p:sp>
      </p:grpSp>
      <p:sp>
        <p:nvSpPr>
          <p:cNvPr id="281" name="Google Shape;281;p16"/>
          <p:cNvSpPr txBox="1"/>
          <p:nvPr/>
        </p:nvSpPr>
        <p:spPr>
          <a:xfrm>
            <a:off x="1760696" y="3731296"/>
            <a:ext cx="141301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i="0" u="none" strike="noStrike" cap="none" dirty="0" err="1">
                <a:solidFill>
                  <a:srgbClr val="FF5969"/>
                </a:solidFill>
                <a:latin typeface="Twentieth Century"/>
                <a:ea typeface="Twentieth Century"/>
                <a:cs typeface="Twentieth Century"/>
                <a:sym typeface="Twentieth Century"/>
              </a:rPr>
              <a:t>Midterm</a:t>
            </a:r>
            <a:endParaRPr sz="2400" b="1" i="0" u="none" strike="noStrike" cap="none" dirty="0">
              <a:solidFill>
                <a:srgbClr val="FF5969"/>
              </a:solidFill>
              <a:latin typeface="Twentieth Century"/>
              <a:ea typeface="Twentieth Century"/>
              <a:cs typeface="Twentieth Century"/>
              <a:sym typeface="Twentieth Century"/>
            </a:endParaRPr>
          </a:p>
        </p:txBody>
      </p:sp>
      <p:grpSp>
        <p:nvGrpSpPr>
          <p:cNvPr id="286" name="Google Shape;286;p16"/>
          <p:cNvGrpSpPr/>
          <p:nvPr/>
        </p:nvGrpSpPr>
        <p:grpSpPr>
          <a:xfrm>
            <a:off x="6467714" y="4407969"/>
            <a:ext cx="2289049" cy="1252092"/>
            <a:chOff x="1514240" y="4816886"/>
            <a:chExt cx="2289049" cy="1078834"/>
          </a:xfrm>
        </p:grpSpPr>
        <p:sp>
          <p:nvSpPr>
            <p:cNvPr id="287" name="Google Shape;287;p16"/>
            <p:cNvSpPr txBox="1"/>
            <p:nvPr/>
          </p:nvSpPr>
          <p:spPr>
            <a:xfrm>
              <a:off x="1514240" y="4816886"/>
              <a:ext cx="2289049"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000" b="1" i="0" u="none" strike="noStrike" cap="none" dirty="0">
                  <a:solidFill>
                    <a:srgbClr val="3F3F3F"/>
                  </a:solidFill>
                  <a:latin typeface="Twentieth Century"/>
                  <a:ea typeface="Twentieth Century"/>
                  <a:cs typeface="Twentieth Century"/>
                  <a:sym typeface="Twentieth Century"/>
                </a:rPr>
                <a:t>%10</a:t>
              </a:r>
              <a:endParaRPr sz="2000" b="1" i="0" u="none" strike="noStrike" cap="none" dirty="0">
                <a:solidFill>
                  <a:srgbClr val="3F3F3F"/>
                </a:solidFill>
                <a:latin typeface="Twentieth Century"/>
                <a:ea typeface="Twentieth Century"/>
                <a:cs typeface="Twentieth Century"/>
                <a:sym typeface="Twentieth Century"/>
              </a:endParaRPr>
            </a:p>
          </p:txBody>
        </p:sp>
        <p:sp>
          <p:nvSpPr>
            <p:cNvPr id="288" name="Google Shape;288;p16"/>
            <p:cNvSpPr txBox="1"/>
            <p:nvPr/>
          </p:nvSpPr>
          <p:spPr>
            <a:xfrm>
              <a:off x="1771043" y="5100155"/>
              <a:ext cx="1849733" cy="7955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Attendance</a:t>
              </a:r>
              <a:endParaRP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Grammar</a:t>
              </a:r>
              <a:r>
                <a:rPr lang="tr-TR" dirty="0">
                  <a:solidFill>
                    <a:srgbClr val="3F3F3F"/>
                  </a:solidFill>
                  <a:latin typeface="Twentieth Century"/>
                  <a:ea typeface="Twentieth Century"/>
                  <a:cs typeface="Twentieth Century"/>
                  <a:sym typeface="Twentieth Century"/>
                </a:rPr>
                <a:t> </a:t>
              </a:r>
              <a:r>
                <a:rPr lang="tr-TR" dirty="0" err="1">
                  <a:solidFill>
                    <a:srgbClr val="3F3F3F"/>
                  </a:solidFill>
                  <a:latin typeface="Twentieth Century"/>
                  <a:ea typeface="Twentieth Century"/>
                  <a:cs typeface="Twentieth Century"/>
                  <a:sym typeface="Twentieth Century"/>
                </a:rPr>
                <a:t>Use</a:t>
              </a:r>
              <a:endParaRP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1400" b="0" i="0" u="none" strike="noStrike" cap="none" dirty="0" err="1">
                  <a:solidFill>
                    <a:srgbClr val="3F3F3F"/>
                  </a:solidFill>
                  <a:latin typeface="Twentieth Century"/>
                  <a:ea typeface="Twentieth Century"/>
                  <a:cs typeface="Twentieth Century"/>
                  <a:sym typeface="Twentieth Century"/>
                </a:rPr>
                <a:t>Homework</a:t>
              </a:r>
              <a:endParaRP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1200" b="0" i="0" u="none" strike="noStrike" cap="none" dirty="0">
                <a:solidFill>
                  <a:srgbClr val="3F3F3F"/>
                </a:solidFill>
                <a:latin typeface="Twentieth Century"/>
                <a:ea typeface="Twentieth Century"/>
                <a:cs typeface="Twentieth Century"/>
                <a:sym typeface="Twentieth Century"/>
              </a:endParaRPr>
            </a:p>
          </p:txBody>
        </p:sp>
      </p:grpSp>
      <p:sp>
        <p:nvSpPr>
          <p:cNvPr id="289" name="Google Shape;289;p16"/>
          <p:cNvSpPr txBox="1"/>
          <p:nvPr/>
        </p:nvSpPr>
        <p:spPr>
          <a:xfrm>
            <a:off x="6766782" y="3686787"/>
            <a:ext cx="169091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200" b="1" dirty="0" err="1">
                <a:solidFill>
                  <a:srgbClr val="FEC630"/>
                </a:solidFill>
                <a:latin typeface="Twentieth Century"/>
                <a:ea typeface="Twentieth Century"/>
                <a:cs typeface="Twentieth Century"/>
                <a:sym typeface="Twentieth Century"/>
              </a:rPr>
              <a:t>In</a:t>
            </a:r>
            <a:r>
              <a:rPr lang="tr-TR" sz="2200" b="1" dirty="0">
                <a:solidFill>
                  <a:srgbClr val="FEC630"/>
                </a:solidFill>
                <a:latin typeface="Twentieth Century"/>
                <a:ea typeface="Twentieth Century"/>
                <a:cs typeface="Twentieth Century"/>
                <a:sym typeface="Twentieth Century"/>
              </a:rPr>
              <a:t>-Class</a:t>
            </a:r>
            <a:r>
              <a:rPr lang="tr-TR" sz="2200" b="1" i="0" u="none" strike="noStrike" cap="none" dirty="0">
                <a:solidFill>
                  <a:srgbClr val="FEC630"/>
                </a:solidFill>
                <a:latin typeface="Twentieth Century"/>
                <a:ea typeface="Twentieth Century"/>
                <a:cs typeface="Twentieth Century"/>
                <a:sym typeface="Twentieth Century"/>
              </a:rPr>
              <a:t> </a:t>
            </a:r>
            <a:r>
              <a:rPr lang="tr-TR" sz="2200" b="1" i="0" u="none" strike="noStrike" cap="none" dirty="0" err="1">
                <a:solidFill>
                  <a:srgbClr val="FEC630"/>
                </a:solidFill>
                <a:latin typeface="Twentieth Century"/>
                <a:ea typeface="Twentieth Century"/>
                <a:cs typeface="Twentieth Century"/>
                <a:sym typeface="Twentieth Century"/>
              </a:rPr>
              <a:t>Performance</a:t>
            </a:r>
            <a:r>
              <a:rPr lang="tr-TR" sz="2200" b="1" i="0" u="none" strike="noStrike" cap="none" dirty="0">
                <a:solidFill>
                  <a:srgbClr val="FEC630"/>
                </a:solidFill>
                <a:latin typeface="Twentieth Century"/>
                <a:ea typeface="Twentieth Century"/>
                <a:cs typeface="Twentieth Century"/>
                <a:sym typeface="Twentieth Century"/>
              </a:rPr>
              <a:t> </a:t>
            </a:r>
            <a:endParaRPr sz="2200" b="1" i="0" u="none" strike="noStrike" cap="none" dirty="0">
              <a:solidFill>
                <a:srgbClr val="FEC630"/>
              </a:solidFill>
              <a:latin typeface="Twentieth Century"/>
              <a:ea typeface="Twentieth Century"/>
              <a:cs typeface="Twentieth Century"/>
              <a:sym typeface="Twentieth Century"/>
            </a:endParaRPr>
          </a:p>
        </p:txBody>
      </p:sp>
      <p:grpSp>
        <p:nvGrpSpPr>
          <p:cNvPr id="290" name="Google Shape;290;p16"/>
          <p:cNvGrpSpPr/>
          <p:nvPr/>
        </p:nvGrpSpPr>
        <p:grpSpPr>
          <a:xfrm>
            <a:off x="1540632" y="1539905"/>
            <a:ext cx="1804087" cy="1804087"/>
            <a:chOff x="2798917" y="1491712"/>
            <a:chExt cx="1804087" cy="1804087"/>
          </a:xfrm>
        </p:grpSpPr>
        <p:sp>
          <p:nvSpPr>
            <p:cNvPr id="291" name="Google Shape;291;p16"/>
            <p:cNvSpPr/>
            <p:nvPr/>
          </p:nvSpPr>
          <p:spPr>
            <a:xfrm rot="8100000">
              <a:off x="3063120" y="1755914"/>
              <a:ext cx="1275682" cy="1275682"/>
            </a:xfrm>
            <a:prstGeom prst="teardrop">
              <a:avLst>
                <a:gd name="adj" fmla="val 109962"/>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2" name="Google Shape;292;p16"/>
            <p:cNvSpPr/>
            <p:nvPr/>
          </p:nvSpPr>
          <p:spPr>
            <a:xfrm>
              <a:off x="3257469"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296" name="Google Shape;296;p16"/>
          <p:cNvGrpSpPr/>
          <p:nvPr/>
        </p:nvGrpSpPr>
        <p:grpSpPr>
          <a:xfrm>
            <a:off x="6824363" y="1392759"/>
            <a:ext cx="1804087" cy="1804087"/>
            <a:chOff x="7088979" y="1491712"/>
            <a:chExt cx="1804087" cy="1804087"/>
          </a:xfrm>
        </p:grpSpPr>
        <p:sp>
          <p:nvSpPr>
            <p:cNvPr id="297" name="Google Shape;297;p16"/>
            <p:cNvSpPr/>
            <p:nvPr/>
          </p:nvSpPr>
          <p:spPr>
            <a:xfrm rot="8100000">
              <a:off x="7353181" y="1755914"/>
              <a:ext cx="1275682" cy="1275682"/>
            </a:xfrm>
            <a:prstGeom prst="teardrop">
              <a:avLst>
                <a:gd name="adj" fmla="val 109962"/>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8" name="Google Shape;298;p16"/>
            <p:cNvSpPr/>
            <p:nvPr/>
          </p:nvSpPr>
          <p:spPr>
            <a:xfrm>
              <a:off x="7547530"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299" name="Google Shape;299;p16" descr="Sözleşme"/>
          <p:cNvPicPr preferRelativeResize="0"/>
          <p:nvPr/>
        </p:nvPicPr>
        <p:blipFill rotWithShape="1">
          <a:blip r:embed="rId4">
            <a:alphaModFix/>
          </a:blip>
          <a:srcRect/>
          <a:stretch/>
        </p:blipFill>
        <p:spPr>
          <a:xfrm>
            <a:off x="2055893" y="2061574"/>
            <a:ext cx="786772" cy="786772"/>
          </a:xfrm>
          <a:prstGeom prst="rect">
            <a:avLst/>
          </a:prstGeom>
          <a:noFill/>
          <a:ln>
            <a:noFill/>
          </a:ln>
        </p:spPr>
      </p:pic>
      <p:cxnSp>
        <p:nvCxnSpPr>
          <p:cNvPr id="312" name="Google Shape;312;p16"/>
          <p:cNvCxnSpPr>
            <a:cxnSpLocks/>
            <a:endCxn id="303" idx="2"/>
          </p:cNvCxnSpPr>
          <p:nvPr/>
        </p:nvCxnSpPr>
        <p:spPr>
          <a:xfrm flipV="1">
            <a:off x="2515457" y="3566329"/>
            <a:ext cx="6587586" cy="43668"/>
          </a:xfrm>
          <a:prstGeom prst="straightConnector1">
            <a:avLst/>
          </a:prstGeom>
          <a:noFill/>
          <a:ln w="28575" cap="flat" cmpd="sng">
            <a:solidFill>
              <a:srgbClr val="D8D8D8"/>
            </a:solidFill>
            <a:prstDash val="solid"/>
            <a:miter lim="800000"/>
            <a:headEnd type="none" w="sm" len="sm"/>
            <a:tailEnd type="none" w="sm" len="sm"/>
          </a:ln>
        </p:spPr>
      </p:cxnSp>
      <p:pic>
        <p:nvPicPr>
          <p:cNvPr id="301" name="Google Shape;301;p16" descr="Kalkmış el"/>
          <p:cNvPicPr preferRelativeResize="0"/>
          <p:nvPr/>
        </p:nvPicPr>
        <p:blipFill rotWithShape="1">
          <a:blip r:embed="rId5">
            <a:alphaModFix/>
          </a:blip>
          <a:srcRect/>
          <a:stretch/>
        </p:blipFill>
        <p:spPr>
          <a:xfrm>
            <a:off x="7302588" y="1825246"/>
            <a:ext cx="914400" cy="914400"/>
          </a:xfrm>
          <a:prstGeom prst="rect">
            <a:avLst/>
          </a:prstGeom>
          <a:noFill/>
          <a:ln>
            <a:noFill/>
          </a:ln>
        </p:spPr>
      </p:pic>
      <p:sp>
        <p:nvSpPr>
          <p:cNvPr id="303" name="Google Shape;303;p16"/>
          <p:cNvSpPr/>
          <p:nvPr/>
        </p:nvSpPr>
        <p:spPr>
          <a:xfrm>
            <a:off x="9103043" y="3460782"/>
            <a:ext cx="211094" cy="21109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305" name="Google Shape;305;p16"/>
          <p:cNvGrpSpPr/>
          <p:nvPr/>
        </p:nvGrpSpPr>
        <p:grpSpPr>
          <a:xfrm>
            <a:off x="8121579" y="4446251"/>
            <a:ext cx="2289049" cy="1441208"/>
            <a:chOff x="1514240" y="4816886"/>
            <a:chExt cx="2289049" cy="1441208"/>
          </a:xfrm>
        </p:grpSpPr>
        <p:sp>
          <p:nvSpPr>
            <p:cNvPr id="306" name="Google Shape;306;p16"/>
            <p:cNvSpPr txBox="1"/>
            <p:nvPr/>
          </p:nvSpPr>
          <p:spPr>
            <a:xfrm>
              <a:off x="1514240" y="4816886"/>
              <a:ext cx="2289049"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000" b="1" i="0" u="none" strike="noStrike" cap="none" dirty="0">
                  <a:solidFill>
                    <a:srgbClr val="3F3F3F"/>
                  </a:solidFill>
                  <a:latin typeface="Twentieth Century"/>
                  <a:ea typeface="Twentieth Century"/>
                  <a:cs typeface="Twentieth Century"/>
                  <a:sym typeface="Twentieth Century"/>
                </a:rPr>
                <a:t>%40</a:t>
              </a:r>
              <a:endParaRPr sz="2000" b="1" i="0" u="none" strike="noStrike" cap="none" dirty="0">
                <a:solidFill>
                  <a:srgbClr val="3F3F3F"/>
                </a:solidFill>
                <a:latin typeface="Twentieth Century"/>
                <a:ea typeface="Twentieth Century"/>
                <a:cs typeface="Twentieth Century"/>
                <a:sym typeface="Twentieth Century"/>
              </a:endParaRPr>
            </a:p>
          </p:txBody>
        </p:sp>
        <p:sp>
          <p:nvSpPr>
            <p:cNvPr id="307" name="Google Shape;307;p16"/>
            <p:cNvSpPr txBox="1"/>
            <p:nvPr/>
          </p:nvSpPr>
          <p:spPr>
            <a:xfrm>
              <a:off x="1733898" y="5088543"/>
              <a:ext cx="1849733" cy="11695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Listening</a:t>
              </a:r>
              <a:endParaRPr lang="tr-T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a:solidFill>
                    <a:srgbClr val="3F3F3F"/>
                  </a:solidFill>
                  <a:latin typeface="Twentieth Century"/>
                  <a:ea typeface="Twentieth Century"/>
                  <a:cs typeface="Twentieth Century"/>
                  <a:sym typeface="Twentieth Century"/>
                </a:rPr>
                <a:t>Reading</a:t>
              </a:r>
              <a:endParaRPr lang="tr-T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Writing</a:t>
              </a:r>
              <a:endParaRPr lang="tr-T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Speaking</a:t>
              </a:r>
              <a:endParaRPr lang="tr-T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dirty="0" err="1">
                  <a:solidFill>
                    <a:srgbClr val="3F3F3F"/>
                  </a:solidFill>
                  <a:latin typeface="Twentieth Century"/>
                  <a:ea typeface="Twentieth Century"/>
                  <a:cs typeface="Twentieth Century"/>
                  <a:sym typeface="Twentieth Century"/>
                </a:rPr>
                <a:t>Grammar</a:t>
              </a:r>
              <a:endParaRPr lang="tr-TR" sz="1400" b="0" i="0" u="none" strike="noStrike" cap="none" dirty="0">
                <a:solidFill>
                  <a:srgbClr val="3F3F3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tr-TR" sz="1400" b="0" i="0" u="none" strike="noStrike" cap="none" dirty="0" err="1">
                  <a:solidFill>
                    <a:srgbClr val="3F3F3F"/>
                  </a:solidFill>
                  <a:latin typeface="Twentieth Century"/>
                  <a:ea typeface="Twentieth Century"/>
                  <a:cs typeface="Twentieth Century"/>
                  <a:sym typeface="Twentieth Century"/>
                </a:rPr>
                <a:t>Vocabularyi</a:t>
              </a:r>
              <a:endParaRPr sz="1400" b="0" i="0" u="none" strike="noStrike" cap="none" dirty="0">
                <a:solidFill>
                  <a:srgbClr val="3F3F3F"/>
                </a:solidFill>
                <a:latin typeface="Twentieth Century"/>
                <a:ea typeface="Twentieth Century"/>
                <a:cs typeface="Twentieth Century"/>
                <a:sym typeface="Twentieth Century"/>
              </a:endParaRPr>
            </a:p>
          </p:txBody>
        </p:sp>
      </p:grpSp>
      <p:sp>
        <p:nvSpPr>
          <p:cNvPr id="308" name="Google Shape;308;p16"/>
          <p:cNvSpPr txBox="1"/>
          <p:nvPr/>
        </p:nvSpPr>
        <p:spPr>
          <a:xfrm>
            <a:off x="8382927" y="3667237"/>
            <a:ext cx="1765692"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i="0" u="none" strike="noStrike" cap="none" dirty="0" err="1">
                <a:solidFill>
                  <a:srgbClr val="5D7373"/>
                </a:solidFill>
                <a:latin typeface="Twentieth Century"/>
                <a:ea typeface="Twentieth Century"/>
                <a:cs typeface="Twentieth Century"/>
                <a:sym typeface="Twentieth Century"/>
              </a:rPr>
              <a:t>End</a:t>
            </a:r>
            <a:r>
              <a:rPr lang="tr-TR" sz="2400" b="1" i="0" u="none" strike="noStrike" cap="none" dirty="0">
                <a:solidFill>
                  <a:srgbClr val="5D7373"/>
                </a:solidFill>
                <a:latin typeface="Twentieth Century"/>
                <a:ea typeface="Twentieth Century"/>
                <a:cs typeface="Twentieth Century"/>
                <a:sym typeface="Twentieth Century"/>
              </a:rPr>
              <a:t>-of-Level </a:t>
            </a:r>
            <a:r>
              <a:rPr lang="tr-TR" sz="2400" b="1" i="0" u="none" strike="noStrike" cap="none" dirty="0" err="1">
                <a:solidFill>
                  <a:srgbClr val="5D7373"/>
                </a:solidFill>
                <a:latin typeface="Twentieth Century"/>
                <a:ea typeface="Twentieth Century"/>
                <a:cs typeface="Twentieth Century"/>
                <a:sym typeface="Twentieth Century"/>
              </a:rPr>
              <a:t>Exam</a:t>
            </a:r>
            <a:endParaRPr sz="2400" b="1" i="0" u="none" strike="noStrike" cap="none" dirty="0">
              <a:solidFill>
                <a:srgbClr val="5D7373"/>
              </a:solidFill>
              <a:latin typeface="Twentieth Century"/>
              <a:ea typeface="Twentieth Century"/>
              <a:cs typeface="Twentieth Century"/>
              <a:sym typeface="Twentieth Century"/>
            </a:endParaRPr>
          </a:p>
        </p:txBody>
      </p:sp>
      <p:grpSp>
        <p:nvGrpSpPr>
          <p:cNvPr id="309" name="Google Shape;309;p16"/>
          <p:cNvGrpSpPr/>
          <p:nvPr/>
        </p:nvGrpSpPr>
        <p:grpSpPr>
          <a:xfrm>
            <a:off x="8310003" y="1469503"/>
            <a:ext cx="1804087" cy="1804087"/>
            <a:chOff x="7088979" y="1491712"/>
            <a:chExt cx="1804087" cy="1804087"/>
          </a:xfrm>
        </p:grpSpPr>
        <p:sp>
          <p:nvSpPr>
            <p:cNvPr id="310" name="Google Shape;310;p16"/>
            <p:cNvSpPr/>
            <p:nvPr/>
          </p:nvSpPr>
          <p:spPr>
            <a:xfrm rot="8100000">
              <a:off x="7353181" y="1755914"/>
              <a:ext cx="1275682" cy="1275682"/>
            </a:xfrm>
            <a:prstGeom prst="teardrop">
              <a:avLst>
                <a:gd name="adj" fmla="val 109962"/>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1" name="Google Shape;311;p16"/>
            <p:cNvSpPr/>
            <p:nvPr/>
          </p:nvSpPr>
          <p:spPr>
            <a:xfrm>
              <a:off x="7547530"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313" name="Google Shape;313;p16" descr="Liste"/>
          <p:cNvPicPr preferRelativeResize="0"/>
          <p:nvPr/>
        </p:nvPicPr>
        <p:blipFill rotWithShape="1">
          <a:blip r:embed="rId6">
            <a:alphaModFix/>
          </a:blip>
          <a:srcRect/>
          <a:stretch/>
        </p:blipFill>
        <p:spPr>
          <a:xfrm>
            <a:off x="8824601" y="1973873"/>
            <a:ext cx="801744" cy="801744"/>
          </a:xfrm>
          <a:prstGeom prst="rect">
            <a:avLst/>
          </a:prstGeom>
          <a:noFill/>
          <a:ln>
            <a:noFill/>
          </a:ln>
        </p:spPr>
      </p:pic>
      <p:sp>
        <p:nvSpPr>
          <p:cNvPr id="2" name="Dikdörtgen 1">
            <a:extLst>
              <a:ext uri="{FF2B5EF4-FFF2-40B4-BE49-F238E27FC236}">
                <a16:creationId xmlns:a16="http://schemas.microsoft.com/office/drawing/2014/main" id="{CE2B531D-911B-4F76-9A21-8E28EC5A4CA2}"/>
              </a:ext>
            </a:extLst>
          </p:cNvPr>
          <p:cNvSpPr/>
          <p:nvPr/>
        </p:nvSpPr>
        <p:spPr>
          <a:xfrm>
            <a:off x="1901559" y="457490"/>
            <a:ext cx="8886649" cy="1015663"/>
          </a:xfrm>
          <a:prstGeom prst="rect">
            <a:avLst/>
          </a:prstGeom>
          <a:noFill/>
        </p:spPr>
        <p:txBody>
          <a:bodyPr wrap="square" lIns="91440" tIns="45720" rIns="91440" bIns="45720">
            <a:spAutoFit/>
          </a:bodyPr>
          <a:lstStyle/>
          <a:p>
            <a:pPr algn="ctr"/>
            <a:r>
              <a:rPr lang="tr-TR" sz="2400" b="1" cap="none" spc="50" dirty="0">
                <a:ln w="0"/>
                <a:solidFill>
                  <a:schemeClr val="bg2"/>
                </a:solidFill>
                <a:effectLst>
                  <a:innerShdw blurRad="63500" dist="50800" dir="13500000">
                    <a:srgbClr val="000000">
                      <a:alpha val="50000"/>
                    </a:srgbClr>
                  </a:innerShdw>
                </a:effectLst>
              </a:rPr>
              <a:t>Course </a:t>
            </a:r>
            <a:r>
              <a:rPr lang="tr-TR" sz="2400" b="1" cap="none" spc="50" dirty="0" err="1">
                <a:ln w="0"/>
                <a:solidFill>
                  <a:schemeClr val="bg2"/>
                </a:solidFill>
                <a:effectLst>
                  <a:innerShdw blurRad="63500" dist="50800" dir="13500000">
                    <a:srgbClr val="000000">
                      <a:alpha val="50000"/>
                    </a:srgbClr>
                  </a:innerShdw>
                </a:effectLst>
              </a:rPr>
              <a:t>Completion</a:t>
            </a:r>
            <a:endParaRPr lang="tr-TR" sz="2400" b="1" spc="50" dirty="0">
              <a:ln w="0"/>
              <a:solidFill>
                <a:schemeClr val="bg2"/>
              </a:solidFill>
              <a:effectLst>
                <a:innerShdw blurRad="63500" dist="50800" dir="13500000">
                  <a:srgbClr val="000000">
                    <a:alpha val="50000"/>
                  </a:srgbClr>
                </a:innerShdw>
              </a:effectLst>
            </a:endParaRPr>
          </a:p>
          <a:p>
            <a:pPr algn="ctr"/>
            <a:r>
              <a:rPr lang="tr-TR" sz="1800" b="1" spc="50" dirty="0" err="1">
                <a:ln w="0"/>
                <a:solidFill>
                  <a:schemeClr val="bg2"/>
                </a:solidFill>
                <a:effectLst>
                  <a:innerShdw blurRad="63500" dist="50800" dir="13500000">
                    <a:srgbClr val="000000">
                      <a:alpha val="50000"/>
                    </a:srgbClr>
                  </a:innerShdw>
                </a:effectLst>
              </a:rPr>
              <a:t>The</a:t>
            </a:r>
            <a:r>
              <a:rPr lang="tr-TR" sz="1800" b="1" spc="50" dirty="0">
                <a:ln w="0"/>
                <a:solidFill>
                  <a:schemeClr val="bg2"/>
                </a:solidFill>
                <a:effectLst>
                  <a:innerShdw blurRad="63500" dist="50800" dir="13500000">
                    <a:srgbClr val="000000">
                      <a:alpha val="50000"/>
                    </a:srgbClr>
                  </a:innerShdw>
                </a:effectLst>
              </a:rPr>
              <a:t> </a:t>
            </a:r>
            <a:r>
              <a:rPr lang="en-US" sz="1800" b="1" spc="50" dirty="0">
                <a:ln w="0"/>
                <a:solidFill>
                  <a:schemeClr val="bg2"/>
                </a:solidFill>
                <a:effectLst>
                  <a:innerShdw blurRad="63500" dist="50800" dir="13500000">
                    <a:srgbClr val="000000">
                      <a:alpha val="50000"/>
                    </a:srgbClr>
                  </a:innerShdw>
                </a:effectLst>
              </a:rPr>
              <a:t>students who successfully complete Level 4 will have completed the preparatory program.</a:t>
            </a:r>
            <a:endParaRPr lang="tr-TR" sz="1800" b="1" cap="none" spc="50" dirty="0">
              <a:ln w="0"/>
              <a:solidFill>
                <a:schemeClr val="bg2"/>
              </a:solidFill>
              <a:effectLst>
                <a:innerShdw blurRad="63500" dist="50800" dir="13500000">
                  <a:srgbClr val="000000">
                    <a:alpha val="50000"/>
                  </a:srgbClr>
                </a:innerShdw>
              </a:effectLst>
            </a:endParaRPr>
          </a:p>
        </p:txBody>
      </p:sp>
      <p:sp>
        <p:nvSpPr>
          <p:cNvPr id="81" name="Dikdörtgen 80">
            <a:extLst>
              <a:ext uri="{FF2B5EF4-FFF2-40B4-BE49-F238E27FC236}">
                <a16:creationId xmlns:a16="http://schemas.microsoft.com/office/drawing/2014/main" id="{183A6DFB-527C-4F82-9149-DD7EBA640FEF}"/>
              </a:ext>
            </a:extLst>
          </p:cNvPr>
          <p:cNvSpPr/>
          <p:nvPr/>
        </p:nvSpPr>
        <p:spPr>
          <a:xfrm>
            <a:off x="1558112" y="5990232"/>
            <a:ext cx="8886649" cy="707886"/>
          </a:xfrm>
          <a:prstGeom prst="rect">
            <a:avLst/>
          </a:prstGeom>
          <a:noFill/>
        </p:spPr>
        <p:txBody>
          <a:bodyPr wrap="square" lIns="91440" tIns="45720" rIns="91440" bIns="45720">
            <a:spAutoFit/>
          </a:bodyPr>
          <a:lstStyle/>
          <a:p>
            <a:pPr algn="ctr"/>
            <a:r>
              <a:rPr lang="en-US" sz="2000" b="1" spc="50" dirty="0">
                <a:ln w="0"/>
                <a:solidFill>
                  <a:srgbClr val="7030A0"/>
                </a:solidFill>
                <a:effectLst>
                  <a:innerShdw blurRad="63500" dist="50800" dir="13500000">
                    <a:srgbClr val="000000">
                      <a:alpha val="50000"/>
                    </a:srgbClr>
                  </a:innerShdw>
                </a:effectLst>
              </a:rPr>
              <a:t>Students who fail due to absenteeism (F1) retake the course regardless of their performance.</a:t>
            </a:r>
            <a:endParaRPr lang="tr-TR" sz="2000" b="1" cap="none" spc="50" dirty="0">
              <a:ln w="0"/>
              <a:solidFill>
                <a:srgbClr val="7030A0"/>
              </a:solidFill>
              <a:effectLst>
                <a:innerShdw blurRad="63500" dist="50800" dir="13500000">
                  <a:srgbClr val="000000">
                    <a:alpha val="50000"/>
                  </a:srgbClr>
                </a:innerShdw>
              </a:effectLst>
            </a:endParaRPr>
          </a:p>
        </p:txBody>
      </p:sp>
      <p:grpSp>
        <p:nvGrpSpPr>
          <p:cNvPr id="82" name="Google Shape;290;p16">
            <a:extLst>
              <a:ext uri="{FF2B5EF4-FFF2-40B4-BE49-F238E27FC236}">
                <a16:creationId xmlns:a16="http://schemas.microsoft.com/office/drawing/2014/main" id="{4787C519-01DE-46BF-8D1C-486B1A8D279F}"/>
              </a:ext>
            </a:extLst>
          </p:cNvPr>
          <p:cNvGrpSpPr/>
          <p:nvPr/>
        </p:nvGrpSpPr>
        <p:grpSpPr>
          <a:xfrm>
            <a:off x="5000154" y="1425611"/>
            <a:ext cx="1804087" cy="1804087"/>
            <a:chOff x="2798917" y="1491712"/>
            <a:chExt cx="1804087" cy="1804087"/>
          </a:xfrm>
        </p:grpSpPr>
        <p:sp>
          <p:nvSpPr>
            <p:cNvPr id="83" name="Google Shape;291;p16">
              <a:extLst>
                <a:ext uri="{FF2B5EF4-FFF2-40B4-BE49-F238E27FC236}">
                  <a16:creationId xmlns:a16="http://schemas.microsoft.com/office/drawing/2014/main" id="{F4551B0C-551C-4D3B-A048-D39FDFFFC255}"/>
                </a:ext>
              </a:extLst>
            </p:cNvPr>
            <p:cNvSpPr/>
            <p:nvPr/>
          </p:nvSpPr>
          <p:spPr>
            <a:xfrm rot="8100000">
              <a:off x="3063120" y="1755914"/>
              <a:ext cx="1275682" cy="1275682"/>
            </a:xfrm>
            <a:prstGeom prst="teardrop">
              <a:avLst>
                <a:gd name="adj" fmla="val 109962"/>
              </a:avLst>
            </a:prstGeom>
            <a:solidFill>
              <a:schemeClr val="accent1">
                <a:lumMod val="40000"/>
                <a:lumOff val="60000"/>
              </a:schemeClr>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4" name="Google Shape;292;p16">
              <a:extLst>
                <a:ext uri="{FF2B5EF4-FFF2-40B4-BE49-F238E27FC236}">
                  <a16:creationId xmlns:a16="http://schemas.microsoft.com/office/drawing/2014/main" id="{AC52DA11-5BD8-4192-9333-63D09336BFF1}"/>
                </a:ext>
              </a:extLst>
            </p:cNvPr>
            <p:cNvSpPr/>
            <p:nvPr/>
          </p:nvSpPr>
          <p:spPr>
            <a:xfrm>
              <a:off x="3257469" y="1948912"/>
              <a:ext cx="889686" cy="889686"/>
            </a:xfrm>
            <a:prstGeom prst="ellipse">
              <a:avLst/>
            </a:prstGeom>
            <a:solidFill>
              <a:schemeClr val="lt1"/>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85" name="Metin kutusu 84">
            <a:extLst>
              <a:ext uri="{FF2B5EF4-FFF2-40B4-BE49-F238E27FC236}">
                <a16:creationId xmlns:a16="http://schemas.microsoft.com/office/drawing/2014/main" id="{6ABADCFF-36AA-4461-BC0F-AE5BAEE39808}"/>
              </a:ext>
            </a:extLst>
          </p:cNvPr>
          <p:cNvSpPr txBox="1"/>
          <p:nvPr/>
        </p:nvSpPr>
        <p:spPr>
          <a:xfrm>
            <a:off x="5114464" y="3691880"/>
            <a:ext cx="1515370" cy="830997"/>
          </a:xfrm>
          <a:prstGeom prst="rect">
            <a:avLst/>
          </a:prstGeom>
          <a:noFill/>
        </p:spPr>
        <p:txBody>
          <a:bodyPr wrap="square" rtlCol="0">
            <a:spAutoFit/>
          </a:bodyPr>
          <a:lstStyle/>
          <a:p>
            <a:pPr algn="ctr"/>
            <a:r>
              <a:rPr lang="tr-TR" sz="2400" b="1" dirty="0">
                <a:solidFill>
                  <a:schemeClr val="accent1">
                    <a:lumMod val="60000"/>
                    <a:lumOff val="40000"/>
                  </a:schemeClr>
                </a:solidFill>
                <a:latin typeface="Twentieth Century"/>
              </a:rPr>
              <a:t>Online </a:t>
            </a:r>
            <a:r>
              <a:rPr lang="tr-TR" sz="2400" b="1" dirty="0" err="1">
                <a:solidFill>
                  <a:schemeClr val="accent1">
                    <a:lumMod val="60000"/>
                    <a:lumOff val="40000"/>
                  </a:schemeClr>
                </a:solidFill>
                <a:latin typeface="Twentieth Century"/>
              </a:rPr>
              <a:t>Activities</a:t>
            </a:r>
            <a:endParaRPr lang="en-GB" sz="2400" b="1" dirty="0">
              <a:solidFill>
                <a:schemeClr val="accent1">
                  <a:lumMod val="60000"/>
                  <a:lumOff val="40000"/>
                </a:schemeClr>
              </a:solidFill>
              <a:latin typeface="Twentieth Century"/>
            </a:endParaRPr>
          </a:p>
        </p:txBody>
      </p:sp>
      <p:pic>
        <p:nvPicPr>
          <p:cNvPr id="86" name="Resim 85">
            <a:extLst>
              <a:ext uri="{FF2B5EF4-FFF2-40B4-BE49-F238E27FC236}">
                <a16:creationId xmlns:a16="http://schemas.microsoft.com/office/drawing/2014/main" id="{5DA8ED29-2AB8-4396-BD65-C5D77B43DE52}"/>
              </a:ext>
            </a:extLst>
          </p:cNvPr>
          <p:cNvPicPr>
            <a:picLocks noChangeAspect="1"/>
          </p:cNvPicPr>
          <p:nvPr/>
        </p:nvPicPr>
        <p:blipFill>
          <a:blip r:embed="rId7"/>
          <a:stretch>
            <a:fillRect/>
          </a:stretch>
        </p:blipFill>
        <p:spPr>
          <a:xfrm>
            <a:off x="5651487" y="2020092"/>
            <a:ext cx="575038" cy="547655"/>
          </a:xfrm>
          <a:prstGeom prst="rect">
            <a:avLst/>
          </a:prstGeom>
        </p:spPr>
      </p:pic>
      <p:grpSp>
        <p:nvGrpSpPr>
          <p:cNvPr id="90" name="Google Shape;286;p16">
            <a:extLst>
              <a:ext uri="{FF2B5EF4-FFF2-40B4-BE49-F238E27FC236}">
                <a16:creationId xmlns:a16="http://schemas.microsoft.com/office/drawing/2014/main" id="{03D499DE-0AC1-489A-9746-49D013FE6100}"/>
              </a:ext>
            </a:extLst>
          </p:cNvPr>
          <p:cNvGrpSpPr/>
          <p:nvPr/>
        </p:nvGrpSpPr>
        <p:grpSpPr>
          <a:xfrm>
            <a:off x="4786341" y="4449306"/>
            <a:ext cx="2171616" cy="1238615"/>
            <a:chOff x="1514240" y="4816886"/>
            <a:chExt cx="2289049" cy="1067222"/>
          </a:xfrm>
        </p:grpSpPr>
        <p:sp>
          <p:nvSpPr>
            <p:cNvPr id="91" name="Google Shape;287;p16">
              <a:extLst>
                <a:ext uri="{FF2B5EF4-FFF2-40B4-BE49-F238E27FC236}">
                  <a16:creationId xmlns:a16="http://schemas.microsoft.com/office/drawing/2014/main" id="{BCB90E54-4226-4661-B8C3-91C99D7CC62C}"/>
                </a:ext>
              </a:extLst>
            </p:cNvPr>
            <p:cNvSpPr txBox="1"/>
            <p:nvPr/>
          </p:nvSpPr>
          <p:spPr>
            <a:xfrm>
              <a:off x="1514240" y="4816886"/>
              <a:ext cx="2289049"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000" b="1" i="0" u="none" strike="noStrike" cap="none" dirty="0">
                  <a:solidFill>
                    <a:srgbClr val="3F3F3F"/>
                  </a:solidFill>
                  <a:latin typeface="Twentieth Century"/>
                  <a:ea typeface="Twentieth Century"/>
                  <a:cs typeface="Twentieth Century"/>
                  <a:sym typeface="Twentieth Century"/>
                </a:rPr>
                <a:t>%10</a:t>
              </a:r>
              <a:endParaRPr sz="2000" b="1" i="0" u="none" strike="noStrike" cap="none" dirty="0">
                <a:solidFill>
                  <a:srgbClr val="3F3F3F"/>
                </a:solidFill>
                <a:latin typeface="Twentieth Century"/>
                <a:ea typeface="Twentieth Century"/>
                <a:cs typeface="Twentieth Century"/>
                <a:sym typeface="Twentieth Century"/>
              </a:endParaRPr>
            </a:p>
          </p:txBody>
        </p:sp>
        <p:sp>
          <p:nvSpPr>
            <p:cNvPr id="92" name="Google Shape;288;p16">
              <a:extLst>
                <a:ext uri="{FF2B5EF4-FFF2-40B4-BE49-F238E27FC236}">
                  <a16:creationId xmlns:a16="http://schemas.microsoft.com/office/drawing/2014/main" id="{AB7ED45D-9FCC-438A-BA0C-1A2F393F9D94}"/>
                </a:ext>
              </a:extLst>
            </p:cNvPr>
            <p:cNvSpPr txBox="1"/>
            <p:nvPr/>
          </p:nvSpPr>
          <p:spPr>
            <a:xfrm>
              <a:off x="1733898" y="5088543"/>
              <a:ext cx="1849733" cy="795565"/>
            </a:xfrm>
            <a:prstGeom prst="rect">
              <a:avLst/>
            </a:prstGeom>
            <a:noFill/>
            <a:ln>
              <a:noFill/>
            </a:ln>
          </p:spPr>
          <p:txBody>
            <a:bodyPr spcFirstLastPara="1" wrap="square" lIns="91425" tIns="45700" rIns="91425" bIns="45700" anchor="t" anchorCtr="0">
              <a:noAutofit/>
            </a:bodyPr>
            <a:lstStyle/>
            <a:p>
              <a:pPr algn="ctr"/>
              <a:r>
                <a:rPr lang="tr-TR" dirty="0">
                  <a:solidFill>
                    <a:schemeClr val="tx1">
                      <a:lumMod val="75000"/>
                      <a:lumOff val="25000"/>
                    </a:schemeClr>
                  </a:solidFill>
                  <a:latin typeface="Twentieth Century"/>
                </a:rPr>
                <a:t>Online </a:t>
              </a:r>
              <a:r>
                <a:rPr lang="tr-TR" dirty="0" err="1">
                  <a:solidFill>
                    <a:schemeClr val="tx1">
                      <a:lumMod val="75000"/>
                      <a:lumOff val="25000"/>
                    </a:schemeClr>
                  </a:solidFill>
                  <a:latin typeface="Twentieth Century"/>
                </a:rPr>
                <a:t>Activities</a:t>
              </a:r>
              <a:endParaRPr lang="en-US" dirty="0">
                <a:solidFill>
                  <a:schemeClr val="tx1">
                    <a:lumMod val="75000"/>
                    <a:lumOff val="25000"/>
                  </a:schemeClr>
                </a:solidFill>
                <a:latin typeface="Twentieth Century"/>
              </a:endParaRPr>
            </a:p>
          </p:txBody>
        </p:sp>
      </p:grpSp>
      <p:grpSp>
        <p:nvGrpSpPr>
          <p:cNvPr id="5" name="Google Shape;293;p16">
            <a:extLst>
              <a:ext uri="{FF2B5EF4-FFF2-40B4-BE49-F238E27FC236}">
                <a16:creationId xmlns:a16="http://schemas.microsoft.com/office/drawing/2014/main" id="{4BE530E9-A555-F782-C10F-2B2E6D85AA50}"/>
              </a:ext>
            </a:extLst>
          </p:cNvPr>
          <p:cNvGrpSpPr/>
          <p:nvPr/>
        </p:nvGrpSpPr>
        <p:grpSpPr>
          <a:xfrm>
            <a:off x="3173714" y="1494820"/>
            <a:ext cx="1804087" cy="1804087"/>
            <a:chOff x="4978237" y="1491712"/>
            <a:chExt cx="1804087" cy="1804087"/>
          </a:xfrm>
        </p:grpSpPr>
        <p:sp>
          <p:nvSpPr>
            <p:cNvPr id="6" name="Google Shape;294;p16">
              <a:extLst>
                <a:ext uri="{FF2B5EF4-FFF2-40B4-BE49-F238E27FC236}">
                  <a16:creationId xmlns:a16="http://schemas.microsoft.com/office/drawing/2014/main" id="{336F7CCB-5799-5711-B42D-1C08145CDA28}"/>
                </a:ext>
              </a:extLst>
            </p:cNvPr>
            <p:cNvSpPr/>
            <p:nvPr/>
          </p:nvSpPr>
          <p:spPr>
            <a:xfrm rot="8100000">
              <a:off x="5242440" y="1755914"/>
              <a:ext cx="1275682" cy="1275682"/>
            </a:xfrm>
            <a:prstGeom prst="teardrop">
              <a:avLst>
                <a:gd name="adj" fmla="val 109962"/>
              </a:avLst>
            </a:prstGeom>
            <a:solidFill>
              <a:srgbClr val="52C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 name="Google Shape;295;p16">
              <a:extLst>
                <a:ext uri="{FF2B5EF4-FFF2-40B4-BE49-F238E27FC236}">
                  <a16:creationId xmlns:a16="http://schemas.microsoft.com/office/drawing/2014/main" id="{85A484D2-4EE5-E553-3242-9B63CFCD921B}"/>
                </a:ext>
              </a:extLst>
            </p:cNvPr>
            <p:cNvSpPr/>
            <p:nvPr/>
          </p:nvSpPr>
          <p:spPr>
            <a:xfrm>
              <a:off x="5436789" y="1948912"/>
              <a:ext cx="889686" cy="8896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pic>
        <p:nvPicPr>
          <p:cNvPr id="8" name="Google Shape;300;p16" descr="Klasör aç ">
            <a:extLst>
              <a:ext uri="{FF2B5EF4-FFF2-40B4-BE49-F238E27FC236}">
                <a16:creationId xmlns:a16="http://schemas.microsoft.com/office/drawing/2014/main" id="{89CAD76F-78EA-3FD2-83EE-A09AC32807B5}"/>
              </a:ext>
            </a:extLst>
          </p:cNvPr>
          <p:cNvPicPr preferRelativeResize="0"/>
          <p:nvPr/>
        </p:nvPicPr>
        <p:blipFill rotWithShape="1">
          <a:blip r:embed="rId8">
            <a:alphaModFix/>
          </a:blip>
          <a:srcRect/>
          <a:stretch/>
        </p:blipFill>
        <p:spPr>
          <a:xfrm>
            <a:off x="3681779" y="1899275"/>
            <a:ext cx="914400" cy="914400"/>
          </a:xfrm>
          <a:prstGeom prst="rect">
            <a:avLst/>
          </a:prstGeom>
          <a:noFill/>
          <a:ln>
            <a:noFill/>
          </a:ln>
        </p:spPr>
      </p:pic>
      <p:sp>
        <p:nvSpPr>
          <p:cNvPr id="9" name="Google Shape;285;p16">
            <a:extLst>
              <a:ext uri="{FF2B5EF4-FFF2-40B4-BE49-F238E27FC236}">
                <a16:creationId xmlns:a16="http://schemas.microsoft.com/office/drawing/2014/main" id="{67DC4B9B-C390-3E95-33C2-FEFF1FD2D302}"/>
              </a:ext>
            </a:extLst>
          </p:cNvPr>
          <p:cNvSpPr txBox="1"/>
          <p:nvPr/>
        </p:nvSpPr>
        <p:spPr>
          <a:xfrm>
            <a:off x="3192021" y="3713545"/>
            <a:ext cx="1796614" cy="829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i="0" u="none" strike="noStrike" cap="none" dirty="0" err="1">
                <a:solidFill>
                  <a:srgbClr val="52CBBE"/>
                </a:solidFill>
                <a:latin typeface="Twentieth Century"/>
                <a:ea typeface="Twentieth Century"/>
                <a:cs typeface="Twentieth Century"/>
                <a:sym typeface="Twentieth Century"/>
              </a:rPr>
              <a:t>Student</a:t>
            </a:r>
            <a:r>
              <a:rPr lang="tr-TR" sz="2400" b="1" i="0" u="none" strike="noStrike" cap="none" dirty="0">
                <a:solidFill>
                  <a:srgbClr val="52CBBE"/>
                </a:solidFill>
                <a:latin typeface="Twentieth Century"/>
                <a:ea typeface="Twentieth Century"/>
                <a:cs typeface="Twentieth Century"/>
                <a:sym typeface="Twentieth Century"/>
              </a:rPr>
              <a:t> Portfolio</a:t>
            </a:r>
            <a:endParaRPr sz="2400" b="1" i="0" u="none" strike="noStrike" cap="none" dirty="0">
              <a:solidFill>
                <a:srgbClr val="52CBBE"/>
              </a:solidFill>
              <a:latin typeface="Twentieth Century"/>
              <a:ea typeface="Twentieth Century"/>
              <a:cs typeface="Twentieth Century"/>
              <a:sym typeface="Twentieth Century"/>
            </a:endParaRPr>
          </a:p>
        </p:txBody>
      </p:sp>
      <p:grpSp>
        <p:nvGrpSpPr>
          <p:cNvPr id="10" name="Google Shape;282;p16">
            <a:extLst>
              <a:ext uri="{FF2B5EF4-FFF2-40B4-BE49-F238E27FC236}">
                <a16:creationId xmlns:a16="http://schemas.microsoft.com/office/drawing/2014/main" id="{BB7AF640-44D4-D655-0118-2B30D0CEAB12}"/>
              </a:ext>
            </a:extLst>
          </p:cNvPr>
          <p:cNvGrpSpPr/>
          <p:nvPr/>
        </p:nvGrpSpPr>
        <p:grpSpPr>
          <a:xfrm>
            <a:off x="2928635" y="4429174"/>
            <a:ext cx="2289049" cy="1420686"/>
            <a:chOff x="1514240" y="4816886"/>
            <a:chExt cx="2289049" cy="1001840"/>
          </a:xfrm>
        </p:grpSpPr>
        <p:sp>
          <p:nvSpPr>
            <p:cNvPr id="11" name="Google Shape;283;p16">
              <a:extLst>
                <a:ext uri="{FF2B5EF4-FFF2-40B4-BE49-F238E27FC236}">
                  <a16:creationId xmlns:a16="http://schemas.microsoft.com/office/drawing/2014/main" id="{8FFCD0F3-B75D-FB23-8E39-D1F0DA93FC0F}"/>
                </a:ext>
              </a:extLst>
            </p:cNvPr>
            <p:cNvSpPr txBox="1"/>
            <p:nvPr/>
          </p:nvSpPr>
          <p:spPr>
            <a:xfrm>
              <a:off x="1514240" y="4816886"/>
              <a:ext cx="2289049" cy="282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000" b="1" i="0" u="none" strike="noStrike" cap="none" dirty="0">
                  <a:solidFill>
                    <a:srgbClr val="3F3F3F"/>
                  </a:solidFill>
                  <a:latin typeface="Twentieth Century"/>
                  <a:ea typeface="Twentieth Century"/>
                  <a:cs typeface="Twentieth Century"/>
                  <a:sym typeface="Twentieth Century"/>
                </a:rPr>
                <a:t>%10</a:t>
              </a:r>
              <a:endParaRPr sz="2000" b="1" i="0" u="none" strike="noStrike" cap="none" dirty="0">
                <a:solidFill>
                  <a:srgbClr val="3F3F3F"/>
                </a:solidFill>
                <a:latin typeface="Twentieth Century"/>
                <a:ea typeface="Twentieth Century"/>
                <a:cs typeface="Twentieth Century"/>
                <a:sym typeface="Twentieth Century"/>
              </a:endParaRPr>
            </a:p>
          </p:txBody>
        </p:sp>
        <p:sp>
          <p:nvSpPr>
            <p:cNvPr id="12" name="Google Shape;284;p16">
              <a:extLst>
                <a:ext uri="{FF2B5EF4-FFF2-40B4-BE49-F238E27FC236}">
                  <a16:creationId xmlns:a16="http://schemas.microsoft.com/office/drawing/2014/main" id="{9FF1A78D-2859-887B-B5B8-01FB17E238AB}"/>
                </a:ext>
              </a:extLst>
            </p:cNvPr>
            <p:cNvSpPr txBox="1"/>
            <p:nvPr/>
          </p:nvSpPr>
          <p:spPr>
            <a:xfrm>
              <a:off x="1716719" y="4993982"/>
              <a:ext cx="1849733" cy="824744"/>
            </a:xfrm>
            <a:prstGeom prst="rect">
              <a:avLst/>
            </a:prstGeom>
            <a:noFill/>
            <a:ln>
              <a:noFill/>
            </a:ln>
          </p:spPr>
          <p:txBody>
            <a:bodyPr spcFirstLastPara="1" wrap="square" lIns="91425" tIns="45700" rIns="91425" bIns="45700" anchor="t" anchorCtr="0">
              <a:noAutofit/>
            </a:bodyPr>
            <a:lstStyle/>
            <a:p>
              <a:pPr algn="ctr"/>
              <a:r>
                <a:rPr lang="tr-TR" dirty="0" err="1">
                  <a:solidFill>
                    <a:schemeClr val="tx1">
                      <a:lumMod val="75000"/>
                      <a:lumOff val="25000"/>
                    </a:schemeClr>
                  </a:solidFill>
                  <a:latin typeface="Twentieth Century"/>
                </a:rPr>
                <a:t>Writing</a:t>
              </a:r>
              <a:r>
                <a:rPr lang="tr-TR" dirty="0">
                  <a:solidFill>
                    <a:schemeClr val="tx1">
                      <a:lumMod val="75000"/>
                      <a:lumOff val="25000"/>
                    </a:schemeClr>
                  </a:solidFill>
                  <a:latin typeface="Twentieth Century"/>
                </a:rPr>
                <a:t> </a:t>
              </a:r>
              <a:r>
                <a:rPr lang="tr-TR" dirty="0" err="1">
                  <a:solidFill>
                    <a:schemeClr val="tx1">
                      <a:lumMod val="75000"/>
                      <a:lumOff val="25000"/>
                    </a:schemeClr>
                  </a:solidFill>
                  <a:latin typeface="Twentieth Century"/>
                </a:rPr>
                <a:t>Activities</a:t>
              </a:r>
              <a:endParaRPr lang="en-GB" dirty="0">
                <a:solidFill>
                  <a:schemeClr val="tx1">
                    <a:lumMod val="75000"/>
                    <a:lumOff val="25000"/>
                  </a:schemeClr>
                </a:solidFill>
                <a:latin typeface="Twentieth Century"/>
              </a:endParaRPr>
            </a:p>
            <a:p>
              <a:pPr algn="ctr"/>
              <a:r>
                <a:rPr lang="tr-TR" dirty="0" err="1">
                  <a:solidFill>
                    <a:schemeClr val="tx1">
                      <a:lumMod val="75000"/>
                      <a:lumOff val="25000"/>
                    </a:schemeClr>
                  </a:solidFill>
                  <a:latin typeface="Twentieth Century"/>
                </a:rPr>
                <a:t>Speaking</a:t>
              </a:r>
              <a:r>
                <a:rPr lang="tr-TR" dirty="0">
                  <a:solidFill>
                    <a:schemeClr val="tx1">
                      <a:lumMod val="75000"/>
                      <a:lumOff val="25000"/>
                    </a:schemeClr>
                  </a:solidFill>
                  <a:latin typeface="Twentieth Century"/>
                </a:rPr>
                <a:t> </a:t>
              </a:r>
              <a:r>
                <a:rPr lang="tr-TR" dirty="0" err="1">
                  <a:solidFill>
                    <a:schemeClr val="tx1">
                      <a:lumMod val="75000"/>
                      <a:lumOff val="25000"/>
                    </a:schemeClr>
                  </a:solidFill>
                  <a:latin typeface="Twentieth Century"/>
                </a:rPr>
                <a:t>Activities</a:t>
              </a:r>
              <a:endParaRPr lang="en-GB" dirty="0">
                <a:solidFill>
                  <a:schemeClr val="tx1">
                    <a:lumMod val="75000"/>
                    <a:lumOff val="25000"/>
                  </a:schemeClr>
                </a:solidFill>
                <a:latin typeface="Twentieth Century"/>
              </a:endParaRPr>
            </a:p>
          </p:txBody>
        </p:sp>
      </p:grpSp>
      <p:grpSp>
        <p:nvGrpSpPr>
          <p:cNvPr id="13" name="Google Shape;272;p16">
            <a:extLst>
              <a:ext uri="{FF2B5EF4-FFF2-40B4-BE49-F238E27FC236}">
                <a16:creationId xmlns:a16="http://schemas.microsoft.com/office/drawing/2014/main" id="{81FACB5B-7213-1A32-EB1A-C3660BB35F64}"/>
              </a:ext>
            </a:extLst>
          </p:cNvPr>
          <p:cNvGrpSpPr/>
          <p:nvPr/>
        </p:nvGrpSpPr>
        <p:grpSpPr>
          <a:xfrm>
            <a:off x="3972424" y="3480784"/>
            <a:ext cx="211094" cy="211094"/>
            <a:chOff x="3855819" y="4248152"/>
            <a:chExt cx="211094" cy="211094"/>
          </a:xfrm>
        </p:grpSpPr>
        <p:sp>
          <p:nvSpPr>
            <p:cNvPr id="14" name="Google Shape;273;p16">
              <a:extLst>
                <a:ext uri="{FF2B5EF4-FFF2-40B4-BE49-F238E27FC236}">
                  <a16:creationId xmlns:a16="http://schemas.microsoft.com/office/drawing/2014/main" id="{0298FEC3-5434-EF73-57A3-06224C7C5ACD}"/>
                </a:ext>
              </a:extLst>
            </p:cNvPr>
            <p:cNvSpPr/>
            <p:nvPr/>
          </p:nvSpPr>
          <p:spPr>
            <a:xfrm>
              <a:off x="3855819" y="4248152"/>
              <a:ext cx="211094" cy="21109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274;p16">
              <a:extLst>
                <a:ext uri="{FF2B5EF4-FFF2-40B4-BE49-F238E27FC236}">
                  <a16:creationId xmlns:a16="http://schemas.microsoft.com/office/drawing/2014/main" id="{FDD32F23-5B25-401E-761F-1BAAF46EA4EB}"/>
                </a:ext>
              </a:extLst>
            </p:cNvPr>
            <p:cNvSpPr/>
            <p:nvPr/>
          </p:nvSpPr>
          <p:spPr>
            <a:xfrm>
              <a:off x="3886107" y="4278440"/>
              <a:ext cx="150518" cy="150518"/>
            </a:xfrm>
            <a:prstGeom prst="ellipse">
              <a:avLst/>
            </a:prstGeom>
            <a:solidFill>
              <a:srgbClr val="52CB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3" name="Google Shape;304;p16">
            <a:extLst>
              <a:ext uri="{FF2B5EF4-FFF2-40B4-BE49-F238E27FC236}">
                <a16:creationId xmlns:a16="http://schemas.microsoft.com/office/drawing/2014/main" id="{D37B76EF-B115-5516-D6DB-48CC75A04443}"/>
              </a:ext>
            </a:extLst>
          </p:cNvPr>
          <p:cNvSpPr/>
          <p:nvPr/>
        </p:nvSpPr>
        <p:spPr>
          <a:xfrm>
            <a:off x="9136787" y="3492170"/>
            <a:ext cx="150518" cy="150518"/>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75" name="Google Shape;275;p16"/>
          <p:cNvGrpSpPr/>
          <p:nvPr/>
        </p:nvGrpSpPr>
        <p:grpSpPr>
          <a:xfrm>
            <a:off x="7612239" y="3448073"/>
            <a:ext cx="211094" cy="211094"/>
            <a:chOff x="5973250" y="4248152"/>
            <a:chExt cx="211094" cy="211094"/>
          </a:xfrm>
        </p:grpSpPr>
        <p:sp>
          <p:nvSpPr>
            <p:cNvPr id="276" name="Google Shape;276;p16"/>
            <p:cNvSpPr/>
            <p:nvPr/>
          </p:nvSpPr>
          <p:spPr>
            <a:xfrm>
              <a:off x="5973250" y="4248152"/>
              <a:ext cx="211094" cy="21109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7" name="Google Shape;277;p16"/>
            <p:cNvSpPr/>
            <p:nvPr/>
          </p:nvSpPr>
          <p:spPr>
            <a:xfrm>
              <a:off x="6003538" y="4279645"/>
              <a:ext cx="150518" cy="150518"/>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grpSp>
        <p:nvGrpSpPr>
          <p:cNvPr id="87" name="Google Shape;268;p16">
            <a:extLst>
              <a:ext uri="{FF2B5EF4-FFF2-40B4-BE49-F238E27FC236}">
                <a16:creationId xmlns:a16="http://schemas.microsoft.com/office/drawing/2014/main" id="{330FE341-A9C8-4C32-937D-9BD1B677491D}"/>
              </a:ext>
            </a:extLst>
          </p:cNvPr>
          <p:cNvGrpSpPr/>
          <p:nvPr/>
        </p:nvGrpSpPr>
        <p:grpSpPr>
          <a:xfrm>
            <a:off x="5775954" y="3480784"/>
            <a:ext cx="211094" cy="211094"/>
            <a:chOff x="1677812" y="4248152"/>
            <a:chExt cx="211094" cy="211094"/>
          </a:xfrm>
          <a:solidFill>
            <a:schemeClr val="accent1">
              <a:lumMod val="40000"/>
              <a:lumOff val="60000"/>
            </a:schemeClr>
          </a:solidFill>
        </p:grpSpPr>
        <p:sp>
          <p:nvSpPr>
            <p:cNvPr id="88" name="Google Shape;269;p16">
              <a:extLst>
                <a:ext uri="{FF2B5EF4-FFF2-40B4-BE49-F238E27FC236}">
                  <a16:creationId xmlns:a16="http://schemas.microsoft.com/office/drawing/2014/main" id="{48B29BD4-F692-4F82-8E8F-5090C979AB38}"/>
                </a:ext>
              </a:extLst>
            </p:cNvPr>
            <p:cNvSpPr/>
            <p:nvPr/>
          </p:nvSpPr>
          <p:spPr>
            <a:xfrm>
              <a:off x="1677812" y="4248152"/>
              <a:ext cx="211094" cy="211094"/>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9" name="Google Shape;270;p16">
              <a:extLst>
                <a:ext uri="{FF2B5EF4-FFF2-40B4-BE49-F238E27FC236}">
                  <a16:creationId xmlns:a16="http://schemas.microsoft.com/office/drawing/2014/main" id="{ADB6147D-2E44-4890-9AF1-9DBB3951AFCC}"/>
                </a:ext>
              </a:extLst>
            </p:cNvPr>
            <p:cNvSpPr/>
            <p:nvPr/>
          </p:nvSpPr>
          <p:spPr>
            <a:xfrm>
              <a:off x="1708100" y="4278440"/>
              <a:ext cx="150518" cy="150518"/>
            </a:xfrm>
            <a:prstGeom prst="ellipse">
              <a:avLst/>
            </a:prstGeom>
            <a:grpFill/>
            <a:ln w="12700">
              <a:solidFill>
                <a:schemeClr val="bg1">
                  <a:lumMod val="8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4" name="Google Shape;119;p13">
            <a:extLst>
              <a:ext uri="{FF2B5EF4-FFF2-40B4-BE49-F238E27FC236}">
                <a16:creationId xmlns:a16="http://schemas.microsoft.com/office/drawing/2014/main" id="{3F635A34-2B79-A180-69BA-DB19C147FB22}"/>
              </a:ext>
            </a:extLst>
          </p:cNvPr>
          <p:cNvSpPr txBox="1"/>
          <p:nvPr/>
        </p:nvSpPr>
        <p:spPr>
          <a:xfrm rot="16200000">
            <a:off x="-926721" y="3264159"/>
            <a:ext cx="2360920" cy="507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endParaRPr sz="2600" b="1" i="0" u="none" strike="noStrike" cap="none" dirty="0">
              <a:solidFill>
                <a:srgbClr val="F0EEF0"/>
              </a:solidFill>
              <a:latin typeface="Twentieth Century"/>
              <a:ea typeface="Twentieth Century"/>
              <a:cs typeface="Twentieth Century"/>
              <a:sym typeface="Twentieth Century"/>
            </a:endParaRPr>
          </a:p>
        </p:txBody>
      </p:sp>
      <p:sp>
        <p:nvSpPr>
          <p:cNvPr id="16" name="Google Shape;192;p15">
            <a:extLst>
              <a:ext uri="{FF2B5EF4-FFF2-40B4-BE49-F238E27FC236}">
                <a16:creationId xmlns:a16="http://schemas.microsoft.com/office/drawing/2014/main" id="{790AB48D-AA54-899F-6F66-6F3151D64D69}"/>
              </a:ext>
            </a:extLst>
          </p:cNvPr>
          <p:cNvSpPr txBox="1"/>
          <p:nvPr/>
        </p:nvSpPr>
        <p:spPr>
          <a:xfrm rot="16200000">
            <a:off x="-403251" y="3272083"/>
            <a:ext cx="2360916" cy="4916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sz="2600" b="1" i="0" u="none" strike="noStrike" cap="none" dirty="0">
              <a:solidFill>
                <a:srgbClr val="F0EEF0"/>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17"/>
          <p:cNvGrpSpPr/>
          <p:nvPr/>
        </p:nvGrpSpPr>
        <p:grpSpPr>
          <a:xfrm>
            <a:off x="-290920" y="0"/>
            <a:ext cx="12482921" cy="6858000"/>
            <a:chOff x="-290920" y="0"/>
            <a:chExt cx="12482921" cy="6858000"/>
          </a:xfrm>
        </p:grpSpPr>
        <p:sp>
          <p:nvSpPr>
            <p:cNvPr id="320" name="Google Shape;320;p17"/>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1" name="Google Shape;321;p17"/>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2" name="Google Shape;322;p17"/>
            <p:cNvSpPr txBox="1"/>
            <p:nvPr/>
          </p:nvSpPr>
          <p:spPr>
            <a:xfrm rot="16200000">
              <a:off x="10745842" y="3252195"/>
              <a:ext cx="2360917" cy="53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23" name="Google Shape;323;p17"/>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24" name="Google Shape;324;p17"/>
          <p:cNvGrpSpPr/>
          <p:nvPr/>
        </p:nvGrpSpPr>
        <p:grpSpPr>
          <a:xfrm>
            <a:off x="226788" y="-2"/>
            <a:ext cx="11447505" cy="6858000"/>
            <a:chOff x="213096" y="0"/>
            <a:chExt cx="11447505" cy="6858000"/>
          </a:xfrm>
        </p:grpSpPr>
        <p:sp>
          <p:nvSpPr>
            <p:cNvPr id="325" name="Google Shape;325;p17"/>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6" name="Google Shape;326;p17"/>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7" name="Google Shape;327;p17"/>
            <p:cNvSpPr txBox="1"/>
            <p:nvPr/>
          </p:nvSpPr>
          <p:spPr>
            <a:xfrm rot="16200000">
              <a:off x="10196655" y="3257092"/>
              <a:ext cx="2383601" cy="5442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28" name="Google Shape;328;p17"/>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29" name="Google Shape;329;p17"/>
          <p:cNvGrpSpPr/>
          <p:nvPr/>
        </p:nvGrpSpPr>
        <p:grpSpPr>
          <a:xfrm>
            <a:off x="1184133" y="0"/>
            <a:ext cx="9961092" cy="6858000"/>
            <a:chOff x="491575" y="0"/>
            <a:chExt cx="9961092" cy="6858000"/>
          </a:xfrm>
        </p:grpSpPr>
        <p:sp>
          <p:nvSpPr>
            <p:cNvPr id="330" name="Google Shape;330;p17"/>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1" name="Google Shape;331;p17"/>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2" name="Google Shape;332;p17"/>
            <p:cNvSpPr txBox="1"/>
            <p:nvPr/>
          </p:nvSpPr>
          <p:spPr>
            <a:xfrm rot="16200000">
              <a:off x="9042155" y="3310524"/>
              <a:ext cx="2360917" cy="4601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33" name="Google Shape;333;p17"/>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334" name="Google Shape;334;p17"/>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335" name="Google Shape;335;p17"/>
          <p:cNvGrpSpPr/>
          <p:nvPr/>
        </p:nvGrpSpPr>
        <p:grpSpPr>
          <a:xfrm>
            <a:off x="1111032" y="-4"/>
            <a:ext cx="9574094" cy="6858000"/>
            <a:chOff x="491575" y="0"/>
            <a:chExt cx="9574094" cy="6858000"/>
          </a:xfrm>
        </p:grpSpPr>
        <p:sp>
          <p:nvSpPr>
            <p:cNvPr id="336" name="Google Shape;336;p17"/>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7" name="Google Shape;337;p17"/>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8" name="Google Shape;338;p17"/>
            <p:cNvSpPr txBox="1"/>
            <p:nvPr/>
          </p:nvSpPr>
          <p:spPr>
            <a:xfrm rot="16200000">
              <a:off x="8625146" y="3257842"/>
              <a:ext cx="2338238" cy="5427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39" name="Google Shape;339;p17"/>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340" name="Google Shape;340;p17"/>
          <p:cNvGrpSpPr/>
          <p:nvPr/>
        </p:nvGrpSpPr>
        <p:grpSpPr>
          <a:xfrm>
            <a:off x="-7638543" y="-1"/>
            <a:ext cx="8731021" cy="6858000"/>
            <a:chOff x="718505" y="-1"/>
            <a:chExt cx="8731021" cy="6858000"/>
          </a:xfrm>
        </p:grpSpPr>
        <p:sp>
          <p:nvSpPr>
            <p:cNvPr id="341" name="Google Shape;341;p17"/>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2" name="Google Shape;342;p17"/>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3" name="Google Shape;343;p17"/>
            <p:cNvSpPr txBox="1"/>
            <p:nvPr/>
          </p:nvSpPr>
          <p:spPr>
            <a:xfrm rot="16200000">
              <a:off x="7987041" y="3235866"/>
              <a:ext cx="2360918" cy="5640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44" name="Google Shape;344;p17"/>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345" name="Google Shape;345;p17"/>
          <p:cNvGrpSpPr/>
          <p:nvPr/>
        </p:nvGrpSpPr>
        <p:grpSpPr>
          <a:xfrm>
            <a:off x="-9399079" y="0"/>
            <a:ext cx="9927504" cy="6858000"/>
            <a:chOff x="-9337032" y="-1"/>
            <a:chExt cx="9927504" cy="6858000"/>
          </a:xfrm>
        </p:grpSpPr>
        <p:sp>
          <p:nvSpPr>
            <p:cNvPr id="346" name="Google Shape;346;p17"/>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7" name="Google Shape;347;p17"/>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49" name="Google Shape;349;p17"/>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350" name="Google Shape;350;p17"/>
          <p:cNvSpPr/>
          <p:nvPr/>
        </p:nvSpPr>
        <p:spPr>
          <a:xfrm>
            <a:off x="1092474" y="1532794"/>
            <a:ext cx="2017224" cy="2017224"/>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1" name="Google Shape;351;p17"/>
          <p:cNvSpPr/>
          <p:nvPr/>
        </p:nvSpPr>
        <p:spPr>
          <a:xfrm>
            <a:off x="3273897" y="1526386"/>
            <a:ext cx="2075350" cy="2075350"/>
          </a:xfrm>
          <a:prstGeom prst="ellipse">
            <a:avLst/>
          </a:pr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2" name="Google Shape;352;p17"/>
          <p:cNvSpPr/>
          <p:nvPr/>
        </p:nvSpPr>
        <p:spPr>
          <a:xfrm>
            <a:off x="5545376" y="1567594"/>
            <a:ext cx="2085652" cy="2085652"/>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4" name="Google Shape;354;p17"/>
          <p:cNvSpPr/>
          <p:nvPr/>
        </p:nvSpPr>
        <p:spPr>
          <a:xfrm>
            <a:off x="1070337" y="1425157"/>
            <a:ext cx="523220" cy="523220"/>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7" name="Google Shape;357;p17"/>
          <p:cNvSpPr/>
          <p:nvPr/>
        </p:nvSpPr>
        <p:spPr>
          <a:xfrm>
            <a:off x="3298483" y="1398210"/>
            <a:ext cx="523220" cy="523220"/>
          </a:xfrm>
          <a:prstGeom prst="ellipse">
            <a:avLst/>
          </a:prstGeom>
          <a:solidFill>
            <a:srgbClr val="03A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60" name="Google Shape;360;p17"/>
          <p:cNvSpPr/>
          <p:nvPr/>
        </p:nvSpPr>
        <p:spPr>
          <a:xfrm>
            <a:off x="5605959" y="1400596"/>
            <a:ext cx="508072" cy="508072"/>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5" name="Google Shape;375;p17"/>
          <p:cNvSpPr/>
          <p:nvPr/>
        </p:nvSpPr>
        <p:spPr>
          <a:xfrm>
            <a:off x="7711625" y="1558781"/>
            <a:ext cx="2085652" cy="2085652"/>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7" name="Google Shape;377;p17"/>
          <p:cNvSpPr/>
          <p:nvPr/>
        </p:nvSpPr>
        <p:spPr>
          <a:xfrm>
            <a:off x="7689742" y="1436769"/>
            <a:ext cx="508072" cy="508072"/>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67" name="Dikdörtgen 66">
            <a:extLst>
              <a:ext uri="{FF2B5EF4-FFF2-40B4-BE49-F238E27FC236}">
                <a16:creationId xmlns:a16="http://schemas.microsoft.com/office/drawing/2014/main" id="{05DF01C2-7987-4762-AB80-1FF56FECF62B}"/>
              </a:ext>
            </a:extLst>
          </p:cNvPr>
          <p:cNvSpPr/>
          <p:nvPr/>
        </p:nvSpPr>
        <p:spPr>
          <a:xfrm>
            <a:off x="1111029" y="588412"/>
            <a:ext cx="8886649" cy="1077218"/>
          </a:xfrm>
          <a:prstGeom prst="rect">
            <a:avLst/>
          </a:prstGeom>
          <a:noFill/>
        </p:spPr>
        <p:txBody>
          <a:bodyPr wrap="square" lIns="91440" tIns="45720" rIns="91440" bIns="45720">
            <a:spAutoFit/>
          </a:bodyPr>
          <a:lstStyle/>
          <a:p>
            <a:pPr algn="ctr"/>
            <a:r>
              <a:rPr lang="en-US" sz="1600" b="1" spc="50" dirty="0">
                <a:ln w="0"/>
                <a:solidFill>
                  <a:schemeClr val="bg2"/>
                </a:solidFill>
                <a:effectLst>
                  <a:innerShdw blurRad="63500" dist="50800" dir="13500000">
                    <a:srgbClr val="000000">
                      <a:alpha val="50000"/>
                    </a:srgbClr>
                  </a:innerShdw>
                </a:effectLst>
              </a:rPr>
              <a:t>Students who do not have course materials will not be allowed into the course. Since students who have not obtained their online activity passwords cannot perform the activities, the evaluation result is calculated as 0.</a:t>
            </a:r>
          </a:p>
          <a:p>
            <a:pPr algn="ctr"/>
            <a:endParaRPr lang="tr-TR" sz="1600" b="1" spc="50" dirty="0">
              <a:ln w="0"/>
              <a:solidFill>
                <a:schemeClr val="bg2"/>
              </a:solidFill>
              <a:effectLst>
                <a:innerShdw blurRad="63500" dist="50800" dir="13500000">
                  <a:srgbClr val="000000">
                    <a:alpha val="50000"/>
                  </a:srgbClr>
                </a:innerShdw>
              </a:effectLst>
            </a:endParaRPr>
          </a:p>
        </p:txBody>
      </p:sp>
      <p:sp>
        <p:nvSpPr>
          <p:cNvPr id="68" name="Dikdörtgen 67">
            <a:extLst>
              <a:ext uri="{FF2B5EF4-FFF2-40B4-BE49-F238E27FC236}">
                <a16:creationId xmlns:a16="http://schemas.microsoft.com/office/drawing/2014/main" id="{E7655103-C068-4592-83BF-9E8D008BB98B}"/>
              </a:ext>
            </a:extLst>
          </p:cNvPr>
          <p:cNvSpPr/>
          <p:nvPr/>
        </p:nvSpPr>
        <p:spPr>
          <a:xfrm>
            <a:off x="1111029" y="5546648"/>
            <a:ext cx="9266913" cy="830997"/>
          </a:xfrm>
          <a:prstGeom prst="rect">
            <a:avLst/>
          </a:prstGeom>
          <a:noFill/>
        </p:spPr>
        <p:txBody>
          <a:bodyPr wrap="square" lIns="91440" tIns="45720" rIns="91440" bIns="45720">
            <a:spAutoFit/>
          </a:bodyPr>
          <a:lstStyle/>
          <a:p>
            <a:pPr algn="ctr"/>
            <a:r>
              <a:rPr lang="en-US" sz="1600" b="1" spc="50" dirty="0">
                <a:ln w="0"/>
                <a:solidFill>
                  <a:schemeClr val="bg2"/>
                </a:solidFill>
                <a:effectLst>
                  <a:innerShdw blurRad="63500" dist="50800" dir="13500000">
                    <a:srgbClr val="000000">
                      <a:alpha val="50000"/>
                    </a:srgbClr>
                  </a:innerShdw>
                </a:effectLst>
              </a:rPr>
              <a:t>The use of pirated and non-original resources is prohibited. Otherwise, the student is responsible for covering any legal and financial sanctions and losses that may occur against the university in this regard.</a:t>
            </a:r>
            <a:endParaRPr lang="tr-TR" sz="1600" b="1" spc="50" dirty="0">
              <a:ln w="0"/>
              <a:solidFill>
                <a:schemeClr val="bg2"/>
              </a:solidFill>
              <a:effectLst>
                <a:innerShdw blurRad="63500" dist="50800" dir="13500000">
                  <a:srgbClr val="000000">
                    <a:alpha val="50000"/>
                  </a:srgbClr>
                </a:innerShdw>
              </a:effectLst>
            </a:endParaRPr>
          </a:p>
        </p:txBody>
      </p:sp>
      <p:grpSp>
        <p:nvGrpSpPr>
          <p:cNvPr id="74" name="Google Shape;362;p17">
            <a:extLst>
              <a:ext uri="{FF2B5EF4-FFF2-40B4-BE49-F238E27FC236}">
                <a16:creationId xmlns:a16="http://schemas.microsoft.com/office/drawing/2014/main" id="{2726FCDF-FF03-4631-BDAC-21A10FDAEEDB}"/>
              </a:ext>
            </a:extLst>
          </p:cNvPr>
          <p:cNvGrpSpPr/>
          <p:nvPr/>
        </p:nvGrpSpPr>
        <p:grpSpPr>
          <a:xfrm>
            <a:off x="774339" y="3540577"/>
            <a:ext cx="2662572" cy="1626509"/>
            <a:chOff x="454540" y="4489707"/>
            <a:chExt cx="2662572" cy="1113444"/>
          </a:xfrm>
        </p:grpSpPr>
        <p:sp>
          <p:nvSpPr>
            <p:cNvPr id="75" name="Google Shape;363;p17">
              <a:extLst>
                <a:ext uri="{FF2B5EF4-FFF2-40B4-BE49-F238E27FC236}">
                  <a16:creationId xmlns:a16="http://schemas.microsoft.com/office/drawing/2014/main" id="{3BE7750A-2557-407C-8D0B-2BA13C90D202}"/>
                </a:ext>
              </a:extLst>
            </p:cNvPr>
            <p:cNvSpPr txBox="1"/>
            <p:nvPr/>
          </p:nvSpPr>
          <p:spPr>
            <a:xfrm>
              <a:off x="454540" y="4489707"/>
              <a:ext cx="2644771" cy="7717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b="0" i="0" u="none" strike="noStrike" cap="none" dirty="0">
                  <a:solidFill>
                    <a:schemeClr val="accent2"/>
                  </a:solidFill>
                  <a:latin typeface="Tw Cen MT" panose="020B0602020104020603" pitchFamily="34" charset="0"/>
                  <a:ea typeface="Twentieth Century"/>
                  <a:cs typeface="Twentieth Century"/>
                  <a:sym typeface="Twentieth Century"/>
                </a:rPr>
                <a:t>Emp</a:t>
              </a:r>
              <a:r>
                <a:rPr lang="tr-TR" sz="1800" dirty="0">
                  <a:solidFill>
                    <a:schemeClr val="accent2"/>
                  </a:solidFill>
                  <a:latin typeface="Tw Cen MT" panose="020B0602020104020603" pitchFamily="34" charset="0"/>
                  <a:ea typeface="Twentieth Century"/>
                  <a:cs typeface="Twentieth Century"/>
                  <a:sym typeface="Twentieth Century"/>
                </a:rPr>
                <a:t>ower</a:t>
              </a:r>
            </a:p>
            <a:p>
              <a:pPr marL="0" marR="0" lvl="0" indent="0" algn="ctr" rtl="0">
                <a:spcBef>
                  <a:spcPts val="0"/>
                </a:spcBef>
                <a:spcAft>
                  <a:spcPts val="0"/>
                </a:spcAft>
                <a:buNone/>
              </a:pPr>
              <a:r>
                <a:rPr lang="tr-TR" sz="1800" dirty="0">
                  <a:solidFill>
                    <a:schemeClr val="accent2"/>
                  </a:solidFill>
                  <a:latin typeface="Tw Cen MT" panose="020B0602020104020603" pitchFamily="34" charset="0"/>
                  <a:ea typeface="Twentieth Century"/>
                  <a:cs typeface="Twentieth Century"/>
                  <a:sym typeface="Twentieth Century"/>
                </a:rPr>
                <a:t>Second Edition</a:t>
              </a:r>
            </a:p>
            <a:p>
              <a:pPr marL="0" marR="0" lvl="0" indent="0" algn="ctr" rtl="0">
                <a:spcBef>
                  <a:spcPts val="0"/>
                </a:spcBef>
                <a:spcAft>
                  <a:spcPts val="0"/>
                </a:spcAft>
                <a:buNone/>
              </a:pPr>
              <a:r>
                <a:rPr lang="tr-TR" sz="1800" dirty="0">
                  <a:solidFill>
                    <a:schemeClr val="accent2"/>
                  </a:solidFill>
                  <a:latin typeface="Tw Cen MT" panose="020B0602020104020603" pitchFamily="34" charset="0"/>
                  <a:ea typeface="Twentieth Century"/>
                  <a:cs typeface="Twentieth Century"/>
                  <a:sym typeface="Twentieth Century"/>
                </a:rPr>
                <a:t>A1 </a:t>
              </a:r>
              <a:r>
                <a:rPr lang="tr-TR" sz="1800" b="0" i="0" u="none" strike="noStrike" cap="none" dirty="0">
                  <a:solidFill>
                    <a:schemeClr val="accent2"/>
                  </a:solidFill>
                  <a:latin typeface="Tw Cen MT" panose="020B0602020104020603" pitchFamily="34" charset="0"/>
                  <a:ea typeface="Twentieth Century"/>
                  <a:cs typeface="Twentieth Century"/>
                  <a:sym typeface="Twentieth Century"/>
                </a:rPr>
                <a:t>Starter</a:t>
              </a:r>
              <a:endParaRPr sz="1800" dirty="0">
                <a:solidFill>
                  <a:schemeClr val="accent2"/>
                </a:solidFill>
                <a:latin typeface="Tw Cen MT" panose="020B0602020104020603" pitchFamily="34" charset="0"/>
              </a:endParaRPr>
            </a:p>
            <a:p>
              <a:pPr marL="0" marR="0" lvl="0" indent="0" algn="ctr" rtl="0">
                <a:spcBef>
                  <a:spcPts val="0"/>
                </a:spcBef>
                <a:spcAft>
                  <a:spcPts val="0"/>
                </a:spcAft>
                <a:buNone/>
              </a:pPr>
              <a:r>
                <a:rPr lang="tr-TR" sz="1800" dirty="0">
                  <a:solidFill>
                    <a:schemeClr val="accent2"/>
                  </a:solidFill>
                  <a:latin typeface="Tw Cen MT" panose="020B0602020104020603" pitchFamily="34" charset="0"/>
                  <a:sym typeface="Twentieth Century"/>
                </a:rPr>
                <a:t>CAMBRIDGE</a:t>
              </a:r>
              <a:endParaRPr sz="1800" dirty="0">
                <a:solidFill>
                  <a:schemeClr val="accent2"/>
                </a:solidFill>
                <a:latin typeface="Tw Cen MT" panose="020B0602020104020603" pitchFamily="34" charset="0"/>
              </a:endParaRPr>
            </a:p>
          </p:txBody>
        </p:sp>
        <p:sp>
          <p:nvSpPr>
            <p:cNvPr id="76" name="Google Shape;364;p17">
              <a:extLst>
                <a:ext uri="{FF2B5EF4-FFF2-40B4-BE49-F238E27FC236}">
                  <a16:creationId xmlns:a16="http://schemas.microsoft.com/office/drawing/2014/main" id="{1BA081FE-79D0-4373-BFF6-6C88ADEC7DD1}"/>
                </a:ext>
              </a:extLst>
            </p:cNvPr>
            <p:cNvSpPr txBox="1"/>
            <p:nvPr/>
          </p:nvSpPr>
          <p:spPr>
            <a:xfrm>
              <a:off x="472341" y="5276640"/>
              <a:ext cx="2644771" cy="3265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b="0" i="0" u="none" strike="noStrike" cap="none" dirty="0">
                  <a:solidFill>
                    <a:srgbClr val="A5A5A5"/>
                  </a:solidFill>
                  <a:latin typeface="Twentieth Century"/>
                  <a:ea typeface="Twentieth Century"/>
                  <a:cs typeface="Twentieth Century"/>
                  <a:sym typeface="Twentieth Century"/>
                </a:rPr>
                <a:t>LEVEL 1</a:t>
              </a:r>
              <a:endParaRPr dirty="0"/>
            </a:p>
          </p:txBody>
        </p:sp>
      </p:grpSp>
      <p:grpSp>
        <p:nvGrpSpPr>
          <p:cNvPr id="77" name="Google Shape;365;p17">
            <a:extLst>
              <a:ext uri="{FF2B5EF4-FFF2-40B4-BE49-F238E27FC236}">
                <a16:creationId xmlns:a16="http://schemas.microsoft.com/office/drawing/2014/main" id="{1123E1E2-926F-4667-A828-610C6D9A7313}"/>
              </a:ext>
            </a:extLst>
          </p:cNvPr>
          <p:cNvGrpSpPr/>
          <p:nvPr/>
        </p:nvGrpSpPr>
        <p:grpSpPr>
          <a:xfrm>
            <a:off x="2974143" y="3605145"/>
            <a:ext cx="2691269" cy="1556487"/>
            <a:chOff x="3344736" y="4416136"/>
            <a:chExt cx="2691269" cy="1240855"/>
          </a:xfrm>
        </p:grpSpPr>
        <p:sp>
          <p:nvSpPr>
            <p:cNvPr id="78" name="Google Shape;366;p17">
              <a:extLst>
                <a:ext uri="{FF2B5EF4-FFF2-40B4-BE49-F238E27FC236}">
                  <a16:creationId xmlns:a16="http://schemas.microsoft.com/office/drawing/2014/main" id="{30A4989C-C776-42C2-9D46-FADF1369CB15}"/>
                </a:ext>
              </a:extLst>
            </p:cNvPr>
            <p:cNvSpPr txBox="1"/>
            <p:nvPr/>
          </p:nvSpPr>
          <p:spPr>
            <a:xfrm>
              <a:off x="3344736" y="4416136"/>
              <a:ext cx="264477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FF0066"/>
                  </a:solidFill>
                  <a:latin typeface="Tw Cen MT" panose="020B0602020104020603" pitchFamily="34" charset="0"/>
                  <a:ea typeface="Twentieth Century"/>
                  <a:cs typeface="Twentieth Century"/>
                  <a:sym typeface="Twentieth Century"/>
                </a:rPr>
                <a:t>Emp</a:t>
              </a:r>
              <a:r>
                <a:rPr lang="en-US" sz="1800" dirty="0">
                  <a:solidFill>
                    <a:srgbClr val="FF0066"/>
                  </a:solidFill>
                  <a:latin typeface="Tw Cen MT" panose="020B0602020104020603" pitchFamily="34" charset="0"/>
                  <a:ea typeface="Twentieth Century"/>
                  <a:cs typeface="Twentieth Century"/>
                  <a:sym typeface="Twentieth Century"/>
                </a:rPr>
                <a:t>ower</a:t>
              </a:r>
              <a:endParaRPr lang="tr-TR" sz="1800" dirty="0">
                <a:solidFill>
                  <a:srgbClr val="FF0066"/>
                </a:solidFill>
                <a:latin typeface="Tw Cen MT" panose="020B0602020104020603" pitchFamily="34" charset="0"/>
                <a:ea typeface="Twentieth Century"/>
                <a:cs typeface="Twentieth Century"/>
                <a:sym typeface="Twentieth Century"/>
              </a:endParaRPr>
            </a:p>
            <a:p>
              <a:pPr marL="0" marR="0" lvl="0" indent="0" algn="ctr" rtl="0">
                <a:spcBef>
                  <a:spcPts val="0"/>
                </a:spcBef>
                <a:spcAft>
                  <a:spcPts val="0"/>
                </a:spcAft>
                <a:buNone/>
              </a:pPr>
              <a:r>
                <a:rPr lang="en-US" sz="1800" dirty="0">
                  <a:solidFill>
                    <a:srgbClr val="FF0066"/>
                  </a:solidFill>
                  <a:latin typeface="Tw Cen MT" panose="020B0602020104020603" pitchFamily="34" charset="0"/>
                  <a:ea typeface="Twentieth Century"/>
                  <a:cs typeface="Twentieth Century"/>
                  <a:sym typeface="Twentieth Century"/>
                </a:rPr>
                <a:t>Second Edition</a:t>
              </a:r>
            </a:p>
            <a:p>
              <a:pPr marL="0" marR="0" lvl="0" indent="0" algn="ctr" rtl="0">
                <a:spcBef>
                  <a:spcPts val="0"/>
                </a:spcBef>
                <a:spcAft>
                  <a:spcPts val="0"/>
                </a:spcAft>
                <a:buNone/>
              </a:pPr>
              <a:r>
                <a:rPr lang="en-US" sz="1800" dirty="0">
                  <a:solidFill>
                    <a:srgbClr val="FF0066"/>
                  </a:solidFill>
                  <a:latin typeface="Tw Cen MT" panose="020B0602020104020603" pitchFamily="34" charset="0"/>
                  <a:ea typeface="Twentieth Century"/>
                  <a:cs typeface="Twentieth Century"/>
                  <a:sym typeface="Twentieth Century"/>
                </a:rPr>
                <a:t>A</a:t>
              </a:r>
              <a:r>
                <a:rPr lang="tr-TR" sz="1800" dirty="0">
                  <a:solidFill>
                    <a:srgbClr val="FF0066"/>
                  </a:solidFill>
                  <a:latin typeface="Tw Cen MT" panose="020B0602020104020603" pitchFamily="34" charset="0"/>
                  <a:ea typeface="Twentieth Century"/>
                  <a:cs typeface="Twentieth Century"/>
                  <a:sym typeface="Twentieth Century"/>
                </a:rPr>
                <a:t>2</a:t>
              </a:r>
              <a:r>
                <a:rPr lang="en-US" sz="1800" dirty="0">
                  <a:solidFill>
                    <a:srgbClr val="FF0066"/>
                  </a:solidFill>
                  <a:latin typeface="Tw Cen MT" panose="020B0602020104020603" pitchFamily="34" charset="0"/>
                  <a:ea typeface="Twentieth Century"/>
                  <a:cs typeface="Twentieth Century"/>
                  <a:sym typeface="Twentieth Century"/>
                </a:rPr>
                <a:t> </a:t>
              </a:r>
              <a:r>
                <a:rPr lang="tr-TR" sz="1800" dirty="0">
                  <a:solidFill>
                    <a:srgbClr val="FF0066"/>
                  </a:solidFill>
                  <a:latin typeface="Tw Cen MT" panose="020B0602020104020603" pitchFamily="34" charset="0"/>
                  <a:ea typeface="Twentieth Century"/>
                  <a:cs typeface="Twentieth Century"/>
                  <a:sym typeface="Twentieth Century"/>
                </a:rPr>
                <a:t>Elementary</a:t>
              </a:r>
              <a:endParaRPr lang="en-US" sz="1800" dirty="0">
                <a:solidFill>
                  <a:srgbClr val="FF0066"/>
                </a:solidFill>
                <a:latin typeface="Tw Cen MT" panose="020B0602020104020603" pitchFamily="34" charset="0"/>
              </a:endParaRPr>
            </a:p>
            <a:p>
              <a:pPr marL="0" marR="0" lvl="0" indent="0" algn="ctr" rtl="0">
                <a:spcBef>
                  <a:spcPts val="0"/>
                </a:spcBef>
                <a:spcAft>
                  <a:spcPts val="0"/>
                </a:spcAft>
                <a:buNone/>
              </a:pPr>
              <a:r>
                <a:rPr lang="en-US" sz="1800" dirty="0">
                  <a:solidFill>
                    <a:srgbClr val="FF0066"/>
                  </a:solidFill>
                  <a:latin typeface="Tw Cen MT" panose="020B0602020104020603" pitchFamily="34" charset="0"/>
                  <a:sym typeface="Twentieth Century"/>
                </a:rPr>
                <a:t>CAMBRIDGE</a:t>
              </a:r>
              <a:endParaRPr lang="en-US" sz="1800" dirty="0">
                <a:solidFill>
                  <a:srgbClr val="FF0066"/>
                </a:solidFill>
                <a:latin typeface="Tw Cen MT" panose="020B0602020104020603" pitchFamily="34" charset="0"/>
              </a:endParaRPr>
            </a:p>
          </p:txBody>
        </p:sp>
        <p:sp>
          <p:nvSpPr>
            <p:cNvPr id="79" name="Google Shape;367;p17">
              <a:extLst>
                <a:ext uri="{FF2B5EF4-FFF2-40B4-BE49-F238E27FC236}">
                  <a16:creationId xmlns:a16="http://schemas.microsoft.com/office/drawing/2014/main" id="{4B87ECDB-A9FC-4026-8D40-66EBD4AB3026}"/>
                </a:ext>
              </a:extLst>
            </p:cNvPr>
            <p:cNvSpPr txBox="1"/>
            <p:nvPr/>
          </p:nvSpPr>
          <p:spPr>
            <a:xfrm>
              <a:off x="3391234" y="5287659"/>
              <a:ext cx="264477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b="0" i="0" u="none" strike="noStrike" cap="none" dirty="0">
                  <a:solidFill>
                    <a:srgbClr val="A5A5A5"/>
                  </a:solidFill>
                  <a:latin typeface="Twentieth Century"/>
                  <a:ea typeface="Twentieth Century"/>
                  <a:cs typeface="Twentieth Century"/>
                  <a:sym typeface="Twentieth Century"/>
                </a:rPr>
                <a:t>LEVEL 2</a:t>
              </a:r>
              <a:endParaRPr sz="1800" b="0" i="0" u="none" strike="noStrike" cap="none" dirty="0">
                <a:solidFill>
                  <a:srgbClr val="A5A5A5"/>
                </a:solidFill>
                <a:latin typeface="Twentieth Century"/>
                <a:ea typeface="Twentieth Century"/>
                <a:cs typeface="Twentieth Century"/>
                <a:sym typeface="Twentieth Century"/>
              </a:endParaRPr>
            </a:p>
          </p:txBody>
        </p:sp>
      </p:grpSp>
      <p:grpSp>
        <p:nvGrpSpPr>
          <p:cNvPr id="80" name="Google Shape;368;p17">
            <a:extLst>
              <a:ext uri="{FF2B5EF4-FFF2-40B4-BE49-F238E27FC236}">
                <a16:creationId xmlns:a16="http://schemas.microsoft.com/office/drawing/2014/main" id="{7B2804EB-866A-40BF-87F5-ABCC94A303AE}"/>
              </a:ext>
            </a:extLst>
          </p:cNvPr>
          <p:cNvGrpSpPr/>
          <p:nvPr/>
        </p:nvGrpSpPr>
        <p:grpSpPr>
          <a:xfrm>
            <a:off x="5283016" y="3575318"/>
            <a:ext cx="2650676" cy="1829025"/>
            <a:chOff x="6386972" y="4416136"/>
            <a:chExt cx="2650676" cy="976956"/>
          </a:xfrm>
        </p:grpSpPr>
        <p:sp>
          <p:nvSpPr>
            <p:cNvPr id="81" name="Google Shape;369;p17">
              <a:extLst>
                <a:ext uri="{FF2B5EF4-FFF2-40B4-BE49-F238E27FC236}">
                  <a16:creationId xmlns:a16="http://schemas.microsoft.com/office/drawing/2014/main" id="{BB0C45E6-47F0-4A1C-9B58-36BC68B0C47C}"/>
                </a:ext>
              </a:extLst>
            </p:cNvPr>
            <p:cNvSpPr txBox="1"/>
            <p:nvPr/>
          </p:nvSpPr>
          <p:spPr>
            <a:xfrm>
              <a:off x="6392877" y="4416136"/>
              <a:ext cx="2644771" cy="5090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70C0"/>
                  </a:solidFill>
                  <a:latin typeface="Tw Cen MT" panose="020B0602020104020603" pitchFamily="34" charset="0"/>
                  <a:ea typeface="Twentieth Century"/>
                  <a:cs typeface="Twentieth Century"/>
                  <a:sym typeface="Twentieth Century"/>
                </a:rPr>
                <a:t>Emp</a:t>
              </a:r>
              <a:r>
                <a:rPr lang="en-US" sz="1800" dirty="0">
                  <a:solidFill>
                    <a:srgbClr val="0070C0"/>
                  </a:solidFill>
                  <a:latin typeface="Tw Cen MT" panose="020B0602020104020603" pitchFamily="34" charset="0"/>
                  <a:ea typeface="Twentieth Century"/>
                  <a:cs typeface="Twentieth Century"/>
                  <a:sym typeface="Twentieth Century"/>
                </a:rPr>
                <a:t>ower</a:t>
              </a:r>
              <a:endParaRPr lang="tr-TR" sz="1800" dirty="0">
                <a:solidFill>
                  <a:srgbClr val="0070C0"/>
                </a:solidFill>
                <a:latin typeface="Tw Cen MT" panose="020B0602020104020603" pitchFamily="34" charset="0"/>
                <a:ea typeface="Twentieth Century"/>
                <a:cs typeface="Twentieth Century"/>
                <a:sym typeface="Twentieth Century"/>
              </a:endParaRPr>
            </a:p>
            <a:p>
              <a:pPr marL="0" marR="0" lvl="0" indent="0" algn="ctr" rtl="0">
                <a:spcBef>
                  <a:spcPts val="0"/>
                </a:spcBef>
                <a:spcAft>
                  <a:spcPts val="0"/>
                </a:spcAft>
                <a:buNone/>
              </a:pPr>
              <a:r>
                <a:rPr lang="en-US" sz="1800" dirty="0">
                  <a:solidFill>
                    <a:srgbClr val="0070C0"/>
                  </a:solidFill>
                  <a:latin typeface="Tw Cen MT" panose="020B0602020104020603" pitchFamily="34" charset="0"/>
                  <a:ea typeface="Twentieth Century"/>
                  <a:cs typeface="Twentieth Century"/>
                  <a:sym typeface="Twentieth Century"/>
                </a:rPr>
                <a:t>Second Edition</a:t>
              </a:r>
            </a:p>
            <a:p>
              <a:pPr marL="0" marR="0" lvl="0" indent="0" algn="ctr" rtl="0">
                <a:spcBef>
                  <a:spcPts val="0"/>
                </a:spcBef>
                <a:spcAft>
                  <a:spcPts val="0"/>
                </a:spcAft>
                <a:buNone/>
              </a:pPr>
              <a:r>
                <a:rPr lang="tr-TR" sz="1800" dirty="0">
                  <a:solidFill>
                    <a:srgbClr val="0070C0"/>
                  </a:solidFill>
                  <a:latin typeface="Tw Cen MT" panose="020B0602020104020603" pitchFamily="34" charset="0"/>
                  <a:ea typeface="Twentieth Century"/>
                  <a:cs typeface="Twentieth Century"/>
                  <a:sym typeface="Twentieth Century"/>
                </a:rPr>
                <a:t>B1</a:t>
              </a:r>
              <a:r>
                <a:rPr lang="en-US" sz="1800" dirty="0">
                  <a:solidFill>
                    <a:srgbClr val="0070C0"/>
                  </a:solidFill>
                  <a:latin typeface="Tw Cen MT" panose="020B0602020104020603" pitchFamily="34" charset="0"/>
                  <a:ea typeface="Twentieth Century"/>
                  <a:cs typeface="Twentieth Century"/>
                  <a:sym typeface="Twentieth Century"/>
                </a:rPr>
                <a:t> </a:t>
              </a:r>
              <a:r>
                <a:rPr lang="tr-TR" sz="1800" dirty="0">
                  <a:solidFill>
                    <a:srgbClr val="0070C0"/>
                  </a:solidFill>
                  <a:latin typeface="Tw Cen MT" panose="020B0602020104020603" pitchFamily="34" charset="0"/>
                  <a:ea typeface="Twentieth Century"/>
                  <a:cs typeface="Twentieth Century"/>
                  <a:sym typeface="Twentieth Century"/>
                </a:rPr>
                <a:t>Pre-Intermediate</a:t>
              </a:r>
              <a:endParaRPr lang="en-US" sz="1800" dirty="0">
                <a:solidFill>
                  <a:srgbClr val="0070C0"/>
                </a:solidFill>
                <a:latin typeface="Tw Cen MT" panose="020B0602020104020603" pitchFamily="34" charset="0"/>
              </a:endParaRPr>
            </a:p>
            <a:p>
              <a:pPr marL="0" marR="0" lvl="0" indent="0" algn="ctr" rtl="0">
                <a:spcBef>
                  <a:spcPts val="0"/>
                </a:spcBef>
                <a:spcAft>
                  <a:spcPts val="0"/>
                </a:spcAft>
                <a:buNone/>
              </a:pPr>
              <a:r>
                <a:rPr lang="en-US" sz="1800" dirty="0">
                  <a:solidFill>
                    <a:srgbClr val="0070C0"/>
                  </a:solidFill>
                  <a:latin typeface="Tw Cen MT" panose="020B0602020104020603" pitchFamily="34" charset="0"/>
                  <a:sym typeface="Twentieth Century"/>
                </a:rPr>
                <a:t>CAMBRIDGE</a:t>
              </a:r>
              <a:endParaRPr lang="en-US" sz="1800" dirty="0">
                <a:solidFill>
                  <a:srgbClr val="0070C0"/>
                </a:solidFill>
                <a:latin typeface="Tw Cen MT" panose="020B0602020104020603" pitchFamily="34" charset="0"/>
              </a:endParaRPr>
            </a:p>
          </p:txBody>
        </p:sp>
        <p:sp>
          <p:nvSpPr>
            <p:cNvPr id="82" name="Google Shape;370;p17">
              <a:extLst>
                <a:ext uri="{FF2B5EF4-FFF2-40B4-BE49-F238E27FC236}">
                  <a16:creationId xmlns:a16="http://schemas.microsoft.com/office/drawing/2014/main" id="{99FE76A8-0AF7-4A31-91FF-C5594BE44F0E}"/>
                </a:ext>
              </a:extLst>
            </p:cNvPr>
            <p:cNvSpPr txBox="1"/>
            <p:nvPr/>
          </p:nvSpPr>
          <p:spPr>
            <a:xfrm>
              <a:off x="6386972" y="5023760"/>
              <a:ext cx="264477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b="0" i="0" u="none" strike="noStrike" cap="none" dirty="0">
                  <a:solidFill>
                    <a:srgbClr val="A5A5A5"/>
                  </a:solidFill>
                  <a:latin typeface="Twentieth Century"/>
                  <a:ea typeface="Twentieth Century"/>
                  <a:cs typeface="Twentieth Century"/>
                  <a:sym typeface="Twentieth Century"/>
                </a:rPr>
                <a:t>LEVEL 3</a:t>
              </a:r>
              <a:endParaRPr sz="1800" b="0" i="0" u="none" strike="noStrike" cap="none" dirty="0">
                <a:solidFill>
                  <a:srgbClr val="A5A5A5"/>
                </a:solidFill>
                <a:latin typeface="Twentieth Century"/>
                <a:ea typeface="Twentieth Century"/>
                <a:cs typeface="Twentieth Century"/>
                <a:sym typeface="Twentieth Century"/>
              </a:endParaRPr>
            </a:p>
          </p:txBody>
        </p:sp>
      </p:grpSp>
      <p:grpSp>
        <p:nvGrpSpPr>
          <p:cNvPr id="84" name="Google Shape;380;p17">
            <a:extLst>
              <a:ext uri="{FF2B5EF4-FFF2-40B4-BE49-F238E27FC236}">
                <a16:creationId xmlns:a16="http://schemas.microsoft.com/office/drawing/2014/main" id="{D212E224-68C3-4943-8C32-37857D99A5E1}"/>
              </a:ext>
            </a:extLst>
          </p:cNvPr>
          <p:cNvGrpSpPr/>
          <p:nvPr/>
        </p:nvGrpSpPr>
        <p:grpSpPr>
          <a:xfrm>
            <a:off x="7461004" y="3558288"/>
            <a:ext cx="2644772" cy="1500329"/>
            <a:chOff x="6719322" y="4266101"/>
            <a:chExt cx="2644772" cy="956256"/>
          </a:xfrm>
        </p:grpSpPr>
        <p:sp>
          <p:nvSpPr>
            <p:cNvPr id="85" name="Google Shape;381;p17">
              <a:extLst>
                <a:ext uri="{FF2B5EF4-FFF2-40B4-BE49-F238E27FC236}">
                  <a16:creationId xmlns:a16="http://schemas.microsoft.com/office/drawing/2014/main" id="{02C4F88A-A341-44AB-BD34-B2CC11CD276E}"/>
                </a:ext>
              </a:extLst>
            </p:cNvPr>
            <p:cNvSpPr txBox="1"/>
            <p:nvPr/>
          </p:nvSpPr>
          <p:spPr>
            <a:xfrm>
              <a:off x="6719323" y="4266101"/>
              <a:ext cx="264477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rgbClr val="00B050"/>
                  </a:solidFill>
                  <a:latin typeface="Tw Cen MT" panose="020B0602020104020603" pitchFamily="34" charset="0"/>
                  <a:ea typeface="Twentieth Century"/>
                  <a:cs typeface="Twentieth Century"/>
                  <a:sym typeface="Twentieth Century"/>
                </a:rPr>
                <a:t>Emp</a:t>
              </a:r>
              <a:r>
                <a:rPr lang="en-US" sz="1800" dirty="0">
                  <a:solidFill>
                    <a:srgbClr val="00B050"/>
                  </a:solidFill>
                  <a:latin typeface="Tw Cen MT" panose="020B0602020104020603" pitchFamily="34" charset="0"/>
                  <a:ea typeface="Twentieth Century"/>
                  <a:cs typeface="Twentieth Century"/>
                  <a:sym typeface="Twentieth Century"/>
                </a:rPr>
                <a:t>ower</a:t>
              </a:r>
              <a:endParaRPr lang="tr-TR" sz="1800" dirty="0">
                <a:solidFill>
                  <a:srgbClr val="00B050"/>
                </a:solidFill>
                <a:latin typeface="Tw Cen MT" panose="020B0602020104020603" pitchFamily="34" charset="0"/>
                <a:ea typeface="Twentieth Century"/>
                <a:cs typeface="Twentieth Century"/>
                <a:sym typeface="Twentieth Century"/>
              </a:endParaRPr>
            </a:p>
            <a:p>
              <a:pPr marL="0" marR="0" lvl="0" indent="0" algn="ctr" rtl="0">
                <a:spcBef>
                  <a:spcPts val="0"/>
                </a:spcBef>
                <a:spcAft>
                  <a:spcPts val="0"/>
                </a:spcAft>
                <a:buNone/>
              </a:pPr>
              <a:r>
                <a:rPr lang="en-US" sz="1800" dirty="0">
                  <a:solidFill>
                    <a:srgbClr val="00B050"/>
                  </a:solidFill>
                  <a:latin typeface="Tw Cen MT" panose="020B0602020104020603" pitchFamily="34" charset="0"/>
                  <a:ea typeface="Twentieth Century"/>
                  <a:cs typeface="Twentieth Century"/>
                  <a:sym typeface="Twentieth Century"/>
                </a:rPr>
                <a:t>Second Edition</a:t>
              </a:r>
            </a:p>
            <a:p>
              <a:pPr marL="0" marR="0" lvl="0" indent="0" algn="ctr" rtl="0">
                <a:spcBef>
                  <a:spcPts val="0"/>
                </a:spcBef>
                <a:spcAft>
                  <a:spcPts val="0"/>
                </a:spcAft>
                <a:buNone/>
              </a:pPr>
              <a:r>
                <a:rPr lang="tr-TR" sz="1800" dirty="0">
                  <a:solidFill>
                    <a:srgbClr val="00B050"/>
                  </a:solidFill>
                  <a:latin typeface="Tw Cen MT" panose="020B0602020104020603" pitchFamily="34" charset="0"/>
                  <a:ea typeface="Twentieth Century"/>
                  <a:cs typeface="Twentieth Century"/>
                  <a:sym typeface="Twentieth Century"/>
                </a:rPr>
                <a:t>B1+</a:t>
              </a:r>
              <a:r>
                <a:rPr lang="en-US" sz="1800" dirty="0">
                  <a:solidFill>
                    <a:srgbClr val="00B050"/>
                  </a:solidFill>
                  <a:latin typeface="Tw Cen MT" panose="020B0602020104020603" pitchFamily="34" charset="0"/>
                  <a:ea typeface="Twentieth Century"/>
                  <a:cs typeface="Twentieth Century"/>
                  <a:sym typeface="Twentieth Century"/>
                </a:rPr>
                <a:t> </a:t>
              </a:r>
              <a:r>
                <a:rPr lang="tr-TR" sz="1800" dirty="0">
                  <a:solidFill>
                    <a:srgbClr val="00B050"/>
                  </a:solidFill>
                  <a:latin typeface="Tw Cen MT" panose="020B0602020104020603" pitchFamily="34" charset="0"/>
                  <a:ea typeface="Twentieth Century"/>
                  <a:cs typeface="Twentieth Century"/>
                  <a:sym typeface="Twentieth Century"/>
                </a:rPr>
                <a:t>Intermediate</a:t>
              </a:r>
              <a:endParaRPr lang="en-US" sz="1800" dirty="0">
                <a:solidFill>
                  <a:srgbClr val="00B050"/>
                </a:solidFill>
                <a:latin typeface="Tw Cen MT" panose="020B0602020104020603" pitchFamily="34" charset="0"/>
              </a:endParaRPr>
            </a:p>
            <a:p>
              <a:pPr marL="0" marR="0" lvl="0" indent="0" algn="ctr" rtl="0">
                <a:spcBef>
                  <a:spcPts val="0"/>
                </a:spcBef>
                <a:spcAft>
                  <a:spcPts val="0"/>
                </a:spcAft>
                <a:buNone/>
              </a:pPr>
              <a:r>
                <a:rPr lang="en-US" sz="1800" dirty="0">
                  <a:solidFill>
                    <a:srgbClr val="00B050"/>
                  </a:solidFill>
                  <a:latin typeface="Tw Cen MT" panose="020B0602020104020603" pitchFamily="34" charset="0"/>
                  <a:sym typeface="Twentieth Century"/>
                </a:rPr>
                <a:t>CAMBRIDGE</a:t>
              </a:r>
              <a:endParaRPr lang="en-US" sz="1800" dirty="0">
                <a:solidFill>
                  <a:srgbClr val="00B050"/>
                </a:solidFill>
                <a:latin typeface="Tw Cen MT" panose="020B0602020104020603" pitchFamily="34" charset="0"/>
              </a:endParaRPr>
            </a:p>
          </p:txBody>
        </p:sp>
        <p:sp>
          <p:nvSpPr>
            <p:cNvPr id="86" name="Google Shape;382;p17">
              <a:extLst>
                <a:ext uri="{FF2B5EF4-FFF2-40B4-BE49-F238E27FC236}">
                  <a16:creationId xmlns:a16="http://schemas.microsoft.com/office/drawing/2014/main" id="{AC463CF0-2059-4E79-BEC2-252850B020C4}"/>
                </a:ext>
              </a:extLst>
            </p:cNvPr>
            <p:cNvSpPr txBox="1"/>
            <p:nvPr/>
          </p:nvSpPr>
          <p:spPr>
            <a:xfrm>
              <a:off x="6719322" y="4986958"/>
              <a:ext cx="2644771" cy="2353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b="0" i="0" u="none" strike="noStrike" cap="none" dirty="0">
                  <a:solidFill>
                    <a:srgbClr val="A5A5A5"/>
                  </a:solidFill>
                  <a:latin typeface="Twentieth Century"/>
                  <a:ea typeface="Twentieth Century"/>
                  <a:cs typeface="Twentieth Century"/>
                  <a:sym typeface="Twentieth Century"/>
                </a:rPr>
                <a:t>LEVEL 4</a:t>
              </a:r>
              <a:endParaRPr sz="1800" b="0" i="0" u="none" strike="noStrike" cap="none" dirty="0">
                <a:solidFill>
                  <a:srgbClr val="A5A5A5"/>
                </a:solidFill>
                <a:latin typeface="Twentieth Century"/>
                <a:ea typeface="Twentieth Century"/>
                <a:cs typeface="Twentieth Century"/>
                <a:sym typeface="Twentieth Century"/>
              </a:endParaRPr>
            </a:p>
          </p:txBody>
        </p:sp>
      </p:grpSp>
      <p:pic>
        <p:nvPicPr>
          <p:cNvPr id="3" name="Resim 2" descr="metin, dış mekan, su, poster içeren bir resim&#10;&#10;Açıklama otomatik olarak oluşturuldu">
            <a:extLst>
              <a:ext uri="{FF2B5EF4-FFF2-40B4-BE49-F238E27FC236}">
                <a16:creationId xmlns:a16="http://schemas.microsoft.com/office/drawing/2014/main" id="{61CA7440-DE3E-72C4-DC0B-6285537F43AC}"/>
              </a:ext>
            </a:extLst>
          </p:cNvPr>
          <p:cNvPicPr>
            <a:picLocks noChangeAspect="1"/>
          </p:cNvPicPr>
          <p:nvPr/>
        </p:nvPicPr>
        <p:blipFill rotWithShape="1">
          <a:blip r:embed="rId4"/>
          <a:srcRect t="660" b="28740"/>
          <a:stretch/>
        </p:blipFill>
        <p:spPr>
          <a:xfrm>
            <a:off x="1207323" y="1660251"/>
            <a:ext cx="1795482" cy="17954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descr="metin, poster, Reklamcılık, dans içeren bir resim&#10;&#10;Açıklama otomatik olarak oluşturuldu">
            <a:extLst>
              <a:ext uri="{FF2B5EF4-FFF2-40B4-BE49-F238E27FC236}">
                <a16:creationId xmlns:a16="http://schemas.microsoft.com/office/drawing/2014/main" id="{A62F50DD-91D3-6BE4-50D9-58CFA243EE4B}"/>
              </a:ext>
            </a:extLst>
          </p:cNvPr>
          <p:cNvPicPr>
            <a:picLocks noChangeAspect="1"/>
          </p:cNvPicPr>
          <p:nvPr/>
        </p:nvPicPr>
        <p:blipFill rotWithShape="1">
          <a:blip r:embed="rId5"/>
          <a:srcRect l="-225" t="1859" r="225" b="27441"/>
          <a:stretch/>
        </p:blipFill>
        <p:spPr>
          <a:xfrm>
            <a:off x="3422037" y="1668996"/>
            <a:ext cx="1795483" cy="1795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descr="metin, açık mavi, su, poster içeren bir resim&#10;&#10;Açıklama otomatik olarak oluşturuldu">
            <a:extLst>
              <a:ext uri="{FF2B5EF4-FFF2-40B4-BE49-F238E27FC236}">
                <a16:creationId xmlns:a16="http://schemas.microsoft.com/office/drawing/2014/main" id="{668BA335-E1AC-F5C4-A26F-9F3D975D6EE1}"/>
              </a:ext>
            </a:extLst>
          </p:cNvPr>
          <p:cNvPicPr>
            <a:picLocks noChangeAspect="1"/>
          </p:cNvPicPr>
          <p:nvPr/>
        </p:nvPicPr>
        <p:blipFill rotWithShape="1">
          <a:blip r:embed="rId6">
            <a:extLst>
              <a:ext uri="{28A0092B-C50C-407E-A947-70E740481C1C}">
                <a14:useLocalDpi xmlns:a14="http://schemas.microsoft.com/office/drawing/2010/main" val="0"/>
              </a:ext>
            </a:extLst>
          </a:blip>
          <a:srcRect t="147" b="29153"/>
          <a:stretch/>
        </p:blipFill>
        <p:spPr>
          <a:xfrm>
            <a:off x="5707392" y="1739205"/>
            <a:ext cx="1795482" cy="17954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Resim 7" descr="metin, dış mekan, yürüyüş yapma, giyim içeren bir resim&#10;&#10;Açıklama otomatik olarak oluşturuldu">
            <a:extLst>
              <a:ext uri="{FF2B5EF4-FFF2-40B4-BE49-F238E27FC236}">
                <a16:creationId xmlns:a16="http://schemas.microsoft.com/office/drawing/2014/main" id="{AEFE46F1-BF91-7F8E-D2F4-F61A22E439CF}"/>
              </a:ext>
            </a:extLst>
          </p:cNvPr>
          <p:cNvPicPr>
            <a:picLocks noChangeAspect="1"/>
          </p:cNvPicPr>
          <p:nvPr/>
        </p:nvPicPr>
        <p:blipFill rotWithShape="1">
          <a:blip r:embed="rId7">
            <a:extLst>
              <a:ext uri="{28A0092B-C50C-407E-A947-70E740481C1C}">
                <a14:useLocalDpi xmlns:a14="http://schemas.microsoft.com/office/drawing/2010/main" val="0"/>
              </a:ext>
            </a:extLst>
          </a:blip>
          <a:srcRect t="414" b="29273"/>
          <a:stretch/>
        </p:blipFill>
        <p:spPr>
          <a:xfrm>
            <a:off x="7868170" y="1715458"/>
            <a:ext cx="1795483" cy="1795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Google Shape;119;p13">
            <a:extLst>
              <a:ext uri="{FF2B5EF4-FFF2-40B4-BE49-F238E27FC236}">
                <a16:creationId xmlns:a16="http://schemas.microsoft.com/office/drawing/2014/main" id="{BCCDCA1C-078B-9838-2A08-501F308260DF}"/>
              </a:ext>
            </a:extLst>
          </p:cNvPr>
          <p:cNvSpPr txBox="1"/>
          <p:nvPr/>
        </p:nvSpPr>
        <p:spPr>
          <a:xfrm rot="16200000">
            <a:off x="-926721" y="3264159"/>
            <a:ext cx="2360920" cy="507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4" cy="6858000"/>
            <a:chOff x="213096" y="0"/>
            <a:chExt cx="11447504"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96" name="Google Shape;396;p18"/>
            <p:cNvSpPr txBox="1"/>
            <p:nvPr/>
          </p:nvSpPr>
          <p:spPr>
            <a:xfrm rot="16200000">
              <a:off x="10221286" y="3259044"/>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61092" cy="6858000"/>
            <a:chOff x="491575" y="0"/>
            <a:chExt cx="9961092"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1" name="Google Shape;401;p18"/>
            <p:cNvSpPr txBox="1"/>
            <p:nvPr/>
          </p:nvSpPr>
          <p:spPr>
            <a:xfrm rot="16200000">
              <a:off x="9017253" y="3265227"/>
              <a:ext cx="2346465" cy="5197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7" name="Google Shape;407;p18"/>
            <p:cNvSpPr txBox="1"/>
            <p:nvPr/>
          </p:nvSpPr>
          <p:spPr>
            <a:xfrm rot="16200000">
              <a:off x="8619867" y="3238111"/>
              <a:ext cx="2346466" cy="5451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780364" y="-19992"/>
            <a:ext cx="11860720" cy="6858000"/>
            <a:chOff x="-2449883" y="-1"/>
            <a:chExt cx="11860720"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2" name="Google Shape;412;p18"/>
            <p:cNvSpPr txBox="1"/>
            <p:nvPr/>
          </p:nvSpPr>
          <p:spPr>
            <a:xfrm rot="16200000">
              <a:off x="7968141" y="3263987"/>
              <a:ext cx="2346465" cy="522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r>
                <a:rPr lang="tr-TR" sz="2600" b="1" i="0" u="none" strike="noStrike" cap="none" dirty="0">
                  <a:solidFill>
                    <a:srgbClr val="F0EEF0"/>
                  </a:solidFill>
                  <a:latin typeface="Twentieth Century"/>
                  <a:ea typeface="Twentieth Century"/>
                  <a:cs typeface="Twentieth Century"/>
                  <a:sym typeface="Twentieth Century"/>
                </a:rPr>
                <a:t>!</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3" name="Google Shape;413;p18"/>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7" name="Google Shape;417;p18"/>
            <p:cNvSpPr txBox="1"/>
            <p:nvPr/>
          </p:nvSpPr>
          <p:spPr>
            <a:xfrm rot="16200000">
              <a:off x="-849104" y="3259040"/>
              <a:ext cx="2332015" cy="5177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grpSp>
        <p:nvGrpSpPr>
          <p:cNvPr id="419" name="Google Shape;419;p18"/>
          <p:cNvGrpSpPr/>
          <p:nvPr/>
        </p:nvGrpSpPr>
        <p:grpSpPr>
          <a:xfrm>
            <a:off x="1287342" y="964965"/>
            <a:ext cx="3878490" cy="3761127"/>
            <a:chOff x="764723" y="2082111"/>
            <a:chExt cx="3238121" cy="3565280"/>
          </a:xfrm>
        </p:grpSpPr>
        <p:sp>
          <p:nvSpPr>
            <p:cNvPr id="420" name="Google Shape;420;p18"/>
            <p:cNvSpPr/>
            <p:nvPr/>
          </p:nvSpPr>
          <p:spPr>
            <a:xfrm>
              <a:off x="764723" y="2277144"/>
              <a:ext cx="662056" cy="662056"/>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21" name="Google Shape;421;p18"/>
            <p:cNvPicPr preferRelativeResize="0"/>
            <p:nvPr/>
          </p:nvPicPr>
          <p:blipFill rotWithShape="1">
            <a:blip r:embed="rId4">
              <a:alphaModFix/>
            </a:blip>
            <a:srcRect/>
            <a:stretch/>
          </p:blipFill>
          <p:spPr>
            <a:xfrm>
              <a:off x="906731" y="2399384"/>
              <a:ext cx="398394" cy="398394"/>
            </a:xfrm>
            <a:prstGeom prst="rect">
              <a:avLst/>
            </a:prstGeom>
            <a:noFill/>
            <a:ln>
              <a:noFill/>
            </a:ln>
          </p:spPr>
        </p:pic>
        <p:sp>
          <p:nvSpPr>
            <p:cNvPr id="422" name="Google Shape;422;p18"/>
            <p:cNvSpPr txBox="1"/>
            <p:nvPr/>
          </p:nvSpPr>
          <p:spPr>
            <a:xfrm>
              <a:off x="1424256" y="2082111"/>
              <a:ext cx="15557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3F3F3F"/>
                  </a:solidFill>
                  <a:latin typeface="Twentieth Century"/>
                  <a:ea typeface="Twentieth Century"/>
                  <a:cs typeface="Twentieth Century"/>
                  <a:sym typeface="Twentieth Century"/>
                </a:rPr>
                <a:t>Attendance</a:t>
              </a:r>
              <a:endParaRPr sz="1800" dirty="0">
                <a:solidFill>
                  <a:srgbClr val="3F3F3F"/>
                </a:solidFill>
                <a:latin typeface="Twentieth Century"/>
                <a:ea typeface="Twentieth Century"/>
                <a:cs typeface="Twentieth Century"/>
                <a:sym typeface="Twentieth Century"/>
              </a:endParaRPr>
            </a:p>
          </p:txBody>
        </p:sp>
        <p:sp>
          <p:nvSpPr>
            <p:cNvPr id="423" name="Google Shape;423;p18"/>
            <p:cNvSpPr txBox="1"/>
            <p:nvPr/>
          </p:nvSpPr>
          <p:spPr>
            <a:xfrm>
              <a:off x="1476096" y="2451443"/>
              <a:ext cx="2526748" cy="319594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200" dirty="0">
                  <a:effectLst/>
                  <a:latin typeface="Twentieth Century"/>
                  <a:ea typeface="Calibri" panose="020F0502020204030204" pitchFamily="34" charset="0"/>
                  <a:cs typeface="Times New Roman" panose="02020603050405020304" pitchFamily="18" charset="0"/>
                </a:rPr>
                <a:t>It is very important that you attend classes. If your absence in a level exceeds 36 hours, you will repeat the relevant level regardless of your success.</a:t>
              </a:r>
            </a:p>
            <a:p>
              <a:pPr marL="0" marR="0" lvl="0" indent="0" rtl="0">
                <a:spcBef>
                  <a:spcPts val="0"/>
                </a:spcBef>
                <a:spcAft>
                  <a:spcPts val="0"/>
                </a:spcAft>
                <a:buNone/>
              </a:pPr>
              <a:endParaRPr lang="en-US" sz="1200" dirty="0">
                <a:effectLst/>
                <a:latin typeface="Twentieth Century"/>
                <a:ea typeface="Calibri" panose="020F0502020204030204" pitchFamily="34" charset="0"/>
                <a:cs typeface="Times New Roman" panose="02020603050405020304" pitchFamily="18" charset="0"/>
              </a:endParaRPr>
            </a:p>
            <a:p>
              <a:pPr marL="0" marR="0" lvl="0" indent="0" rtl="0">
                <a:spcBef>
                  <a:spcPts val="0"/>
                </a:spcBef>
                <a:spcAft>
                  <a:spcPts val="0"/>
                </a:spcAft>
                <a:buNone/>
              </a:pPr>
              <a:r>
                <a:rPr lang="en-US" sz="1200" dirty="0">
                  <a:effectLst/>
                  <a:latin typeface="Twentieth Century"/>
                  <a:ea typeface="Calibri" panose="020F0502020204030204" pitchFamily="34" charset="0"/>
                  <a:cs typeface="Times New Roman" panose="02020603050405020304" pitchFamily="18" charset="0"/>
                </a:rPr>
                <a:t>However, since the first period is 7 weeks, </a:t>
              </a:r>
              <a:r>
                <a:rPr lang="tr-TR" sz="1200" dirty="0" err="1">
                  <a:latin typeface="Twentieth Century"/>
                  <a:ea typeface="Calibri" panose="020F0502020204030204" pitchFamily="34" charset="0"/>
                  <a:cs typeface="Times New Roman" panose="02020603050405020304" pitchFamily="18" charset="0"/>
                </a:rPr>
                <a:t>the</a:t>
              </a:r>
              <a:r>
                <a:rPr lang="tr-TR" sz="1200" dirty="0">
                  <a:latin typeface="Twentieth Century"/>
                  <a:ea typeface="Calibri" panose="020F0502020204030204" pitchFamily="34" charset="0"/>
                  <a:cs typeface="Times New Roman" panose="02020603050405020304" pitchFamily="18" charset="0"/>
                </a:rPr>
                <a:t> </a:t>
              </a:r>
              <a:r>
                <a:rPr lang="tr-TR" sz="1200" dirty="0" err="1">
                  <a:latin typeface="Twentieth Century"/>
                  <a:ea typeface="Calibri" panose="020F0502020204030204" pitchFamily="34" charset="0"/>
                  <a:cs typeface="Times New Roman" panose="02020603050405020304" pitchFamily="18" charset="0"/>
                </a:rPr>
                <a:t>absence</a:t>
              </a:r>
              <a:r>
                <a:rPr lang="tr-TR" sz="1200" dirty="0">
                  <a:latin typeface="Twentieth Century"/>
                  <a:ea typeface="Calibri" panose="020F0502020204030204" pitchFamily="34" charset="0"/>
                  <a:cs typeface="Times New Roman" panose="02020603050405020304" pitchFamily="18" charset="0"/>
                </a:rPr>
                <a:t> limit </a:t>
              </a:r>
              <a:r>
                <a:rPr lang="en-US" sz="1200" dirty="0">
                  <a:effectLst/>
                  <a:latin typeface="Twentieth Century"/>
                  <a:ea typeface="Calibri" panose="020F0502020204030204" pitchFamily="34" charset="0"/>
                  <a:cs typeface="Times New Roman" panose="02020603050405020304" pitchFamily="18" charset="0"/>
                </a:rPr>
                <a:t> will be 32 hours.</a:t>
              </a:r>
            </a:p>
            <a:p>
              <a:pPr marL="0" marR="0" lvl="0" indent="0" rtl="0">
                <a:spcBef>
                  <a:spcPts val="0"/>
                </a:spcBef>
                <a:spcAft>
                  <a:spcPts val="0"/>
                </a:spcAft>
                <a:buNone/>
              </a:pPr>
              <a:endParaRPr lang="en-US" sz="1200" dirty="0">
                <a:effectLst/>
                <a:latin typeface="Twentieth Century"/>
                <a:ea typeface="Calibri" panose="020F0502020204030204" pitchFamily="34" charset="0"/>
                <a:cs typeface="Times New Roman" panose="02020603050405020304" pitchFamily="18" charset="0"/>
              </a:endParaRPr>
            </a:p>
            <a:p>
              <a:pPr marL="0" marR="0" lvl="0" indent="0" rtl="0">
                <a:spcBef>
                  <a:spcPts val="0"/>
                </a:spcBef>
                <a:spcAft>
                  <a:spcPts val="0"/>
                </a:spcAft>
                <a:buNone/>
              </a:pPr>
              <a:r>
                <a:rPr lang="en-US" sz="1200" dirty="0">
                  <a:effectLst/>
                  <a:latin typeface="Twentieth Century"/>
                  <a:ea typeface="Calibri" panose="020F0502020204030204" pitchFamily="34" charset="0"/>
                  <a:cs typeface="Times New Roman" panose="02020603050405020304" pitchFamily="18" charset="0"/>
                </a:rPr>
                <a:t>You are responsible for keeping your own attendance records.</a:t>
              </a:r>
            </a:p>
            <a:p>
              <a:pPr marL="0" marR="0" lvl="0" indent="0" rtl="0">
                <a:spcBef>
                  <a:spcPts val="0"/>
                </a:spcBef>
                <a:spcAft>
                  <a:spcPts val="0"/>
                </a:spcAft>
                <a:buNone/>
              </a:pPr>
              <a:endParaRPr lang="en-US" sz="1200" dirty="0">
                <a:effectLst/>
                <a:latin typeface="Twentieth Century"/>
                <a:ea typeface="Calibri" panose="020F0502020204030204" pitchFamily="34" charset="0"/>
                <a:cs typeface="Times New Roman" panose="02020603050405020304" pitchFamily="18" charset="0"/>
              </a:endParaRPr>
            </a:p>
            <a:p>
              <a:pPr marL="0" marR="0" lvl="0" indent="0" rtl="0">
                <a:spcBef>
                  <a:spcPts val="0"/>
                </a:spcBef>
                <a:spcAft>
                  <a:spcPts val="0"/>
                </a:spcAft>
                <a:buNone/>
              </a:pPr>
              <a:r>
                <a:rPr lang="en-US" sz="1200" dirty="0">
                  <a:effectLst/>
                  <a:latin typeface="Twentieth Century"/>
                  <a:ea typeface="Calibri" panose="020F0502020204030204" pitchFamily="34" charset="0"/>
                  <a:cs typeface="Times New Roman" panose="02020603050405020304" pitchFamily="18" charset="0"/>
                </a:rPr>
                <a:t>The administration and/or faculty members do not have the authority to give you leave for any reason (excuses such as travel, illness, etc.). You can use your absence for such urgent and important situations.</a:t>
              </a:r>
            </a:p>
            <a:p>
              <a:pPr marL="0" marR="0" lvl="0" indent="0" rtl="0">
                <a:spcBef>
                  <a:spcPts val="0"/>
                </a:spcBef>
                <a:spcAft>
                  <a:spcPts val="0"/>
                </a:spcAft>
                <a:buNone/>
              </a:pPr>
              <a:endParaRPr lang="en-US" sz="1200" dirty="0">
                <a:effectLst/>
                <a:latin typeface="Twentieth Century"/>
                <a:ea typeface="Calibri" panose="020F0502020204030204" pitchFamily="34" charset="0"/>
                <a:cs typeface="Times New Roman" panose="02020603050405020304" pitchFamily="18" charset="0"/>
              </a:endParaRPr>
            </a:p>
            <a:p>
              <a:pPr marL="0" marR="0" lvl="0" indent="0" rtl="0">
                <a:spcBef>
                  <a:spcPts val="0"/>
                </a:spcBef>
                <a:spcAft>
                  <a:spcPts val="0"/>
                </a:spcAft>
                <a:buNone/>
              </a:pPr>
              <a:r>
                <a:rPr lang="en-US" sz="1200" dirty="0">
                  <a:effectLst/>
                  <a:latin typeface="Twentieth Century"/>
                  <a:ea typeface="Calibri" panose="020F0502020204030204" pitchFamily="34" charset="0"/>
                  <a:cs typeface="Times New Roman" panose="02020603050405020304" pitchFamily="18" charset="0"/>
                </a:rPr>
                <a:t>Health reports are not deducted from absences. (Except for committee reports in cases requiring treatment for 20 days or more)</a:t>
              </a:r>
              <a:endParaRPr lang="tr-TR" sz="1200" dirty="0">
                <a:solidFill>
                  <a:srgbClr val="3F3F3F"/>
                </a:solidFill>
                <a:latin typeface="Twentieth Century"/>
                <a:ea typeface="Twentieth Century"/>
                <a:cs typeface="Twentieth Century"/>
                <a:sym typeface="Twentieth Century"/>
              </a:endParaRPr>
            </a:p>
            <a:p>
              <a:pPr marL="0" marR="0" lvl="0" indent="0" rtl="0">
                <a:spcBef>
                  <a:spcPts val="0"/>
                </a:spcBef>
                <a:spcAft>
                  <a:spcPts val="0"/>
                </a:spcAft>
                <a:buNone/>
              </a:pPr>
              <a:endParaRPr lang="tr-TR" sz="1200" dirty="0">
                <a:solidFill>
                  <a:srgbClr val="3F3F3F"/>
                </a:solidFill>
                <a:latin typeface="Twentieth Century"/>
                <a:ea typeface="Twentieth Century"/>
                <a:cs typeface="Twentieth Century"/>
                <a:sym typeface="Twentieth Century"/>
              </a:endParaRPr>
            </a:p>
          </p:txBody>
        </p:sp>
      </p:grpSp>
      <p:grpSp>
        <p:nvGrpSpPr>
          <p:cNvPr id="424" name="Google Shape;424;p18"/>
          <p:cNvGrpSpPr/>
          <p:nvPr/>
        </p:nvGrpSpPr>
        <p:grpSpPr>
          <a:xfrm>
            <a:off x="1287342" y="5264418"/>
            <a:ext cx="3950341" cy="1007524"/>
            <a:chOff x="764723" y="3420415"/>
            <a:chExt cx="3184914" cy="1007524"/>
          </a:xfrm>
        </p:grpSpPr>
        <p:sp>
          <p:nvSpPr>
            <p:cNvPr id="425" name="Google Shape;425;p18"/>
            <p:cNvSpPr/>
            <p:nvPr/>
          </p:nvSpPr>
          <p:spPr>
            <a:xfrm>
              <a:off x="764723" y="3555165"/>
              <a:ext cx="662056" cy="662056"/>
            </a:xfrm>
            <a:prstGeom prst="ellipse">
              <a:avLst/>
            </a:prstGeom>
            <a:solidFill>
              <a:srgbClr val="03A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6" name="Google Shape;426;p18"/>
            <p:cNvSpPr txBox="1"/>
            <p:nvPr/>
          </p:nvSpPr>
          <p:spPr>
            <a:xfrm>
              <a:off x="1435200" y="3420415"/>
              <a:ext cx="15557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3F3F3F"/>
                  </a:solidFill>
                  <a:latin typeface="Twentieth Century"/>
                  <a:ea typeface="Twentieth Century"/>
                  <a:cs typeface="Twentieth Century"/>
                  <a:sym typeface="Twentieth Century"/>
                </a:rPr>
                <a:t>Resources</a:t>
              </a:r>
              <a:endParaRPr sz="1800" dirty="0">
                <a:solidFill>
                  <a:srgbClr val="3F3F3F"/>
                </a:solidFill>
                <a:latin typeface="Twentieth Century"/>
                <a:ea typeface="Twentieth Century"/>
                <a:cs typeface="Twentieth Century"/>
                <a:sym typeface="Twentieth Century"/>
              </a:endParaRPr>
            </a:p>
          </p:txBody>
        </p:sp>
        <p:sp>
          <p:nvSpPr>
            <p:cNvPr id="427" name="Google Shape;427;p18"/>
            <p:cNvSpPr txBox="1"/>
            <p:nvPr/>
          </p:nvSpPr>
          <p:spPr>
            <a:xfrm>
              <a:off x="1422889" y="3781608"/>
              <a:ext cx="252674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Students who do not have lesson materials such as book, dictionary etc. cannot attend the classes. The use of pirated copies is prohibited</a:t>
              </a:r>
              <a:r>
                <a:rPr lang="tr-TR" sz="1200" dirty="0">
                  <a:solidFill>
                    <a:srgbClr val="3F3F3F"/>
                  </a:solidFill>
                  <a:latin typeface="Twentieth Century"/>
                  <a:ea typeface="Twentieth Century"/>
                  <a:cs typeface="Twentieth Century"/>
                  <a:sym typeface="Twentieth Century"/>
                </a:rPr>
                <a:t>.</a:t>
              </a:r>
              <a:endParaRPr sz="1200" dirty="0">
                <a:solidFill>
                  <a:srgbClr val="3F3F3F"/>
                </a:solidFill>
                <a:latin typeface="Twentieth Century"/>
                <a:ea typeface="Twentieth Century"/>
                <a:cs typeface="Twentieth Century"/>
                <a:sym typeface="Twentieth Century"/>
              </a:endParaRPr>
            </a:p>
          </p:txBody>
        </p:sp>
        <p:pic>
          <p:nvPicPr>
            <p:cNvPr id="428" name="Google Shape;428;p18"/>
            <p:cNvPicPr preferRelativeResize="0"/>
            <p:nvPr/>
          </p:nvPicPr>
          <p:blipFill rotWithShape="1">
            <a:blip r:embed="rId5">
              <a:alphaModFix/>
            </a:blip>
            <a:srcRect/>
            <a:stretch/>
          </p:blipFill>
          <p:spPr>
            <a:xfrm>
              <a:off x="901946" y="3703169"/>
              <a:ext cx="463614" cy="340949"/>
            </a:xfrm>
            <a:prstGeom prst="rect">
              <a:avLst/>
            </a:prstGeom>
            <a:noFill/>
            <a:ln>
              <a:noFill/>
            </a:ln>
          </p:spPr>
        </p:pic>
      </p:grpSp>
      <p:grpSp>
        <p:nvGrpSpPr>
          <p:cNvPr id="429" name="Google Shape;429;p18"/>
          <p:cNvGrpSpPr/>
          <p:nvPr/>
        </p:nvGrpSpPr>
        <p:grpSpPr>
          <a:xfrm>
            <a:off x="5596657" y="2710756"/>
            <a:ext cx="3197225" cy="1113751"/>
            <a:chOff x="764723" y="4698436"/>
            <a:chExt cx="3197225" cy="1113751"/>
          </a:xfrm>
        </p:grpSpPr>
        <p:sp>
          <p:nvSpPr>
            <p:cNvPr id="430" name="Google Shape;430;p18"/>
            <p:cNvSpPr/>
            <p:nvPr/>
          </p:nvSpPr>
          <p:spPr>
            <a:xfrm>
              <a:off x="764723" y="4833186"/>
              <a:ext cx="662056" cy="66205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1" name="Google Shape;431;p18"/>
            <p:cNvSpPr txBox="1"/>
            <p:nvPr/>
          </p:nvSpPr>
          <p:spPr>
            <a:xfrm>
              <a:off x="1435200" y="4698436"/>
              <a:ext cx="15557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3F3F3F"/>
                  </a:solidFill>
                  <a:latin typeface="Twentieth Century"/>
                  <a:ea typeface="Twentieth Century"/>
                  <a:cs typeface="Twentieth Century"/>
                  <a:sym typeface="Twentieth Century"/>
                </a:rPr>
                <a:t>Punctuality</a:t>
              </a:r>
              <a:endParaRPr sz="1800" dirty="0">
                <a:solidFill>
                  <a:srgbClr val="3F3F3F"/>
                </a:solidFill>
                <a:latin typeface="Twentieth Century"/>
                <a:ea typeface="Twentieth Century"/>
                <a:cs typeface="Twentieth Century"/>
                <a:sym typeface="Twentieth Century"/>
              </a:endParaRPr>
            </a:p>
          </p:txBody>
        </p:sp>
        <p:sp>
          <p:nvSpPr>
            <p:cNvPr id="432" name="Google Shape;432;p18"/>
            <p:cNvSpPr txBox="1"/>
            <p:nvPr/>
          </p:nvSpPr>
          <p:spPr>
            <a:xfrm>
              <a:off x="1435200" y="4981190"/>
              <a:ext cx="252674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You must attend the classes on time. Those who are late will not be allowed into classes/exams.</a:t>
              </a:r>
              <a:endParaRPr sz="1200" dirty="0">
                <a:solidFill>
                  <a:srgbClr val="3F3F3F"/>
                </a:solidFill>
                <a:latin typeface="Twentieth Century"/>
                <a:ea typeface="Twentieth Century"/>
                <a:cs typeface="Twentieth Century"/>
                <a:sym typeface="Twentieth Century"/>
              </a:endParaRPr>
            </a:p>
          </p:txBody>
        </p:sp>
        <p:pic>
          <p:nvPicPr>
            <p:cNvPr id="433" name="Google Shape;433;p18"/>
            <p:cNvPicPr preferRelativeResize="0"/>
            <p:nvPr/>
          </p:nvPicPr>
          <p:blipFill rotWithShape="1">
            <a:blip r:embed="rId6">
              <a:alphaModFix/>
            </a:blip>
            <a:srcRect/>
            <a:stretch/>
          </p:blipFill>
          <p:spPr>
            <a:xfrm>
              <a:off x="896553" y="4977083"/>
              <a:ext cx="398396" cy="398396"/>
            </a:xfrm>
            <a:prstGeom prst="rect">
              <a:avLst/>
            </a:prstGeom>
            <a:noFill/>
            <a:ln>
              <a:noFill/>
            </a:ln>
          </p:spPr>
        </p:pic>
      </p:grpSp>
      <p:grpSp>
        <p:nvGrpSpPr>
          <p:cNvPr id="444" name="Google Shape;444;p18"/>
          <p:cNvGrpSpPr/>
          <p:nvPr/>
        </p:nvGrpSpPr>
        <p:grpSpPr>
          <a:xfrm>
            <a:off x="5633488" y="1028560"/>
            <a:ext cx="3197225" cy="1298417"/>
            <a:chOff x="4504627" y="2142394"/>
            <a:chExt cx="3197225" cy="1298417"/>
          </a:xfrm>
        </p:grpSpPr>
        <p:sp>
          <p:nvSpPr>
            <p:cNvPr id="445" name="Google Shape;445;p18"/>
            <p:cNvSpPr/>
            <p:nvPr/>
          </p:nvSpPr>
          <p:spPr>
            <a:xfrm>
              <a:off x="4504627" y="2277144"/>
              <a:ext cx="662056" cy="662056"/>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6" name="Google Shape;446;p18"/>
            <p:cNvSpPr txBox="1"/>
            <p:nvPr/>
          </p:nvSpPr>
          <p:spPr>
            <a:xfrm>
              <a:off x="5175103" y="2142394"/>
              <a:ext cx="216106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3F3F3F"/>
                  </a:solidFill>
                  <a:latin typeface="Twentieth Century"/>
                  <a:ea typeface="Twentieth Century"/>
                  <a:cs typeface="Twentieth Century"/>
                  <a:sym typeface="Twentieth Century"/>
                </a:rPr>
                <a:t>Online Activities</a:t>
              </a:r>
              <a:endParaRPr sz="1800" dirty="0">
                <a:solidFill>
                  <a:srgbClr val="3F3F3F"/>
                </a:solidFill>
                <a:latin typeface="Twentieth Century"/>
                <a:ea typeface="Twentieth Century"/>
                <a:cs typeface="Twentieth Century"/>
                <a:sym typeface="Twentieth Century"/>
              </a:endParaRPr>
            </a:p>
          </p:txBody>
        </p:sp>
        <p:sp>
          <p:nvSpPr>
            <p:cNvPr id="447" name="Google Shape;447;p18"/>
            <p:cNvSpPr txBox="1"/>
            <p:nvPr/>
          </p:nvSpPr>
          <p:spPr>
            <a:xfrm>
              <a:off x="5175104" y="2425148"/>
              <a:ext cx="2526748"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The results of your online activities will be added to your general academic average as additional points. Therefore, it is important to obtain original sources that contain the online platform password.</a:t>
              </a:r>
              <a:endParaRPr sz="1200" dirty="0">
                <a:solidFill>
                  <a:srgbClr val="3F3F3F"/>
                </a:solidFill>
                <a:latin typeface="Twentieth Century"/>
                <a:ea typeface="Twentieth Century"/>
                <a:cs typeface="Twentieth Century"/>
                <a:sym typeface="Twentieth Century"/>
              </a:endParaRPr>
            </a:p>
          </p:txBody>
        </p:sp>
        <p:pic>
          <p:nvPicPr>
            <p:cNvPr id="448" name="Google Shape;448;p18"/>
            <p:cNvPicPr preferRelativeResize="0"/>
            <p:nvPr/>
          </p:nvPicPr>
          <p:blipFill rotWithShape="1">
            <a:blip r:embed="rId7">
              <a:alphaModFix/>
            </a:blip>
            <a:srcRect/>
            <a:stretch/>
          </p:blipFill>
          <p:spPr>
            <a:xfrm>
              <a:off x="4553160" y="2382564"/>
              <a:ext cx="601621" cy="451215"/>
            </a:xfrm>
            <a:prstGeom prst="rect">
              <a:avLst/>
            </a:prstGeom>
            <a:noFill/>
            <a:ln>
              <a:noFill/>
            </a:ln>
          </p:spPr>
        </p:pic>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17"/>
          <p:cNvGrpSpPr/>
          <p:nvPr/>
        </p:nvGrpSpPr>
        <p:grpSpPr>
          <a:xfrm>
            <a:off x="-290920" y="0"/>
            <a:ext cx="12482921" cy="6858000"/>
            <a:chOff x="-290920" y="0"/>
            <a:chExt cx="12482921" cy="6858000"/>
          </a:xfrm>
        </p:grpSpPr>
        <p:sp>
          <p:nvSpPr>
            <p:cNvPr id="320" name="Google Shape;320;p17"/>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1" name="Google Shape;321;p17"/>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2" name="Google Shape;322;p17"/>
            <p:cNvSpPr txBox="1"/>
            <p:nvPr/>
          </p:nvSpPr>
          <p:spPr>
            <a:xfrm rot="16200000">
              <a:off x="10745842" y="3252195"/>
              <a:ext cx="2360917" cy="53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23" name="Google Shape;323;p17"/>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24" name="Google Shape;324;p17"/>
          <p:cNvGrpSpPr/>
          <p:nvPr/>
        </p:nvGrpSpPr>
        <p:grpSpPr>
          <a:xfrm>
            <a:off x="226788" y="-2"/>
            <a:ext cx="11447505" cy="6858000"/>
            <a:chOff x="213096" y="0"/>
            <a:chExt cx="11447505" cy="6858000"/>
          </a:xfrm>
        </p:grpSpPr>
        <p:sp>
          <p:nvSpPr>
            <p:cNvPr id="325" name="Google Shape;325;p17"/>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6" name="Google Shape;326;p17"/>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7" name="Google Shape;327;p17"/>
            <p:cNvSpPr txBox="1"/>
            <p:nvPr/>
          </p:nvSpPr>
          <p:spPr>
            <a:xfrm rot="16200000">
              <a:off x="10196655" y="3257092"/>
              <a:ext cx="2383601" cy="5442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28" name="Google Shape;328;p17"/>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29" name="Google Shape;329;p17"/>
          <p:cNvGrpSpPr/>
          <p:nvPr/>
        </p:nvGrpSpPr>
        <p:grpSpPr>
          <a:xfrm>
            <a:off x="1184133" y="0"/>
            <a:ext cx="9961092" cy="6858000"/>
            <a:chOff x="491575" y="0"/>
            <a:chExt cx="9961092" cy="6858000"/>
          </a:xfrm>
        </p:grpSpPr>
        <p:sp>
          <p:nvSpPr>
            <p:cNvPr id="330" name="Google Shape;330;p17"/>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1" name="Google Shape;331;p17"/>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2" name="Google Shape;332;p17"/>
            <p:cNvSpPr txBox="1"/>
            <p:nvPr/>
          </p:nvSpPr>
          <p:spPr>
            <a:xfrm rot="16200000">
              <a:off x="9042155" y="3310524"/>
              <a:ext cx="2360917" cy="4601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33" name="Google Shape;333;p17"/>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334" name="Google Shape;334;p17"/>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335" name="Google Shape;335;p17"/>
          <p:cNvGrpSpPr/>
          <p:nvPr/>
        </p:nvGrpSpPr>
        <p:grpSpPr>
          <a:xfrm>
            <a:off x="1111032" y="-4"/>
            <a:ext cx="9574094" cy="6858000"/>
            <a:chOff x="491575" y="0"/>
            <a:chExt cx="9574094" cy="6858000"/>
          </a:xfrm>
        </p:grpSpPr>
        <p:sp>
          <p:nvSpPr>
            <p:cNvPr id="336" name="Google Shape;336;p17"/>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7" name="Google Shape;337;p17"/>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8" name="Google Shape;338;p17"/>
            <p:cNvSpPr txBox="1"/>
            <p:nvPr/>
          </p:nvSpPr>
          <p:spPr>
            <a:xfrm rot="16200000">
              <a:off x="8625146" y="3257842"/>
              <a:ext cx="2338238" cy="5427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Proficiency</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39" name="Google Shape;339;p17"/>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340" name="Google Shape;340;p17"/>
          <p:cNvGrpSpPr/>
          <p:nvPr/>
        </p:nvGrpSpPr>
        <p:grpSpPr>
          <a:xfrm>
            <a:off x="-7638543" y="-1"/>
            <a:ext cx="8731021" cy="6858000"/>
            <a:chOff x="718505" y="-1"/>
            <a:chExt cx="8731021" cy="6858000"/>
          </a:xfrm>
        </p:grpSpPr>
        <p:sp>
          <p:nvSpPr>
            <p:cNvPr id="341" name="Google Shape;341;p17"/>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2" name="Google Shape;342;p17"/>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3" name="Google Shape;343;p17"/>
            <p:cNvSpPr txBox="1"/>
            <p:nvPr/>
          </p:nvSpPr>
          <p:spPr>
            <a:xfrm rot="16200000">
              <a:off x="7987041" y="3235866"/>
              <a:ext cx="2360918" cy="5640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344" name="Google Shape;344;p17"/>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345" name="Google Shape;345;p17"/>
          <p:cNvGrpSpPr/>
          <p:nvPr/>
        </p:nvGrpSpPr>
        <p:grpSpPr>
          <a:xfrm>
            <a:off x="-9395082" y="-1"/>
            <a:ext cx="9927504" cy="6858000"/>
            <a:chOff x="-9337032" y="-1"/>
            <a:chExt cx="9927504" cy="6858000"/>
          </a:xfrm>
        </p:grpSpPr>
        <p:sp>
          <p:nvSpPr>
            <p:cNvPr id="346" name="Google Shape;346;p17"/>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7" name="Google Shape;347;p17"/>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8" name="Google Shape;348;p17"/>
            <p:cNvSpPr txBox="1"/>
            <p:nvPr/>
          </p:nvSpPr>
          <p:spPr>
            <a:xfrm rot="16200000">
              <a:off x="-847831" y="3243313"/>
              <a:ext cx="2340186" cy="5284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p>
          </p:txBody>
        </p:sp>
        <p:pic>
          <p:nvPicPr>
            <p:cNvPr id="349" name="Google Shape;349;p17"/>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350" name="Google Shape;350;p17"/>
          <p:cNvSpPr/>
          <p:nvPr/>
        </p:nvSpPr>
        <p:spPr>
          <a:xfrm>
            <a:off x="1092474" y="1532794"/>
            <a:ext cx="2017224" cy="2017224"/>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KBU SFL </a:t>
            </a:r>
            <a:r>
              <a:rPr lang="tr-TR" sz="1800" dirty="0" err="1">
                <a:solidFill>
                  <a:schemeClr val="lt1"/>
                </a:solidFill>
                <a:latin typeface="Calibri"/>
                <a:ea typeface="Calibri"/>
                <a:cs typeface="Calibri"/>
                <a:sym typeface="Calibri"/>
              </a:rPr>
              <a:t>Proficiency</a:t>
            </a:r>
            <a:r>
              <a:rPr lang="tr-TR" sz="1800" dirty="0">
                <a:solidFill>
                  <a:schemeClr val="lt1"/>
                </a:solidFill>
                <a:latin typeface="Calibri"/>
                <a:ea typeface="Calibri"/>
                <a:cs typeface="Calibri"/>
                <a:sym typeface="Calibri"/>
              </a:rPr>
              <a:t> </a:t>
            </a:r>
            <a:r>
              <a:rPr lang="tr-TR" sz="1800" dirty="0" err="1">
                <a:solidFill>
                  <a:schemeClr val="lt1"/>
                </a:solidFill>
                <a:latin typeface="Calibri"/>
                <a:ea typeface="Calibri"/>
                <a:cs typeface="Calibri"/>
                <a:sym typeface="Calibri"/>
              </a:rPr>
              <a:t>Exam</a:t>
            </a:r>
            <a:endParaRPr lang="tr-TR" sz="18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65</a:t>
            </a:r>
            <a:endParaRPr sz="1800" b="0" i="0" u="none" strike="noStrike" cap="none" dirty="0">
              <a:solidFill>
                <a:schemeClr val="lt1"/>
              </a:solidFill>
              <a:latin typeface="Calibri"/>
              <a:ea typeface="Calibri"/>
              <a:cs typeface="Calibri"/>
              <a:sym typeface="Calibri"/>
            </a:endParaRPr>
          </a:p>
        </p:txBody>
      </p:sp>
      <p:sp>
        <p:nvSpPr>
          <p:cNvPr id="351" name="Google Shape;351;p17"/>
          <p:cNvSpPr/>
          <p:nvPr/>
        </p:nvSpPr>
        <p:spPr>
          <a:xfrm>
            <a:off x="3273897" y="1526386"/>
            <a:ext cx="2075350" cy="2075350"/>
          </a:xfrm>
          <a:prstGeom prst="ellipse">
            <a:avLst/>
          </a:pr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TOEFL IBT</a:t>
            </a:r>
          </a:p>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75</a:t>
            </a:r>
            <a:endParaRPr sz="1800" b="0" i="0" u="none" strike="noStrike" cap="none" dirty="0">
              <a:solidFill>
                <a:schemeClr val="lt1"/>
              </a:solidFill>
              <a:latin typeface="Calibri"/>
              <a:ea typeface="Calibri"/>
              <a:cs typeface="Calibri"/>
              <a:sym typeface="Calibri"/>
            </a:endParaRPr>
          </a:p>
        </p:txBody>
      </p:sp>
      <p:sp>
        <p:nvSpPr>
          <p:cNvPr id="352" name="Google Shape;352;p17"/>
          <p:cNvSpPr/>
          <p:nvPr/>
        </p:nvSpPr>
        <p:spPr>
          <a:xfrm>
            <a:off x="5545376" y="1567594"/>
            <a:ext cx="2085652" cy="2085652"/>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Cambridge ESOL </a:t>
            </a:r>
          </a:p>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a:t>
            </a:r>
            <a:r>
              <a:rPr lang="tr-TR" sz="1600" dirty="0">
                <a:solidFill>
                  <a:schemeClr val="lt1"/>
                </a:solidFill>
                <a:latin typeface="Calibri"/>
                <a:ea typeface="Calibri"/>
                <a:cs typeface="Calibri"/>
                <a:sym typeface="Calibri"/>
              </a:rPr>
              <a:t>FCE/CAE/CPE)</a:t>
            </a:r>
          </a:p>
          <a:p>
            <a:pPr marL="0" marR="0" lvl="0" indent="0" algn="ctr" rtl="0">
              <a:spcBef>
                <a:spcPts val="0"/>
              </a:spcBef>
              <a:spcAft>
                <a:spcPts val="0"/>
              </a:spcAft>
              <a:buNone/>
            </a:pPr>
            <a:r>
              <a:rPr lang="tr-TR" sz="1600" b="0" i="0" u="none" strike="noStrike" cap="none" dirty="0">
                <a:solidFill>
                  <a:schemeClr val="lt1"/>
                </a:solidFill>
                <a:latin typeface="Calibri"/>
                <a:ea typeface="Calibri"/>
                <a:cs typeface="Calibri"/>
                <a:sym typeface="Calibri"/>
              </a:rPr>
              <a:t>C</a:t>
            </a:r>
            <a:endParaRPr sz="1600" b="0" i="0" u="none" strike="noStrike" cap="none" dirty="0">
              <a:solidFill>
                <a:schemeClr val="lt1"/>
              </a:solidFill>
              <a:latin typeface="Calibri"/>
              <a:ea typeface="Calibri"/>
              <a:cs typeface="Calibri"/>
              <a:sym typeface="Calibri"/>
            </a:endParaRPr>
          </a:p>
        </p:txBody>
      </p:sp>
      <p:sp>
        <p:nvSpPr>
          <p:cNvPr id="354" name="Google Shape;354;p17"/>
          <p:cNvSpPr/>
          <p:nvPr/>
        </p:nvSpPr>
        <p:spPr>
          <a:xfrm>
            <a:off x="1070337" y="1425157"/>
            <a:ext cx="523220" cy="523220"/>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57" name="Google Shape;357;p17"/>
          <p:cNvSpPr/>
          <p:nvPr/>
        </p:nvSpPr>
        <p:spPr>
          <a:xfrm>
            <a:off x="3298483" y="1398210"/>
            <a:ext cx="523220" cy="523220"/>
          </a:xfrm>
          <a:prstGeom prst="ellipse">
            <a:avLst/>
          </a:prstGeom>
          <a:solidFill>
            <a:srgbClr val="03A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60" name="Google Shape;360;p17"/>
          <p:cNvSpPr/>
          <p:nvPr/>
        </p:nvSpPr>
        <p:spPr>
          <a:xfrm>
            <a:off x="5605959" y="1400596"/>
            <a:ext cx="508072" cy="508072"/>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5" name="Google Shape;375;p17"/>
          <p:cNvSpPr/>
          <p:nvPr/>
        </p:nvSpPr>
        <p:spPr>
          <a:xfrm>
            <a:off x="7711625" y="1558781"/>
            <a:ext cx="2085652" cy="2085652"/>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Pearson </a:t>
            </a:r>
          </a:p>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PTE</a:t>
            </a:r>
          </a:p>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55</a:t>
            </a:r>
            <a:endParaRPr sz="1800" b="0" i="0" u="none" strike="noStrike" cap="none" dirty="0">
              <a:solidFill>
                <a:schemeClr val="lt1"/>
              </a:solidFill>
              <a:latin typeface="Calibri"/>
              <a:ea typeface="Calibri"/>
              <a:cs typeface="Calibri"/>
              <a:sym typeface="Calibri"/>
            </a:endParaRPr>
          </a:p>
        </p:txBody>
      </p:sp>
      <p:sp>
        <p:nvSpPr>
          <p:cNvPr id="377" name="Google Shape;377;p17"/>
          <p:cNvSpPr/>
          <p:nvPr/>
        </p:nvSpPr>
        <p:spPr>
          <a:xfrm>
            <a:off x="7689742" y="1436769"/>
            <a:ext cx="508072" cy="508072"/>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67" name="Dikdörtgen 66">
            <a:extLst>
              <a:ext uri="{FF2B5EF4-FFF2-40B4-BE49-F238E27FC236}">
                <a16:creationId xmlns:a16="http://schemas.microsoft.com/office/drawing/2014/main" id="{05DF01C2-7987-4762-AB80-1FF56FECF62B}"/>
              </a:ext>
            </a:extLst>
          </p:cNvPr>
          <p:cNvSpPr/>
          <p:nvPr/>
        </p:nvSpPr>
        <p:spPr>
          <a:xfrm>
            <a:off x="1162634" y="380410"/>
            <a:ext cx="8886649" cy="1077218"/>
          </a:xfrm>
          <a:prstGeom prst="rect">
            <a:avLst/>
          </a:prstGeom>
          <a:noFill/>
        </p:spPr>
        <p:txBody>
          <a:bodyPr wrap="square" lIns="91440" tIns="45720" rIns="91440" bIns="45720">
            <a:spAutoFit/>
          </a:bodyPr>
          <a:lstStyle/>
          <a:p>
            <a:pPr algn="ctr"/>
            <a:r>
              <a:rPr lang="en-US" sz="1600" b="1" spc="50" dirty="0">
                <a:ln w="0"/>
                <a:solidFill>
                  <a:schemeClr val="bg2"/>
                </a:solidFill>
                <a:effectLst>
                  <a:innerShdw blurRad="63500" dist="50800" dir="13500000">
                    <a:srgbClr val="000000">
                      <a:alpha val="50000"/>
                    </a:srgbClr>
                  </a:innerShdw>
                </a:effectLst>
              </a:rPr>
              <a:t>Students who can obtain the required scores from the exams listed below will be considered sufficient in terms of English level. Thus, they will be able to graduate from the preparatory class by presenting their documents regarding these scores to the School of Foreign Languages.</a:t>
            </a:r>
            <a:endParaRPr lang="tr-TR" sz="1600" b="1" spc="50" dirty="0">
              <a:ln w="0"/>
              <a:solidFill>
                <a:schemeClr val="bg2"/>
              </a:solidFill>
              <a:effectLst>
                <a:innerShdw blurRad="63500" dist="50800" dir="13500000">
                  <a:srgbClr val="000000">
                    <a:alpha val="50000"/>
                  </a:srgbClr>
                </a:innerShdw>
              </a:effectLst>
            </a:endParaRPr>
          </a:p>
        </p:txBody>
      </p:sp>
      <p:sp>
        <p:nvSpPr>
          <p:cNvPr id="2" name="Google Shape;350;p17">
            <a:extLst>
              <a:ext uri="{FF2B5EF4-FFF2-40B4-BE49-F238E27FC236}">
                <a16:creationId xmlns:a16="http://schemas.microsoft.com/office/drawing/2014/main" id="{F6B567B1-F8FB-FB8C-ECBE-6BA3FC8469E4}"/>
              </a:ext>
            </a:extLst>
          </p:cNvPr>
          <p:cNvSpPr/>
          <p:nvPr/>
        </p:nvSpPr>
        <p:spPr>
          <a:xfrm>
            <a:off x="1292737" y="4026688"/>
            <a:ext cx="2017224" cy="2017224"/>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Ö</a:t>
            </a:r>
            <a:r>
              <a:rPr lang="tr-TR" sz="1800" b="0" i="0" u="none" strike="noStrike" cap="none" dirty="0">
                <a:solidFill>
                  <a:schemeClr val="lt1"/>
                </a:solidFill>
                <a:latin typeface="Calibri"/>
                <a:ea typeface="Calibri"/>
                <a:cs typeface="Calibri"/>
                <a:sym typeface="Calibri"/>
              </a:rPr>
              <a:t>SYM </a:t>
            </a:r>
          </a:p>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YDS /</a:t>
            </a:r>
            <a:r>
              <a:rPr lang="tr-TR" sz="1800" dirty="0">
                <a:solidFill>
                  <a:schemeClr val="lt1"/>
                </a:solidFill>
                <a:latin typeface="Calibri"/>
                <a:ea typeface="Calibri"/>
                <a:cs typeface="Calibri"/>
                <a:sym typeface="Calibri"/>
              </a:rPr>
              <a:t>E-YDS</a:t>
            </a:r>
            <a:r>
              <a:rPr lang="tr-TR" sz="1800" b="0" i="0" u="none" strike="noStrike" cap="none" dirty="0">
                <a:solidFill>
                  <a:schemeClr val="lt1"/>
                </a:solidFill>
                <a:latin typeface="Calibri"/>
                <a:ea typeface="Calibri"/>
                <a:cs typeface="Calibri"/>
                <a:sym typeface="Calibri"/>
              </a:rPr>
              <a:t> </a:t>
            </a:r>
            <a:r>
              <a:rPr lang="tr-TR" sz="1800" dirty="0">
                <a:solidFill>
                  <a:schemeClr val="lt1"/>
                </a:solidFill>
                <a:latin typeface="Calibri"/>
                <a:ea typeface="Calibri"/>
                <a:cs typeface="Calibri"/>
                <a:sym typeface="Calibri"/>
              </a:rPr>
              <a:t>65</a:t>
            </a:r>
            <a:endParaRPr sz="1800" b="0" i="0" u="none" strike="noStrike" cap="none" dirty="0">
              <a:solidFill>
                <a:schemeClr val="lt1"/>
              </a:solidFill>
              <a:latin typeface="Calibri"/>
              <a:ea typeface="Calibri"/>
              <a:cs typeface="Calibri"/>
              <a:sym typeface="Calibri"/>
            </a:endParaRPr>
          </a:p>
        </p:txBody>
      </p:sp>
      <p:sp>
        <p:nvSpPr>
          <p:cNvPr id="4" name="Google Shape;351;p17">
            <a:extLst>
              <a:ext uri="{FF2B5EF4-FFF2-40B4-BE49-F238E27FC236}">
                <a16:creationId xmlns:a16="http://schemas.microsoft.com/office/drawing/2014/main" id="{CBB9F282-C223-AAB8-04C8-A2BF9DD7D462}"/>
              </a:ext>
            </a:extLst>
          </p:cNvPr>
          <p:cNvSpPr/>
          <p:nvPr/>
        </p:nvSpPr>
        <p:spPr>
          <a:xfrm>
            <a:off x="3427934" y="4026688"/>
            <a:ext cx="2075350" cy="2075350"/>
          </a:xfrm>
          <a:prstGeom prst="ellipse">
            <a:avLst/>
          </a:pr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ÖSYM</a:t>
            </a:r>
            <a:r>
              <a:rPr lang="tr-TR" sz="1800" b="0" i="0" u="none" strike="noStrike" cap="none" dirty="0">
                <a:solidFill>
                  <a:schemeClr val="lt1"/>
                </a:solidFill>
                <a:latin typeface="Calibri"/>
                <a:ea typeface="Calibri"/>
                <a:cs typeface="Calibri"/>
                <a:sym typeface="Calibri"/>
              </a:rPr>
              <a:t> </a:t>
            </a:r>
          </a:p>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YÖKDİL</a:t>
            </a:r>
          </a:p>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65</a:t>
            </a:r>
            <a:endParaRPr sz="1800" b="0" i="0" u="none" strike="noStrike" cap="none" dirty="0">
              <a:solidFill>
                <a:schemeClr val="lt1"/>
              </a:solidFill>
              <a:latin typeface="Calibri"/>
              <a:ea typeface="Calibri"/>
              <a:cs typeface="Calibri"/>
              <a:sym typeface="Calibri"/>
            </a:endParaRPr>
          </a:p>
        </p:txBody>
      </p:sp>
      <p:sp>
        <p:nvSpPr>
          <p:cNvPr id="5" name="Google Shape;352;p17">
            <a:extLst>
              <a:ext uri="{FF2B5EF4-FFF2-40B4-BE49-F238E27FC236}">
                <a16:creationId xmlns:a16="http://schemas.microsoft.com/office/drawing/2014/main" id="{A1E170C3-5EF9-07F9-C566-79CEDD781150}"/>
              </a:ext>
            </a:extLst>
          </p:cNvPr>
          <p:cNvSpPr/>
          <p:nvPr/>
        </p:nvSpPr>
        <p:spPr>
          <a:xfrm>
            <a:off x="5558976" y="3992474"/>
            <a:ext cx="2085652" cy="2085652"/>
          </a:xfrm>
          <a:prstGeom prst="ellipse">
            <a:avLst/>
          </a:prstGeom>
          <a:solidFill>
            <a:srgbClr val="FEC6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b="0" i="0" u="none" strike="noStrike" cap="none" dirty="0">
                <a:solidFill>
                  <a:schemeClr val="lt1"/>
                </a:solidFill>
                <a:latin typeface="Calibri"/>
                <a:ea typeface="Calibri"/>
                <a:cs typeface="Calibri"/>
                <a:sym typeface="Calibri"/>
              </a:rPr>
              <a:t>IELTS</a:t>
            </a:r>
          </a:p>
          <a:p>
            <a:pPr marL="0" marR="0" lvl="0" indent="0" algn="ctr" rtl="0">
              <a:spcBef>
                <a:spcPts val="0"/>
              </a:spcBef>
              <a:spcAft>
                <a:spcPts val="0"/>
              </a:spcAft>
              <a:buNone/>
            </a:pPr>
            <a:r>
              <a:rPr lang="tr-TR" sz="1800" dirty="0">
                <a:solidFill>
                  <a:schemeClr val="lt1"/>
                </a:solidFill>
                <a:latin typeface="Calibri"/>
                <a:ea typeface="Calibri"/>
                <a:cs typeface="Calibri"/>
                <a:sym typeface="Calibri"/>
              </a:rPr>
              <a:t>6.0</a:t>
            </a:r>
            <a:endParaRPr sz="1800" b="0" i="0" u="none" strike="noStrike" cap="none" dirty="0">
              <a:solidFill>
                <a:schemeClr val="lt1"/>
              </a:solidFill>
              <a:latin typeface="Calibri"/>
              <a:ea typeface="Calibri"/>
              <a:cs typeface="Calibri"/>
              <a:sym typeface="Calibri"/>
            </a:endParaRPr>
          </a:p>
        </p:txBody>
      </p:sp>
      <p:sp>
        <p:nvSpPr>
          <p:cNvPr id="9" name="Google Shape;375;p17">
            <a:extLst>
              <a:ext uri="{FF2B5EF4-FFF2-40B4-BE49-F238E27FC236}">
                <a16:creationId xmlns:a16="http://schemas.microsoft.com/office/drawing/2014/main" id="{4A1C22C0-023B-8EB8-E1D9-383B4122BFD2}"/>
              </a:ext>
            </a:extLst>
          </p:cNvPr>
          <p:cNvSpPr/>
          <p:nvPr/>
        </p:nvSpPr>
        <p:spPr>
          <a:xfrm>
            <a:off x="7740775" y="3981577"/>
            <a:ext cx="2085652" cy="2085652"/>
          </a:xfrm>
          <a:prstGeom prst="ellipse">
            <a:avLst/>
          </a:pr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tr-TR" sz="2000" dirty="0">
              <a:solidFill>
                <a:schemeClr val="lt1"/>
              </a:solidFill>
              <a:latin typeface="Calibri"/>
              <a:ea typeface="Calibri"/>
              <a:cs typeface="Calibri"/>
              <a:sym typeface="Calibri"/>
            </a:endParaRPr>
          </a:p>
          <a:p>
            <a:pPr marL="0" marR="0" lvl="0" indent="0" algn="ctr" rtl="0">
              <a:spcBef>
                <a:spcPts val="0"/>
              </a:spcBef>
              <a:spcAft>
                <a:spcPts val="0"/>
              </a:spcAft>
              <a:buNone/>
            </a:pPr>
            <a:r>
              <a:rPr lang="tr-TR" sz="2000" dirty="0">
                <a:solidFill>
                  <a:schemeClr val="lt1"/>
                </a:solidFill>
                <a:latin typeface="Calibri"/>
                <a:ea typeface="Calibri"/>
                <a:cs typeface="Calibri"/>
                <a:sym typeface="Calibri"/>
              </a:rPr>
              <a:t>LANGUAGE</a:t>
            </a:r>
          </a:p>
          <a:p>
            <a:pPr marL="0" marR="0" lvl="0" indent="0" algn="ctr" rtl="0">
              <a:spcBef>
                <a:spcPts val="0"/>
              </a:spcBef>
              <a:spcAft>
                <a:spcPts val="0"/>
              </a:spcAft>
              <a:buNone/>
            </a:pPr>
            <a:r>
              <a:rPr lang="tr-TR" sz="2000" dirty="0">
                <a:solidFill>
                  <a:schemeClr val="lt1"/>
                </a:solidFill>
                <a:latin typeface="Calibri"/>
                <a:ea typeface="Calibri"/>
                <a:cs typeface="Calibri"/>
                <a:sym typeface="Calibri"/>
              </a:rPr>
              <a:t>CERT</a:t>
            </a:r>
            <a:endParaRPr sz="2000" b="0" i="0" u="none" strike="noStrike" cap="none" dirty="0">
              <a:solidFill>
                <a:schemeClr val="lt1"/>
              </a:solidFill>
              <a:latin typeface="Calibri"/>
              <a:ea typeface="Calibri"/>
              <a:cs typeface="Calibri"/>
              <a:sym typeface="Calibri"/>
            </a:endParaRPr>
          </a:p>
        </p:txBody>
      </p:sp>
      <p:cxnSp>
        <p:nvCxnSpPr>
          <p:cNvPr id="15" name="Düz Bağlayıcı 14">
            <a:extLst>
              <a:ext uri="{FF2B5EF4-FFF2-40B4-BE49-F238E27FC236}">
                <a16:creationId xmlns:a16="http://schemas.microsoft.com/office/drawing/2014/main" id="{9448D926-A851-F372-2A3F-803D8BFCCC98}"/>
              </a:ext>
            </a:extLst>
          </p:cNvPr>
          <p:cNvCxnSpPr>
            <a:cxnSpLocks/>
            <a:stCxn id="9" idx="1"/>
            <a:endCxn id="9" idx="5"/>
          </p:cNvCxnSpPr>
          <p:nvPr/>
        </p:nvCxnSpPr>
        <p:spPr>
          <a:xfrm>
            <a:off x="8046212" y="4287014"/>
            <a:ext cx="1474778" cy="147477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Düz Bağlayıcı 16">
            <a:extLst>
              <a:ext uri="{FF2B5EF4-FFF2-40B4-BE49-F238E27FC236}">
                <a16:creationId xmlns:a16="http://schemas.microsoft.com/office/drawing/2014/main" id="{B10E3AD8-CD79-38EE-C53F-F0D144ECC0ED}"/>
              </a:ext>
            </a:extLst>
          </p:cNvPr>
          <p:cNvCxnSpPr>
            <a:cxnSpLocks/>
            <a:stCxn id="9" idx="7"/>
            <a:endCxn id="9" idx="3"/>
          </p:cNvCxnSpPr>
          <p:nvPr/>
        </p:nvCxnSpPr>
        <p:spPr>
          <a:xfrm flipH="1">
            <a:off x="8046212" y="4287014"/>
            <a:ext cx="1474778" cy="147477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32413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17"/>
          <p:cNvGrpSpPr/>
          <p:nvPr/>
        </p:nvGrpSpPr>
        <p:grpSpPr>
          <a:xfrm>
            <a:off x="-290920" y="0"/>
            <a:ext cx="12482921" cy="6858000"/>
            <a:chOff x="-290920" y="0"/>
            <a:chExt cx="12482921" cy="6858000"/>
          </a:xfrm>
        </p:grpSpPr>
        <p:sp>
          <p:nvSpPr>
            <p:cNvPr id="320" name="Google Shape;320;p17"/>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1" name="Google Shape;321;p17"/>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2" name="Google Shape;322;p17"/>
            <p:cNvSpPr txBox="1"/>
            <p:nvPr/>
          </p:nvSpPr>
          <p:spPr>
            <a:xfrm rot="16200000">
              <a:off x="10745842" y="3252195"/>
              <a:ext cx="2360917" cy="531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600" b="1" i="0" u="none" strike="noStrike" kern="0" cap="none" spc="0" normalizeH="0" baseline="0" noProof="0" dirty="0">
                  <a:ln>
                    <a:noFill/>
                  </a:ln>
                  <a:solidFill>
                    <a:srgbClr val="F0EEF0"/>
                  </a:solidFill>
                  <a:effectLst/>
                  <a:uLnTx/>
                  <a:uFillTx/>
                  <a:latin typeface="Twentieth Century"/>
                  <a:ea typeface="Twentieth Century"/>
                  <a:cs typeface="Twentieth Century"/>
                  <a:sym typeface="Twentieth Century"/>
                </a:rPr>
                <a:t>Program</a:t>
              </a:r>
              <a:endParaRPr kumimoji="0" sz="2600" b="1" i="0" u="none" strike="noStrike" kern="0" cap="none" spc="0" normalizeH="0" baseline="0" noProof="0" dirty="0">
                <a:ln>
                  <a:noFill/>
                </a:ln>
                <a:solidFill>
                  <a:srgbClr val="F0EEF0"/>
                </a:solidFill>
                <a:effectLst/>
                <a:uLnTx/>
                <a:uFillTx/>
                <a:latin typeface="Twentieth Century"/>
                <a:ea typeface="Twentieth Century"/>
                <a:cs typeface="Twentieth Century"/>
                <a:sym typeface="Twentieth Century"/>
              </a:endParaRPr>
            </a:p>
          </p:txBody>
        </p:sp>
        <p:pic>
          <p:nvPicPr>
            <p:cNvPr id="323" name="Google Shape;323;p17"/>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24" name="Google Shape;324;p17"/>
          <p:cNvGrpSpPr/>
          <p:nvPr/>
        </p:nvGrpSpPr>
        <p:grpSpPr>
          <a:xfrm>
            <a:off x="226788" y="-2"/>
            <a:ext cx="11447505" cy="6858000"/>
            <a:chOff x="213096" y="0"/>
            <a:chExt cx="11447505" cy="6858000"/>
          </a:xfrm>
        </p:grpSpPr>
        <p:sp>
          <p:nvSpPr>
            <p:cNvPr id="325" name="Google Shape;325;p17"/>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6" name="Google Shape;326;p17"/>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7" name="Google Shape;327;p17"/>
            <p:cNvSpPr txBox="1"/>
            <p:nvPr/>
          </p:nvSpPr>
          <p:spPr>
            <a:xfrm rot="16200000">
              <a:off x="10196655" y="3257092"/>
              <a:ext cx="2383601" cy="54429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600" b="1" i="0" u="none" strike="noStrike" cap="none" dirty="0" err="1">
                  <a:solidFill>
                    <a:srgbClr val="F0EEF0"/>
                  </a:solidFill>
                  <a:latin typeface="Twentieth Century"/>
                  <a:ea typeface="Twentieth Century"/>
                  <a:cs typeface="Twentieth Century"/>
                  <a:sym typeface="Twentieth Century"/>
                </a:rPr>
                <a:t>Periods</a:t>
              </a:r>
              <a:endParaRPr kumimoji="0" sz="2600" b="1" i="0" u="none" strike="noStrike" kern="0" cap="none" spc="0" normalizeH="0" baseline="0" noProof="0" dirty="0">
                <a:ln>
                  <a:noFill/>
                </a:ln>
                <a:solidFill>
                  <a:srgbClr val="F0EEF0"/>
                </a:solidFill>
                <a:effectLst/>
                <a:uLnTx/>
                <a:uFillTx/>
                <a:latin typeface="Twentieth Century"/>
                <a:ea typeface="Twentieth Century"/>
                <a:cs typeface="Twentieth Century"/>
                <a:sym typeface="Twentieth Century"/>
              </a:endParaRPr>
            </a:p>
          </p:txBody>
        </p:sp>
        <p:pic>
          <p:nvPicPr>
            <p:cNvPr id="328" name="Google Shape;328;p17"/>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29" name="Google Shape;329;p17"/>
          <p:cNvGrpSpPr/>
          <p:nvPr/>
        </p:nvGrpSpPr>
        <p:grpSpPr>
          <a:xfrm>
            <a:off x="1184133" y="0"/>
            <a:ext cx="9961092" cy="6858000"/>
            <a:chOff x="491575" y="0"/>
            <a:chExt cx="9961092" cy="6858000"/>
          </a:xfrm>
        </p:grpSpPr>
        <p:sp>
          <p:nvSpPr>
            <p:cNvPr id="330" name="Google Shape;330;p17"/>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1" name="Google Shape;331;p17"/>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2" name="Google Shape;332;p17"/>
            <p:cNvSpPr txBox="1"/>
            <p:nvPr/>
          </p:nvSpPr>
          <p:spPr>
            <a:xfrm rot="16200000">
              <a:off x="9042155" y="3310524"/>
              <a:ext cx="2360917" cy="46010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2600" b="1" i="0" u="none" strike="noStrike" cap="none" dirty="0">
                  <a:solidFill>
                    <a:srgbClr val="F0EEF0"/>
                  </a:solidFill>
                  <a:latin typeface="Twentieth Century"/>
                  <a:ea typeface="Twentieth Century"/>
                  <a:cs typeface="Twentieth Century"/>
                  <a:sym typeface="Twentieth Century"/>
                </a:rPr>
                <a:t>Evaluation</a:t>
              </a:r>
              <a:endParaRPr kumimoji="0" sz="2600" b="1" i="0" u="none" strike="noStrike" kern="0" cap="none" spc="0" normalizeH="0" baseline="0" noProof="0" dirty="0">
                <a:ln>
                  <a:noFill/>
                </a:ln>
                <a:solidFill>
                  <a:srgbClr val="F0EEF0"/>
                </a:solidFill>
                <a:effectLst/>
                <a:uLnTx/>
                <a:uFillTx/>
                <a:latin typeface="Twentieth Century"/>
                <a:ea typeface="Twentieth Century"/>
                <a:cs typeface="Twentieth Century"/>
                <a:sym typeface="Twentieth Century"/>
              </a:endParaRPr>
            </a:p>
          </p:txBody>
        </p:sp>
        <p:pic>
          <p:nvPicPr>
            <p:cNvPr id="333" name="Google Shape;333;p17"/>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334" name="Google Shape;334;p17"/>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35" name="Google Shape;335;p17"/>
          <p:cNvGrpSpPr/>
          <p:nvPr/>
        </p:nvGrpSpPr>
        <p:grpSpPr>
          <a:xfrm>
            <a:off x="1111032" y="-4"/>
            <a:ext cx="9574094" cy="6858000"/>
            <a:chOff x="491575" y="0"/>
            <a:chExt cx="9574094" cy="6858000"/>
          </a:xfrm>
        </p:grpSpPr>
        <p:sp>
          <p:nvSpPr>
            <p:cNvPr id="336" name="Google Shape;336;p17"/>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37" name="Google Shape;337;p17"/>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8" name="Google Shape;338;p17"/>
            <p:cNvSpPr txBox="1"/>
            <p:nvPr/>
          </p:nvSpPr>
          <p:spPr>
            <a:xfrm rot="16200000">
              <a:off x="8452623" y="3085318"/>
              <a:ext cx="2338238" cy="88783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600" b="1" i="0" u="none" strike="noStrike" kern="0" cap="none" spc="0" normalizeH="0" baseline="0" noProof="0" dirty="0" err="1">
                  <a:ln>
                    <a:noFill/>
                  </a:ln>
                  <a:solidFill>
                    <a:srgbClr val="F0EEF0"/>
                  </a:solidFill>
                  <a:effectLst/>
                  <a:uLnTx/>
                  <a:uFillTx/>
                  <a:latin typeface="Twentieth Century"/>
                  <a:ea typeface="Twentieth Century"/>
                  <a:cs typeface="Twentieth Century"/>
                  <a:sym typeface="Twentieth Century"/>
                </a:rPr>
                <a:t>Repeat</a:t>
              </a:r>
              <a:r>
                <a:rPr kumimoji="0" lang="tr-TR" sz="2600" b="1" i="0" u="none" strike="noStrike" kern="0" cap="none" spc="0" normalizeH="0" baseline="0" noProof="0" dirty="0">
                  <a:ln>
                    <a:noFill/>
                  </a:ln>
                  <a:solidFill>
                    <a:srgbClr val="F0EEF0"/>
                  </a:solidFill>
                  <a:effectLst/>
                  <a:uLnTx/>
                  <a:uFillTx/>
                  <a:latin typeface="Twentieth Century"/>
                  <a:ea typeface="Twentieth Century"/>
                  <a:cs typeface="Twentieth Century"/>
                  <a:sym typeface="Twentieth Century"/>
                </a:rPr>
                <a:t> </a:t>
              </a:r>
              <a:r>
                <a:rPr kumimoji="0" lang="tr-TR" sz="2600" b="1" i="0" u="none" strike="noStrike" kern="0" cap="none" spc="0" normalizeH="0" baseline="0" noProof="0" dirty="0" err="1">
                  <a:ln>
                    <a:noFill/>
                  </a:ln>
                  <a:solidFill>
                    <a:srgbClr val="F0EEF0"/>
                  </a:solidFill>
                  <a:effectLst/>
                  <a:uLnTx/>
                  <a:uFillTx/>
                  <a:latin typeface="Twentieth Century"/>
                  <a:ea typeface="Twentieth Century"/>
                  <a:cs typeface="Twentieth Century"/>
                  <a:sym typeface="Twentieth Century"/>
                </a:rPr>
                <a:t>Students</a:t>
              </a:r>
              <a:endParaRPr kumimoji="0" sz="2600" b="1" i="0" u="none" strike="noStrike" kern="0" cap="none" spc="0" normalizeH="0" baseline="0" noProof="0" dirty="0">
                <a:ln>
                  <a:noFill/>
                </a:ln>
                <a:solidFill>
                  <a:srgbClr val="F0EEF0"/>
                </a:solidFill>
                <a:effectLst/>
                <a:uLnTx/>
                <a:uFillTx/>
                <a:latin typeface="Twentieth Century"/>
                <a:ea typeface="Twentieth Century"/>
                <a:cs typeface="Twentieth Century"/>
                <a:sym typeface="Twentieth Century"/>
              </a:endParaRPr>
            </a:p>
          </p:txBody>
        </p:sp>
      </p:grpSp>
      <p:grpSp>
        <p:nvGrpSpPr>
          <p:cNvPr id="340" name="Google Shape;340;p17"/>
          <p:cNvGrpSpPr/>
          <p:nvPr/>
        </p:nvGrpSpPr>
        <p:grpSpPr>
          <a:xfrm>
            <a:off x="-7638543" y="-1"/>
            <a:ext cx="8731021" cy="6858000"/>
            <a:chOff x="718505" y="-1"/>
            <a:chExt cx="8731021" cy="6858000"/>
          </a:xfrm>
        </p:grpSpPr>
        <p:sp>
          <p:nvSpPr>
            <p:cNvPr id="341" name="Google Shape;341;p17"/>
            <p:cNvSpPr/>
            <p:nvPr/>
          </p:nvSpPr>
          <p:spPr>
            <a:xfrm>
              <a:off x="718505" y="-1"/>
              <a:ext cx="869233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2" name="Google Shape;342;p17"/>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3" name="Google Shape;343;p17"/>
            <p:cNvSpPr txBox="1"/>
            <p:nvPr/>
          </p:nvSpPr>
          <p:spPr>
            <a:xfrm rot="16200000">
              <a:off x="7987041" y="3235866"/>
              <a:ext cx="2360918" cy="5640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Attention</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344" name="Google Shape;344;p17"/>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345" name="Google Shape;345;p17"/>
          <p:cNvGrpSpPr/>
          <p:nvPr/>
        </p:nvGrpSpPr>
        <p:grpSpPr>
          <a:xfrm>
            <a:off x="-9395082" y="-1"/>
            <a:ext cx="9927504" cy="6858000"/>
            <a:chOff x="-9337032" y="-1"/>
            <a:chExt cx="9927504" cy="6858000"/>
          </a:xfrm>
        </p:grpSpPr>
        <p:sp>
          <p:nvSpPr>
            <p:cNvPr id="346" name="Google Shape;346;p17"/>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7" name="Google Shape;347;p17"/>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8" name="Google Shape;348;p17"/>
            <p:cNvSpPr txBox="1"/>
            <p:nvPr/>
          </p:nvSpPr>
          <p:spPr>
            <a:xfrm rot="16200000">
              <a:off x="-847831" y="3243313"/>
              <a:ext cx="2340186" cy="5284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a:t>
              </a:r>
              <a:r>
                <a:rPr lang="tr-TR" sz="2600" b="1" dirty="0">
                  <a:solidFill>
                    <a:srgbClr val="F0EEF0"/>
                  </a:solidFill>
                  <a:latin typeface="Twentieth Century"/>
                  <a:ea typeface="Twentieth Century"/>
                  <a:cs typeface="Twentieth Century"/>
                  <a:sym typeface="Twentieth Century"/>
                </a:rPr>
                <a:t>Us</a:t>
              </a:r>
              <a:endParaRPr lang="tr-TR" sz="2600" b="1" i="0" u="none" strike="noStrike" cap="none" dirty="0">
                <a:solidFill>
                  <a:srgbClr val="F0EEF0"/>
                </a:solidFill>
                <a:latin typeface="Twentieth Century"/>
                <a:ea typeface="Twentieth Century"/>
                <a:cs typeface="Twentieth Century"/>
                <a:sym typeface="Twentieth Century"/>
              </a:endParaRPr>
            </a:p>
          </p:txBody>
        </p:sp>
        <p:pic>
          <p:nvPicPr>
            <p:cNvPr id="349" name="Google Shape;349;p17"/>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sp>
        <p:nvSpPr>
          <p:cNvPr id="67" name="Dikdörtgen 66">
            <a:extLst>
              <a:ext uri="{FF2B5EF4-FFF2-40B4-BE49-F238E27FC236}">
                <a16:creationId xmlns:a16="http://schemas.microsoft.com/office/drawing/2014/main" id="{05DF01C2-7987-4762-AB80-1FF56FECF62B}"/>
              </a:ext>
            </a:extLst>
          </p:cNvPr>
          <p:cNvSpPr/>
          <p:nvPr/>
        </p:nvSpPr>
        <p:spPr>
          <a:xfrm>
            <a:off x="1111029" y="588412"/>
            <a:ext cx="8886649"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50" normalizeH="0" baseline="0" noProof="0" dirty="0">
                <a:ln w="0"/>
                <a:solidFill>
                  <a:srgbClr val="44546A"/>
                </a:solidFill>
                <a:effectLst>
                  <a:innerShdw blurRad="63500" dist="50800" dir="13500000">
                    <a:srgbClr val="000000">
                      <a:alpha val="50000"/>
                    </a:srgbClr>
                  </a:innerShdw>
                </a:effectLst>
                <a:uLnTx/>
                <a:uFillTx/>
                <a:latin typeface="Arial"/>
                <a:cs typeface="Arial"/>
                <a:sym typeface="Arial"/>
              </a:rPr>
              <a:t>Students who are in a repeat situation have the right to take proficiency exams on the dates specified below.</a:t>
            </a:r>
            <a:r>
              <a:rPr kumimoji="0" lang="tr-TR" sz="2000" b="1" i="0" u="none" strike="noStrike" kern="0" cap="none" spc="50" normalizeH="0" baseline="0" noProof="0" dirty="0">
                <a:ln w="0"/>
                <a:solidFill>
                  <a:srgbClr val="44546A"/>
                </a:solidFill>
                <a:effectLst>
                  <a:innerShdw blurRad="63500" dist="50800" dir="13500000">
                    <a:srgbClr val="000000">
                      <a:alpha val="50000"/>
                    </a:srgbClr>
                  </a:innerShdw>
                </a:effectLst>
                <a:uLnTx/>
                <a:uFillTx/>
                <a:latin typeface="Arial"/>
                <a:cs typeface="Arial"/>
                <a:sym typeface="Arial"/>
              </a:rPr>
              <a:t>  </a:t>
            </a:r>
          </a:p>
        </p:txBody>
      </p:sp>
      <p:sp>
        <p:nvSpPr>
          <p:cNvPr id="7" name="Dikdörtgen 6">
            <a:extLst>
              <a:ext uri="{FF2B5EF4-FFF2-40B4-BE49-F238E27FC236}">
                <a16:creationId xmlns:a16="http://schemas.microsoft.com/office/drawing/2014/main" id="{7415E3F4-2C66-FABB-F408-6CF9CA8D9FE6}"/>
              </a:ext>
            </a:extLst>
          </p:cNvPr>
          <p:cNvSpPr/>
          <p:nvPr/>
        </p:nvSpPr>
        <p:spPr>
          <a:xfrm>
            <a:off x="3557002" y="1940377"/>
            <a:ext cx="4615224" cy="1600200"/>
          </a:xfrm>
          <a:prstGeom prst="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err="1">
                <a:ln>
                  <a:noFill/>
                </a:ln>
                <a:solidFill>
                  <a:srgbClr val="000000"/>
                </a:solidFill>
                <a:effectLst/>
                <a:uLnTx/>
                <a:uFillTx/>
                <a:latin typeface="Arial"/>
                <a:ea typeface="+mn-ea"/>
                <a:cs typeface="+mn-cs"/>
                <a:sym typeface="Arial"/>
              </a:rPr>
              <a:t>Proficiency</a:t>
            </a:r>
            <a:r>
              <a:rPr kumimoji="0" lang="tr-TR"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tr-TR" sz="3200" b="0" i="0" u="none" strike="noStrike" kern="0" cap="none" spc="0" normalizeH="0" baseline="0" noProof="0" dirty="0" err="1">
                <a:ln>
                  <a:noFill/>
                </a:ln>
                <a:solidFill>
                  <a:srgbClr val="000000"/>
                </a:solidFill>
                <a:effectLst/>
                <a:uLnTx/>
                <a:uFillTx/>
                <a:latin typeface="Arial"/>
                <a:ea typeface="+mn-ea"/>
                <a:cs typeface="+mn-cs"/>
                <a:sym typeface="Arial"/>
              </a:rPr>
              <a:t>Exam</a:t>
            </a:r>
            <a:r>
              <a:rPr kumimoji="0" lang="tr-TR" sz="3200" b="0" i="0" u="none" strike="noStrike" kern="0" cap="none" spc="0" normalizeH="0" baseline="0" noProof="0" dirty="0">
                <a:ln>
                  <a:noFill/>
                </a:ln>
                <a:solidFill>
                  <a:srgbClr val="000000"/>
                </a:solidFill>
                <a:effectLst/>
                <a:uLnTx/>
                <a:uFillTx/>
                <a:latin typeface="Arial"/>
                <a:ea typeface="+mn-ea"/>
                <a:cs typeface="+mn-cs"/>
                <a:sym typeface="Arial"/>
              </a:rPr>
              <a:t> 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a:ln>
                  <a:noFill/>
                </a:ln>
                <a:solidFill>
                  <a:srgbClr val="000000"/>
                </a:solidFill>
                <a:effectLst/>
                <a:uLnTx/>
                <a:uFillTx/>
                <a:latin typeface="Arial"/>
                <a:ea typeface="+mn-ea"/>
                <a:cs typeface="+mn-cs"/>
                <a:sym typeface="Arial"/>
              </a:rPr>
              <a:t>18-19.01.2024</a:t>
            </a:r>
            <a:endParaRPr kumimoji="0" lang="en-US" sz="32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Dikdörtgen 9">
            <a:extLst>
              <a:ext uri="{FF2B5EF4-FFF2-40B4-BE49-F238E27FC236}">
                <a16:creationId xmlns:a16="http://schemas.microsoft.com/office/drawing/2014/main" id="{4DECD1B1-B927-9A1A-57D0-379528EAEA62}"/>
              </a:ext>
            </a:extLst>
          </p:cNvPr>
          <p:cNvSpPr/>
          <p:nvPr/>
        </p:nvSpPr>
        <p:spPr>
          <a:xfrm>
            <a:off x="3539386" y="3821944"/>
            <a:ext cx="4615224" cy="1600200"/>
          </a:xfrm>
          <a:prstGeom prst="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err="1">
                <a:ln>
                  <a:noFill/>
                </a:ln>
                <a:solidFill>
                  <a:srgbClr val="000000"/>
                </a:solidFill>
                <a:effectLst/>
                <a:uLnTx/>
                <a:uFillTx/>
                <a:latin typeface="Arial"/>
                <a:ea typeface="+mn-ea"/>
                <a:cs typeface="+mn-cs"/>
                <a:sym typeface="Arial"/>
              </a:rPr>
              <a:t>Proficiency</a:t>
            </a:r>
            <a:r>
              <a:rPr kumimoji="0" lang="tr-TR" sz="32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tr-TR" sz="3200" b="0" i="0" u="none" strike="noStrike" kern="0" cap="none" spc="0" normalizeH="0" baseline="0" noProof="0" dirty="0" err="1">
                <a:ln>
                  <a:noFill/>
                </a:ln>
                <a:solidFill>
                  <a:srgbClr val="000000"/>
                </a:solidFill>
                <a:effectLst/>
                <a:uLnTx/>
                <a:uFillTx/>
                <a:latin typeface="Arial"/>
                <a:ea typeface="+mn-ea"/>
                <a:cs typeface="+mn-cs"/>
                <a:sym typeface="Arial"/>
              </a:rPr>
              <a:t>Exam</a:t>
            </a:r>
            <a:r>
              <a:rPr kumimoji="0" lang="tr-TR" sz="3200" b="0" i="0" u="none" strike="noStrike" kern="0" cap="none" spc="0" normalizeH="0" baseline="0" noProof="0" dirty="0">
                <a:ln>
                  <a:noFill/>
                </a:ln>
                <a:solidFill>
                  <a:srgbClr val="000000"/>
                </a:solidFill>
                <a:effectLst/>
                <a:uLnTx/>
                <a:uFillTx/>
                <a:latin typeface="Arial"/>
                <a:ea typeface="+mn-ea"/>
                <a:cs typeface="+mn-cs"/>
                <a:sym typeface="Arial"/>
              </a:rPr>
              <a:t> II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a:ln>
                  <a:noFill/>
                </a:ln>
                <a:solidFill>
                  <a:srgbClr val="000000"/>
                </a:solidFill>
                <a:effectLst/>
                <a:uLnTx/>
                <a:uFillTx/>
                <a:latin typeface="Arial"/>
                <a:ea typeface="+mn-ea"/>
                <a:cs typeface="+mn-cs"/>
                <a:sym typeface="Arial"/>
              </a:rPr>
              <a:t>11-12.06.2024</a:t>
            </a:r>
            <a:endParaRPr kumimoji="0" lang="en-US" sz="32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1" name="Dikdörtgen 10">
            <a:extLst>
              <a:ext uri="{FF2B5EF4-FFF2-40B4-BE49-F238E27FC236}">
                <a16:creationId xmlns:a16="http://schemas.microsoft.com/office/drawing/2014/main" id="{4C002F84-418F-9457-A273-21414096B3E7}"/>
              </a:ext>
            </a:extLst>
          </p:cNvPr>
          <p:cNvSpPr/>
          <p:nvPr/>
        </p:nvSpPr>
        <p:spPr>
          <a:xfrm>
            <a:off x="1184129" y="5786127"/>
            <a:ext cx="8886649"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50" normalizeH="0" baseline="0" noProof="0" dirty="0">
                <a:ln w="0"/>
                <a:solidFill>
                  <a:srgbClr val="44546A"/>
                </a:solidFill>
                <a:effectLst>
                  <a:innerShdw blurRad="63500" dist="50800" dir="13500000">
                    <a:srgbClr val="000000">
                      <a:alpha val="50000"/>
                    </a:srgbClr>
                  </a:innerShdw>
                </a:effectLst>
                <a:uLnTx/>
                <a:uFillTx/>
                <a:latin typeface="Arial"/>
                <a:cs typeface="Arial"/>
                <a:sym typeface="Arial"/>
              </a:rPr>
              <a:t>Students should follow the instructions and announcements available on the School of Foreign Languages' (YDYO) website.</a:t>
            </a:r>
            <a:endParaRPr kumimoji="0" lang="tr-TR" sz="2000" b="1" i="0" u="none" strike="noStrike" kern="0" cap="none" spc="50" normalizeH="0" baseline="0" noProof="0" dirty="0">
              <a:ln w="0"/>
              <a:solidFill>
                <a:srgbClr val="44546A"/>
              </a:solidFill>
              <a:effectLst>
                <a:innerShdw blurRad="63500" dist="50800" dir="13500000">
                  <a:srgbClr val="000000">
                    <a:alpha val="50000"/>
                  </a:srgbClr>
                </a:innerShdw>
              </a:effectLst>
              <a:uLnTx/>
              <a:uFillTx/>
              <a:latin typeface="Arial"/>
              <a:cs typeface="Arial"/>
              <a:sym typeface="Arial"/>
            </a:endParaRPr>
          </a:p>
        </p:txBody>
      </p:sp>
    </p:spTree>
    <p:extLst>
      <p:ext uri="{BB962C8B-B14F-4D97-AF65-F5344CB8AC3E}">
        <p14:creationId xmlns:p14="http://schemas.microsoft.com/office/powerpoint/2010/main" val="31020753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18"/>
          <p:cNvGrpSpPr/>
          <p:nvPr/>
        </p:nvGrpSpPr>
        <p:grpSpPr>
          <a:xfrm>
            <a:off x="-290920" y="0"/>
            <a:ext cx="12482921" cy="6858000"/>
            <a:chOff x="-290920" y="0"/>
            <a:chExt cx="12482921" cy="6858000"/>
          </a:xfrm>
        </p:grpSpPr>
        <p:sp>
          <p:nvSpPr>
            <p:cNvPr id="389" name="Google Shape;389;p18"/>
            <p:cNvSpPr/>
            <p:nvPr/>
          </p:nvSpPr>
          <p:spPr>
            <a:xfrm>
              <a:off x="-290920" y="0"/>
              <a:ext cx="1248292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0" name="Google Shape;390;p18"/>
            <p:cNvSpPr/>
            <p:nvPr/>
          </p:nvSpPr>
          <p:spPr>
            <a:xfrm>
              <a:off x="11023600"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1" name="Google Shape;391;p18"/>
            <p:cNvSpPr txBox="1"/>
            <p:nvPr/>
          </p:nvSpPr>
          <p:spPr>
            <a:xfrm rot="16200000">
              <a:off x="10752687" y="3259042"/>
              <a:ext cx="2360917" cy="517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Program</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2" name="Google Shape;392;p18"/>
            <p:cNvPicPr preferRelativeResize="0"/>
            <p:nvPr/>
          </p:nvPicPr>
          <p:blipFill rotWithShape="1">
            <a:blip r:embed="rId3">
              <a:alphaModFix/>
            </a:blip>
            <a:srcRect/>
            <a:stretch/>
          </p:blipFill>
          <p:spPr>
            <a:xfrm rot="-5400000">
              <a:off x="11129999" y="3247473"/>
              <a:ext cx="530600" cy="530600"/>
            </a:xfrm>
            <a:prstGeom prst="rect">
              <a:avLst/>
            </a:prstGeom>
            <a:noFill/>
            <a:ln>
              <a:noFill/>
            </a:ln>
          </p:spPr>
        </p:pic>
      </p:grpSp>
      <p:grpSp>
        <p:nvGrpSpPr>
          <p:cNvPr id="393" name="Google Shape;393;p18"/>
          <p:cNvGrpSpPr/>
          <p:nvPr/>
        </p:nvGrpSpPr>
        <p:grpSpPr>
          <a:xfrm>
            <a:off x="226788" y="-2"/>
            <a:ext cx="11447501" cy="6858000"/>
            <a:chOff x="213096" y="0"/>
            <a:chExt cx="11447501" cy="6858000"/>
          </a:xfrm>
        </p:grpSpPr>
        <p:sp>
          <p:nvSpPr>
            <p:cNvPr id="394" name="Google Shape;394;p18"/>
            <p:cNvSpPr/>
            <p:nvPr/>
          </p:nvSpPr>
          <p:spPr>
            <a:xfrm>
              <a:off x="213096" y="0"/>
              <a:ext cx="11447501"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5" name="Google Shape;395;p18"/>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6" name="Google Shape;396;p18"/>
            <p:cNvSpPr txBox="1"/>
            <p:nvPr/>
          </p:nvSpPr>
          <p:spPr>
            <a:xfrm rot="16200000">
              <a:off x="10214441" y="3265889"/>
              <a:ext cx="2360917" cy="5040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Periods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397" name="Google Shape;397;p18"/>
            <p:cNvPicPr preferRelativeResize="0"/>
            <p:nvPr/>
          </p:nvPicPr>
          <p:blipFill rotWithShape="1">
            <a:blip r:embed="rId3">
              <a:alphaModFix/>
            </a:blip>
            <a:srcRect/>
            <a:stretch/>
          </p:blipFill>
          <p:spPr>
            <a:xfrm rot="-5400000">
              <a:off x="10600933" y="3247473"/>
              <a:ext cx="530600" cy="530600"/>
            </a:xfrm>
            <a:prstGeom prst="rect">
              <a:avLst/>
            </a:prstGeom>
            <a:noFill/>
            <a:ln>
              <a:noFill/>
            </a:ln>
          </p:spPr>
        </p:pic>
      </p:grpSp>
      <p:grpSp>
        <p:nvGrpSpPr>
          <p:cNvPr id="398" name="Google Shape;398;p18"/>
          <p:cNvGrpSpPr/>
          <p:nvPr/>
        </p:nvGrpSpPr>
        <p:grpSpPr>
          <a:xfrm>
            <a:off x="1184133" y="0"/>
            <a:ext cx="9972450" cy="6858000"/>
            <a:chOff x="491575" y="0"/>
            <a:chExt cx="9972450" cy="6858000"/>
          </a:xfrm>
        </p:grpSpPr>
        <p:sp>
          <p:nvSpPr>
            <p:cNvPr id="399" name="Google Shape;399;p18"/>
            <p:cNvSpPr/>
            <p:nvPr/>
          </p:nvSpPr>
          <p:spPr>
            <a:xfrm>
              <a:off x="491575" y="0"/>
              <a:ext cx="9961092"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0" name="Google Shape;400;p18"/>
            <p:cNvSpPr/>
            <p:nvPr/>
          </p:nvSpPr>
          <p:spPr>
            <a:xfrm>
              <a:off x="9284267"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18"/>
            <p:cNvSpPr txBox="1"/>
            <p:nvPr/>
          </p:nvSpPr>
          <p:spPr>
            <a:xfrm rot="16200000">
              <a:off x="9016849" y="3251175"/>
              <a:ext cx="2360916" cy="5334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a:solidFill>
                    <a:srgbClr val="F0EEF0"/>
                  </a:solidFill>
                  <a:latin typeface="Twentieth Century"/>
                  <a:ea typeface="Twentieth Century"/>
                  <a:cs typeface="Twentieth Century"/>
                  <a:sym typeface="Twentieth Century"/>
                </a:rPr>
                <a:t>Evaluation</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2" name="Google Shape;402;p18"/>
            <p:cNvPicPr preferRelativeResize="0"/>
            <p:nvPr/>
          </p:nvPicPr>
          <p:blipFill rotWithShape="1">
            <a:blip r:embed="rId3">
              <a:alphaModFix/>
            </a:blip>
            <a:srcRect/>
            <a:stretch/>
          </p:blipFill>
          <p:spPr>
            <a:xfrm rot="-5400000">
              <a:off x="9385467" y="3247473"/>
              <a:ext cx="530600" cy="530600"/>
            </a:xfrm>
            <a:prstGeom prst="rect">
              <a:avLst/>
            </a:prstGeom>
            <a:noFill/>
            <a:ln>
              <a:noFill/>
            </a:ln>
          </p:spPr>
        </p:pic>
      </p:grpSp>
      <p:sp>
        <p:nvSpPr>
          <p:cNvPr id="403" name="Google Shape;403;p18"/>
          <p:cNvSpPr/>
          <p:nvPr/>
        </p:nvSpPr>
        <p:spPr>
          <a:xfrm>
            <a:off x="-7962177" y="-1"/>
            <a:ext cx="5781368"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04" name="Google Shape;404;p18"/>
          <p:cNvGrpSpPr/>
          <p:nvPr/>
        </p:nvGrpSpPr>
        <p:grpSpPr>
          <a:xfrm>
            <a:off x="1049062" y="0"/>
            <a:ext cx="9574094" cy="6858000"/>
            <a:chOff x="491575" y="0"/>
            <a:chExt cx="9574094" cy="6858000"/>
          </a:xfrm>
        </p:grpSpPr>
        <p:sp>
          <p:nvSpPr>
            <p:cNvPr id="405" name="Google Shape;405;p18"/>
            <p:cNvSpPr/>
            <p:nvPr/>
          </p:nvSpPr>
          <p:spPr>
            <a:xfrm>
              <a:off x="491575" y="0"/>
              <a:ext cx="957409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6" name="Google Shape;406;p18"/>
            <p:cNvSpPr/>
            <p:nvPr/>
          </p:nvSpPr>
          <p:spPr>
            <a:xfrm>
              <a:off x="8897260" y="2337440"/>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p18"/>
            <p:cNvSpPr txBox="1"/>
            <p:nvPr/>
          </p:nvSpPr>
          <p:spPr>
            <a:xfrm rot="16200000">
              <a:off x="8562040" y="3225505"/>
              <a:ext cx="236091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Sources</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08" name="Google Shape;408;p18"/>
            <p:cNvPicPr preferRelativeResize="0"/>
            <p:nvPr/>
          </p:nvPicPr>
          <p:blipFill rotWithShape="1">
            <a:blip r:embed="rId3">
              <a:alphaModFix/>
            </a:blip>
            <a:srcRect/>
            <a:stretch/>
          </p:blipFill>
          <p:spPr>
            <a:xfrm rot="-5400000">
              <a:off x="8992269" y="3247473"/>
              <a:ext cx="530600" cy="530600"/>
            </a:xfrm>
            <a:prstGeom prst="rect">
              <a:avLst/>
            </a:prstGeom>
            <a:noFill/>
            <a:ln>
              <a:noFill/>
            </a:ln>
          </p:spPr>
        </p:pic>
      </p:grpSp>
      <p:grpSp>
        <p:nvGrpSpPr>
          <p:cNvPr id="409" name="Google Shape;409;p18"/>
          <p:cNvGrpSpPr/>
          <p:nvPr/>
        </p:nvGrpSpPr>
        <p:grpSpPr>
          <a:xfrm>
            <a:off x="-1883901" y="0"/>
            <a:ext cx="11869249" cy="6858000"/>
            <a:chOff x="-2449883" y="-1"/>
            <a:chExt cx="11869249" cy="6858000"/>
          </a:xfrm>
        </p:grpSpPr>
        <p:sp>
          <p:nvSpPr>
            <p:cNvPr id="410" name="Google Shape;410;p18"/>
            <p:cNvSpPr/>
            <p:nvPr/>
          </p:nvSpPr>
          <p:spPr>
            <a:xfrm>
              <a:off x="-2449883" y="-1"/>
              <a:ext cx="11860720"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1" name="Google Shape;411;p18"/>
            <p:cNvSpPr/>
            <p:nvPr/>
          </p:nvSpPr>
          <p:spPr>
            <a:xfrm>
              <a:off x="8242436" y="2337439"/>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2" name="Google Shape;412;p18"/>
            <p:cNvSpPr txBox="1"/>
            <p:nvPr/>
          </p:nvSpPr>
          <p:spPr>
            <a:xfrm rot="16200000">
              <a:off x="7886218" y="3322282"/>
              <a:ext cx="2518001" cy="5482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What</a:t>
              </a:r>
              <a:r>
                <a:rPr lang="tr-TR" sz="2600" b="1" i="0" u="none" strike="noStrike" cap="none" dirty="0">
                  <a:solidFill>
                    <a:srgbClr val="F0EEF0"/>
                  </a:solidFill>
                  <a:latin typeface="Twentieth Century"/>
                  <a:ea typeface="Twentieth Century"/>
                  <a:cs typeface="Twentieth Century"/>
                  <a:sym typeface="Twentieth Century"/>
                </a:rPr>
                <a:t> &amp; </a:t>
              </a:r>
              <a:r>
                <a:rPr lang="tr-TR" sz="2600" b="1" i="0" u="none" strike="noStrike" cap="none" dirty="0" err="1">
                  <a:solidFill>
                    <a:srgbClr val="F0EEF0"/>
                  </a:solidFill>
                  <a:latin typeface="Twentieth Century"/>
                  <a:ea typeface="Twentieth Century"/>
                  <a:cs typeface="Twentieth Century"/>
                  <a:sym typeface="Twentieth Century"/>
                </a:rPr>
                <a:t>Where</a:t>
              </a:r>
              <a:r>
                <a:rPr lang="tr-TR" sz="2600" b="1" i="0" u="none" strike="noStrike" cap="none" dirty="0">
                  <a:solidFill>
                    <a:srgbClr val="F0EEF0"/>
                  </a:solidFill>
                  <a:latin typeface="Twentieth Century"/>
                  <a:ea typeface="Twentieth Century"/>
                  <a:cs typeface="Twentieth Century"/>
                  <a:sym typeface="Twentieth Century"/>
                </a:rPr>
                <a:t>?</a:t>
              </a:r>
              <a:endParaRPr sz="2600" b="1" i="0" u="none" strike="noStrike" cap="none" dirty="0">
                <a:solidFill>
                  <a:srgbClr val="F0EEF0"/>
                </a:solidFill>
                <a:latin typeface="Twentieth Century"/>
                <a:ea typeface="Twentieth Century"/>
                <a:cs typeface="Twentieth Century"/>
                <a:sym typeface="Twentieth Century"/>
              </a:endParaRPr>
            </a:p>
          </p:txBody>
        </p:sp>
        <p:pic>
          <p:nvPicPr>
            <p:cNvPr id="413" name="Google Shape;413;p18"/>
            <p:cNvPicPr preferRelativeResize="0"/>
            <p:nvPr/>
          </p:nvPicPr>
          <p:blipFill rotWithShape="1">
            <a:blip r:embed="rId3">
              <a:alphaModFix/>
            </a:blip>
            <a:srcRect/>
            <a:stretch/>
          </p:blipFill>
          <p:spPr>
            <a:xfrm rot="-5400000">
              <a:off x="8340472" y="3247473"/>
              <a:ext cx="530600" cy="530600"/>
            </a:xfrm>
            <a:prstGeom prst="rect">
              <a:avLst/>
            </a:prstGeom>
            <a:noFill/>
            <a:ln>
              <a:noFill/>
            </a:ln>
          </p:spPr>
        </p:pic>
      </p:grpSp>
      <p:grpSp>
        <p:nvGrpSpPr>
          <p:cNvPr id="414" name="Google Shape;414;p18"/>
          <p:cNvGrpSpPr/>
          <p:nvPr/>
        </p:nvGrpSpPr>
        <p:grpSpPr>
          <a:xfrm>
            <a:off x="-9395082" y="-1"/>
            <a:ext cx="9927504" cy="6858000"/>
            <a:chOff x="-9337032" y="-1"/>
            <a:chExt cx="9927504" cy="6858000"/>
          </a:xfrm>
        </p:grpSpPr>
        <p:sp>
          <p:nvSpPr>
            <p:cNvPr id="415" name="Google Shape;415;p18"/>
            <p:cNvSpPr/>
            <p:nvPr/>
          </p:nvSpPr>
          <p:spPr>
            <a:xfrm>
              <a:off x="-9337032" y="-1"/>
              <a:ext cx="9923504" cy="6858000"/>
            </a:xfrm>
            <a:prstGeom prst="rect">
              <a:avLst/>
            </a:prstGeom>
            <a:solidFill>
              <a:srgbClr val="F0EEF0"/>
            </a:solidFill>
            <a:ln>
              <a:noFill/>
            </a:ln>
            <a:effectLst>
              <a:outerShdw blurRad="215900" dist="38100" sx="101000" sy="101000" algn="l" rotWithShape="0">
                <a:srgbClr val="595959">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18"/>
            <p:cNvSpPr/>
            <p:nvPr/>
          </p:nvSpPr>
          <p:spPr>
            <a:xfrm>
              <a:off x="-577928" y="2337438"/>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18"/>
            <p:cNvSpPr txBox="1"/>
            <p:nvPr/>
          </p:nvSpPr>
          <p:spPr>
            <a:xfrm rot="16200000">
              <a:off x="-863553" y="3259035"/>
              <a:ext cx="2360919" cy="5177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600" b="1" i="0" u="none" strike="noStrike" cap="none" dirty="0" err="1">
                  <a:solidFill>
                    <a:srgbClr val="F0EEF0"/>
                  </a:solidFill>
                  <a:latin typeface="Twentieth Century"/>
                  <a:ea typeface="Twentieth Century"/>
                  <a:cs typeface="Twentieth Century"/>
                  <a:sym typeface="Twentieth Century"/>
                </a:rPr>
                <a:t>Follow</a:t>
              </a:r>
              <a:r>
                <a:rPr lang="tr-TR" sz="2600" b="1" i="0" u="none" strike="noStrike" cap="none" dirty="0">
                  <a:solidFill>
                    <a:srgbClr val="F0EEF0"/>
                  </a:solidFill>
                  <a:latin typeface="Twentieth Century"/>
                  <a:ea typeface="Twentieth Century"/>
                  <a:cs typeface="Twentieth Century"/>
                  <a:sym typeface="Twentieth Century"/>
                </a:rPr>
                <a:t> Us</a:t>
              </a:r>
            </a:p>
          </p:txBody>
        </p:sp>
        <p:pic>
          <p:nvPicPr>
            <p:cNvPr id="418" name="Google Shape;418;p18"/>
            <p:cNvPicPr preferRelativeResize="0"/>
            <p:nvPr/>
          </p:nvPicPr>
          <p:blipFill rotWithShape="1">
            <a:blip r:embed="rId3">
              <a:alphaModFix/>
            </a:blip>
            <a:srcRect/>
            <a:stretch/>
          </p:blipFill>
          <p:spPr>
            <a:xfrm rot="-5400000">
              <a:off x="-491912" y="3247473"/>
              <a:ext cx="530600" cy="530600"/>
            </a:xfrm>
            <a:prstGeom prst="rect">
              <a:avLst/>
            </a:prstGeom>
            <a:noFill/>
            <a:ln>
              <a:noFill/>
            </a:ln>
          </p:spPr>
        </p:pic>
      </p:grpSp>
      <p:grpSp>
        <p:nvGrpSpPr>
          <p:cNvPr id="419" name="Google Shape;419;p18"/>
          <p:cNvGrpSpPr/>
          <p:nvPr/>
        </p:nvGrpSpPr>
        <p:grpSpPr>
          <a:xfrm>
            <a:off x="1186938" y="552963"/>
            <a:ext cx="3672635" cy="1712699"/>
            <a:chOff x="764723" y="2142394"/>
            <a:chExt cx="3672635" cy="1218973"/>
          </a:xfrm>
        </p:grpSpPr>
        <p:sp>
          <p:nvSpPr>
            <p:cNvPr id="420" name="Google Shape;420;p18"/>
            <p:cNvSpPr/>
            <p:nvPr/>
          </p:nvSpPr>
          <p:spPr>
            <a:xfrm>
              <a:off x="764723" y="2277144"/>
              <a:ext cx="662056" cy="662056"/>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2" name="Google Shape;422;p18"/>
            <p:cNvSpPr txBox="1"/>
            <p:nvPr/>
          </p:nvSpPr>
          <p:spPr>
            <a:xfrm>
              <a:off x="1435200" y="2142394"/>
              <a:ext cx="30021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dirty="0" err="1">
                  <a:solidFill>
                    <a:srgbClr val="3F3F3F"/>
                  </a:solidFill>
                  <a:latin typeface="Twentieth Century"/>
                  <a:ea typeface="Twentieth Century"/>
                  <a:cs typeface="Twentieth Century"/>
                  <a:sym typeface="Twentieth Century"/>
                </a:rPr>
                <a:t>Prep</a:t>
              </a:r>
              <a:r>
                <a:rPr lang="en-US" sz="1800" dirty="0">
                  <a:solidFill>
                    <a:srgbClr val="3F3F3F"/>
                  </a:solidFill>
                  <a:latin typeface="Twentieth Century"/>
                  <a:ea typeface="Twentieth Century"/>
                  <a:cs typeface="Twentieth Century"/>
                  <a:sym typeface="Twentieth Century"/>
                </a:rPr>
                <a:t>school</a:t>
              </a:r>
              <a:r>
                <a:rPr lang="tr-TR" sz="1800" dirty="0">
                  <a:solidFill>
                    <a:srgbClr val="3F3F3F"/>
                  </a:solidFill>
                  <a:latin typeface="Twentieth Century"/>
                  <a:ea typeface="Twentieth Century"/>
                  <a:cs typeface="Twentieth Century"/>
                  <a:sym typeface="Twentieth Century"/>
                </a:rPr>
                <a:t> </a:t>
              </a:r>
              <a:r>
                <a:rPr lang="tr-TR" sz="1800" dirty="0" err="1">
                  <a:solidFill>
                    <a:srgbClr val="3F3F3F"/>
                  </a:solidFill>
                  <a:latin typeface="Twentieth Century"/>
                  <a:ea typeface="Twentieth Century"/>
                  <a:cs typeface="Twentieth Century"/>
                  <a:sym typeface="Twentieth Century"/>
                </a:rPr>
                <a:t>Student</a:t>
              </a:r>
              <a:r>
                <a:rPr lang="tr-TR" sz="1800" dirty="0">
                  <a:solidFill>
                    <a:srgbClr val="3F3F3F"/>
                  </a:solidFill>
                  <a:latin typeface="Twentieth Century"/>
                  <a:ea typeface="Twentieth Century"/>
                  <a:cs typeface="Twentieth Century"/>
                  <a:sym typeface="Twentieth Century"/>
                </a:rPr>
                <a:t> </a:t>
              </a:r>
              <a:r>
                <a:rPr lang="tr-TR" sz="1800" dirty="0" err="1">
                  <a:solidFill>
                    <a:srgbClr val="3F3F3F"/>
                  </a:solidFill>
                  <a:latin typeface="Twentieth Century"/>
                  <a:ea typeface="Twentieth Century"/>
                  <a:cs typeface="Twentieth Century"/>
                  <a:sym typeface="Twentieth Century"/>
                </a:rPr>
                <a:t>Affairs</a:t>
              </a:r>
              <a:endParaRPr lang="tr-TR" sz="1800" dirty="0">
                <a:solidFill>
                  <a:srgbClr val="3F3F3F"/>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dirty="0">
                  <a:solidFill>
                    <a:srgbClr val="3F3F3F"/>
                  </a:solidFill>
                  <a:latin typeface="Twentieth Century"/>
                  <a:ea typeface="Twentieth Century"/>
                  <a:cs typeface="Twentieth Century"/>
                  <a:sym typeface="Twentieth Century"/>
                </a:rPr>
                <a:t>Ground Floor</a:t>
              </a:r>
              <a:r>
                <a:rPr lang="tr-TR" sz="1800" dirty="0">
                  <a:solidFill>
                    <a:srgbClr val="3F3F3F"/>
                  </a:solidFill>
                  <a:latin typeface="Twentieth Century"/>
                  <a:ea typeface="Twentieth Century"/>
                  <a:cs typeface="Twentieth Century"/>
                  <a:sym typeface="Twentieth Century"/>
                </a:rPr>
                <a:t> No: 9</a:t>
              </a:r>
              <a:endParaRPr sz="1800" dirty="0">
                <a:solidFill>
                  <a:srgbClr val="3F3F3F"/>
                </a:solidFill>
                <a:latin typeface="Twentieth Century"/>
                <a:ea typeface="Twentieth Century"/>
                <a:cs typeface="Twentieth Century"/>
                <a:sym typeface="Twentieth Century"/>
              </a:endParaRPr>
            </a:p>
          </p:txBody>
        </p:sp>
        <p:sp>
          <p:nvSpPr>
            <p:cNvPr id="423" name="Google Shape;423;p18"/>
            <p:cNvSpPr txBox="1"/>
            <p:nvPr/>
          </p:nvSpPr>
          <p:spPr>
            <a:xfrm>
              <a:off x="1413338" y="2530370"/>
              <a:ext cx="296165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Residence certificate for international students, </a:t>
              </a:r>
            </a:p>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Certificate for Prep-Class graduation</a:t>
              </a:r>
            </a:p>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Petitions for special circumstances</a:t>
              </a:r>
            </a:p>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Make-up Exams </a:t>
              </a:r>
            </a:p>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Objection to exam results (must be made in the following 3 work</a:t>
              </a:r>
              <a:r>
                <a:rPr lang="tr-TR" sz="1200" dirty="0">
                  <a:solidFill>
                    <a:srgbClr val="3F3F3F"/>
                  </a:solidFill>
                  <a:latin typeface="Twentieth Century"/>
                  <a:ea typeface="Twentieth Century"/>
                  <a:cs typeface="Twentieth Century"/>
                  <a:sym typeface="Twentieth Century"/>
                </a:rPr>
                <a:t>-</a:t>
              </a:r>
              <a:r>
                <a:rPr lang="en-US" sz="1200" dirty="0">
                  <a:solidFill>
                    <a:srgbClr val="3F3F3F"/>
                  </a:solidFill>
                  <a:latin typeface="Twentieth Century"/>
                  <a:ea typeface="Twentieth Century"/>
                  <a:cs typeface="Twentieth Century"/>
                  <a:sym typeface="Twentieth Century"/>
                </a:rPr>
                <a:t>days after the announcement of the grades)</a:t>
              </a:r>
              <a:endParaRPr lang="tr-TR" sz="1200" dirty="0">
                <a:solidFill>
                  <a:srgbClr val="3F3F3F"/>
                </a:solidFill>
                <a:latin typeface="Twentieth Century"/>
                <a:ea typeface="Twentieth Century"/>
                <a:cs typeface="Twentieth Century"/>
                <a:sym typeface="Twentieth Century"/>
              </a:endParaRPr>
            </a:p>
            <a:p>
              <a:pPr marL="0" marR="0" lvl="0" indent="0" algn="l" rtl="0">
                <a:spcBef>
                  <a:spcPts val="0"/>
                </a:spcBef>
                <a:spcAft>
                  <a:spcPts val="0"/>
                </a:spcAft>
                <a:buNone/>
              </a:pPr>
              <a:r>
                <a:rPr lang="tr-TR" sz="1200" dirty="0">
                  <a:solidFill>
                    <a:srgbClr val="3F3F3F"/>
                  </a:solidFill>
                  <a:latin typeface="Twentieth Century"/>
                  <a:ea typeface="Twentieth Century"/>
                  <a:cs typeface="Twentieth Century"/>
                  <a:sym typeface="Twentieth Century"/>
                </a:rPr>
                <a:t> </a:t>
              </a:r>
              <a:endParaRPr sz="1200" dirty="0">
                <a:solidFill>
                  <a:srgbClr val="3F3F3F"/>
                </a:solidFill>
                <a:latin typeface="Twentieth Century"/>
                <a:ea typeface="Twentieth Century"/>
                <a:cs typeface="Twentieth Century"/>
                <a:sym typeface="Twentieth Century"/>
              </a:endParaRPr>
            </a:p>
          </p:txBody>
        </p:sp>
      </p:grpSp>
      <p:grpSp>
        <p:nvGrpSpPr>
          <p:cNvPr id="424" name="Google Shape;424;p18"/>
          <p:cNvGrpSpPr/>
          <p:nvPr/>
        </p:nvGrpSpPr>
        <p:grpSpPr>
          <a:xfrm>
            <a:off x="1195656" y="2607094"/>
            <a:ext cx="3739289" cy="1478118"/>
            <a:chOff x="764723" y="3420415"/>
            <a:chExt cx="3739289" cy="1185657"/>
          </a:xfrm>
        </p:grpSpPr>
        <p:sp>
          <p:nvSpPr>
            <p:cNvPr id="425" name="Google Shape;425;p18"/>
            <p:cNvSpPr/>
            <p:nvPr/>
          </p:nvSpPr>
          <p:spPr>
            <a:xfrm>
              <a:off x="764723" y="3555165"/>
              <a:ext cx="662056" cy="662056"/>
            </a:xfrm>
            <a:prstGeom prst="ellipse">
              <a:avLst/>
            </a:prstGeom>
            <a:solidFill>
              <a:srgbClr val="03A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18"/>
            <p:cNvSpPr txBox="1"/>
            <p:nvPr/>
          </p:nvSpPr>
          <p:spPr>
            <a:xfrm>
              <a:off x="1435200" y="3420415"/>
              <a:ext cx="3004966" cy="369332"/>
            </a:xfrm>
            <a:prstGeom prst="rect">
              <a:avLst/>
            </a:prstGeom>
            <a:noFill/>
            <a:ln>
              <a:noFill/>
            </a:ln>
          </p:spPr>
          <p:txBody>
            <a:bodyPr spcFirstLastPara="1" wrap="square" lIns="91425" tIns="45700" rIns="91425" bIns="45700" anchor="t" anchorCtr="0">
              <a:noAutofit/>
            </a:bodyPr>
            <a:lstStyle/>
            <a:p>
              <a:pPr lvl="0"/>
              <a:r>
                <a:rPr lang="en-US" sz="1800" dirty="0">
                  <a:effectLst/>
                  <a:latin typeface="Calibri" panose="020F0502020204030204" pitchFamily="34" charset="0"/>
                  <a:ea typeface="Calibri" panose="020F0502020204030204" pitchFamily="34" charset="0"/>
                  <a:cs typeface="Arial" panose="020B0604020202020204" pitchFamily="34" charset="0"/>
                </a:rPr>
                <a:t>Information Processing Department</a:t>
              </a:r>
              <a:endParaRPr lang="tr-TR" sz="1800" dirty="0">
                <a:effectLst/>
                <a:latin typeface="Calibri" panose="020F0502020204030204" pitchFamily="34" charset="0"/>
                <a:ea typeface="Calibri" panose="020F0502020204030204" pitchFamily="34" charset="0"/>
                <a:cs typeface="Arial" panose="020B0604020202020204" pitchFamily="34" charset="0"/>
              </a:endParaRPr>
            </a:p>
            <a:p>
              <a:pPr lvl="0"/>
              <a:r>
                <a:rPr lang="en-US" sz="1800" dirty="0">
                  <a:effectLst/>
                  <a:latin typeface="Calibri" panose="020F0502020204030204" pitchFamily="34" charset="0"/>
                  <a:ea typeface="Calibri" panose="020F0502020204030204" pitchFamily="34" charset="0"/>
                  <a:cs typeface="Arial" panose="020B0604020202020204" pitchFamily="34" charset="0"/>
                </a:rPr>
                <a:t>Rectorate Building </a:t>
              </a:r>
              <a:endParaRPr lang="tr-TR" sz="1800" dirty="0">
                <a:solidFill>
                  <a:srgbClr val="3F3F3F"/>
                </a:solidFill>
                <a:latin typeface="Twentieth Century"/>
                <a:ea typeface="Twentieth Century"/>
                <a:cs typeface="Twentieth Century"/>
                <a:sym typeface="Twentieth Century"/>
              </a:endParaRPr>
            </a:p>
          </p:txBody>
        </p:sp>
        <p:sp>
          <p:nvSpPr>
            <p:cNvPr id="427" name="Google Shape;427;p18"/>
            <p:cNvSpPr txBox="1"/>
            <p:nvPr/>
          </p:nvSpPr>
          <p:spPr>
            <a:xfrm>
              <a:off x="1453955" y="4087624"/>
              <a:ext cx="3050057" cy="518448"/>
            </a:xfrm>
            <a:prstGeom prst="rect">
              <a:avLst/>
            </a:prstGeom>
            <a:noFill/>
            <a:ln>
              <a:noFill/>
            </a:ln>
          </p:spPr>
          <p:txBody>
            <a:bodyPr spcFirstLastPara="1" wrap="square" lIns="91425" tIns="45700" rIns="91425" bIns="45700" anchor="t" anchorCtr="0">
              <a:noAutofit/>
            </a:bodyPr>
            <a:lstStyle/>
            <a:p>
              <a:pPr lvl="0"/>
              <a:r>
                <a:rPr lang="en-US" sz="1200" dirty="0">
                  <a:solidFill>
                    <a:srgbClr val="3F3F3F"/>
                  </a:solidFill>
                  <a:latin typeface="Twentieth Century"/>
                  <a:ea typeface="Twentieth Century"/>
                  <a:cs typeface="Twentieth Century"/>
                  <a:sym typeface="Twentieth Century"/>
                </a:rPr>
                <a:t>Problems with </a:t>
              </a:r>
              <a:r>
                <a:rPr lang="tr-TR" sz="1200" dirty="0">
                  <a:solidFill>
                    <a:srgbClr val="3F3F3F"/>
                  </a:solidFill>
                  <a:latin typeface="Twentieth Century"/>
                  <a:ea typeface="Twentieth Century"/>
                  <a:cs typeface="Twentieth Century"/>
                  <a:sym typeface="Twentieth Century"/>
                </a:rPr>
                <a:t>karabuk.edu.tr</a:t>
              </a:r>
              <a:r>
                <a:rPr lang="en-US" sz="1200" dirty="0">
                  <a:solidFill>
                    <a:srgbClr val="3F3F3F"/>
                  </a:solidFill>
                  <a:latin typeface="Twentieth Century"/>
                  <a:ea typeface="Twentieth Century"/>
                  <a:cs typeface="Twentieth Century"/>
                  <a:sym typeface="Twentieth Century"/>
                </a:rPr>
                <a:t> extension</a:t>
              </a:r>
              <a:r>
                <a:rPr lang="tr-TR" sz="1200" dirty="0">
                  <a:solidFill>
                    <a:srgbClr val="3F3F3F"/>
                  </a:solidFill>
                  <a:latin typeface="Twentieth Century"/>
                  <a:ea typeface="Twentieth Century"/>
                  <a:cs typeface="Twentieth Century"/>
                  <a:sym typeface="Twentieth Century"/>
                </a:rPr>
                <a:t> </a:t>
              </a:r>
              <a:endParaRPr lang="en-US" sz="1200" dirty="0">
                <a:solidFill>
                  <a:srgbClr val="3F3F3F"/>
                </a:solidFill>
                <a:latin typeface="Twentieth Century"/>
                <a:ea typeface="Twentieth Century"/>
                <a:cs typeface="Twentieth Century"/>
                <a:sym typeface="Twentieth Century"/>
              </a:endParaRPr>
            </a:p>
            <a:p>
              <a:pPr lvl="0"/>
              <a:r>
                <a:rPr lang="en-US" sz="1200" dirty="0">
                  <a:solidFill>
                    <a:srgbClr val="3F3F3F"/>
                  </a:solidFill>
                  <a:latin typeface="Twentieth Century"/>
                  <a:ea typeface="Twentieth Century"/>
                  <a:cs typeface="Twentieth Century"/>
                  <a:sym typeface="Twentieth Century"/>
                </a:rPr>
                <a:t>In-campus internet access issues</a:t>
              </a:r>
              <a:r>
                <a:rPr lang="tr-TR" sz="1200" dirty="0">
                  <a:solidFill>
                    <a:srgbClr val="3F3F3F"/>
                  </a:solidFill>
                  <a:latin typeface="Twentieth Century"/>
                  <a:ea typeface="Twentieth Century"/>
                  <a:cs typeface="Twentieth Century"/>
                  <a:sym typeface="Twentieth Century"/>
                </a:rPr>
                <a:t> </a:t>
              </a:r>
            </a:p>
            <a:p>
              <a:pPr lvl="0"/>
              <a:r>
                <a:rPr lang="en-US" sz="1200" dirty="0">
                  <a:solidFill>
                    <a:srgbClr val="3F3F3F"/>
                  </a:solidFill>
                  <a:latin typeface="Twentieth Century"/>
                  <a:ea typeface="Twentieth Century"/>
                  <a:cs typeface="Twentieth Century"/>
                  <a:sym typeface="Twentieth Century"/>
                </a:rPr>
                <a:t>Student Identity Cards</a:t>
              </a:r>
              <a:r>
                <a:rPr lang="tr-TR" sz="1200" dirty="0">
                  <a:solidFill>
                    <a:srgbClr val="3F3F3F"/>
                  </a:solidFill>
                  <a:latin typeface="Twentieth Century"/>
                  <a:ea typeface="Twentieth Century"/>
                  <a:cs typeface="Twentieth Century"/>
                  <a:sym typeface="Twentieth Century"/>
                </a:rPr>
                <a:t>(</a:t>
              </a:r>
              <a:r>
                <a:rPr lang="en-US" sz="1200" dirty="0">
                  <a:solidFill>
                    <a:srgbClr val="3F3F3F"/>
                  </a:solidFill>
                  <a:latin typeface="Twentieth Century"/>
                  <a:ea typeface="Twentieth Century"/>
                  <a:cs typeface="Twentieth Century"/>
                  <a:sym typeface="Twentieth Century"/>
                </a:rPr>
                <a:t>Student Affairs</a:t>
              </a:r>
              <a:r>
                <a:rPr lang="tr-TR" sz="1200" dirty="0">
                  <a:solidFill>
                    <a:srgbClr val="3F3F3F"/>
                  </a:solidFill>
                  <a:latin typeface="Twentieth Century"/>
                  <a:ea typeface="Twentieth Century"/>
                  <a:cs typeface="Twentieth Century"/>
                  <a:sym typeface="Twentieth Century"/>
                </a:rPr>
                <a:t> + Ziraat</a:t>
              </a:r>
              <a:r>
                <a:rPr lang="en-US" sz="1200" dirty="0">
                  <a:solidFill>
                    <a:srgbClr val="3F3F3F"/>
                  </a:solidFill>
                  <a:latin typeface="Twentieth Century"/>
                  <a:ea typeface="Twentieth Century"/>
                  <a:cs typeface="Twentieth Century"/>
                  <a:sym typeface="Twentieth Century"/>
                </a:rPr>
                <a:t> Bank</a:t>
              </a:r>
              <a:r>
                <a:rPr lang="tr-TR" sz="1200" dirty="0">
                  <a:solidFill>
                    <a:srgbClr val="3F3F3F"/>
                  </a:solidFill>
                  <a:latin typeface="Twentieth Century"/>
                  <a:ea typeface="Twentieth Century"/>
                  <a:cs typeface="Twentieth Century"/>
                  <a:sym typeface="Twentieth Century"/>
                </a:rPr>
                <a:t>)</a:t>
              </a:r>
            </a:p>
          </p:txBody>
        </p:sp>
      </p:grpSp>
      <p:grpSp>
        <p:nvGrpSpPr>
          <p:cNvPr id="429" name="Google Shape;429;p18"/>
          <p:cNvGrpSpPr/>
          <p:nvPr/>
        </p:nvGrpSpPr>
        <p:grpSpPr>
          <a:xfrm>
            <a:off x="1091271" y="4285869"/>
            <a:ext cx="3862022" cy="1299817"/>
            <a:chOff x="644492" y="4763943"/>
            <a:chExt cx="3310305" cy="1098880"/>
          </a:xfrm>
        </p:grpSpPr>
        <p:sp>
          <p:nvSpPr>
            <p:cNvPr id="430" name="Google Shape;430;p18"/>
            <p:cNvSpPr/>
            <p:nvPr/>
          </p:nvSpPr>
          <p:spPr>
            <a:xfrm>
              <a:off x="644492" y="4802247"/>
              <a:ext cx="662056" cy="66205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18"/>
            <p:cNvSpPr txBox="1"/>
            <p:nvPr/>
          </p:nvSpPr>
          <p:spPr>
            <a:xfrm>
              <a:off x="1329995" y="4763943"/>
              <a:ext cx="2624802" cy="369332"/>
            </a:xfrm>
            <a:prstGeom prst="rect">
              <a:avLst/>
            </a:prstGeom>
            <a:noFill/>
            <a:ln>
              <a:noFill/>
            </a:ln>
          </p:spPr>
          <p:txBody>
            <a:bodyPr spcFirstLastPara="1" wrap="square" lIns="91425" tIns="45700" rIns="91425" bIns="45700" anchor="t" anchorCtr="0">
              <a:noAutofit/>
            </a:bodyPr>
            <a:lstStyle/>
            <a:p>
              <a:pPr lvl="0"/>
              <a:r>
                <a:rPr lang="en-US" sz="1800" dirty="0">
                  <a:solidFill>
                    <a:srgbClr val="3F3F3F"/>
                  </a:solidFill>
                  <a:latin typeface="Twentieth Century"/>
                  <a:ea typeface="Twentieth Century"/>
                  <a:cs typeface="Twentieth Century"/>
                  <a:sym typeface="Twentieth Century"/>
                </a:rPr>
                <a:t>Student Affairs Office</a:t>
              </a:r>
              <a:endParaRPr sz="1800" dirty="0">
                <a:solidFill>
                  <a:srgbClr val="3F3F3F"/>
                </a:solidFill>
                <a:latin typeface="Twentieth Century"/>
                <a:ea typeface="Twentieth Century"/>
                <a:cs typeface="Twentieth Century"/>
                <a:sym typeface="Twentieth Century"/>
              </a:endParaRPr>
            </a:p>
          </p:txBody>
        </p:sp>
        <p:sp>
          <p:nvSpPr>
            <p:cNvPr id="432" name="Google Shape;432;p18"/>
            <p:cNvSpPr txBox="1"/>
            <p:nvPr/>
          </p:nvSpPr>
          <p:spPr>
            <a:xfrm>
              <a:off x="1342728" y="5031826"/>
              <a:ext cx="2526748" cy="830997"/>
            </a:xfrm>
            <a:prstGeom prst="rect">
              <a:avLst/>
            </a:prstGeom>
            <a:noFill/>
            <a:ln>
              <a:noFill/>
            </a:ln>
          </p:spPr>
          <p:txBody>
            <a:bodyPr spcFirstLastPara="1" wrap="square" lIns="91425" tIns="45700" rIns="91425" bIns="45700" anchor="t" anchorCtr="0">
              <a:noAutofit/>
            </a:bodyPr>
            <a:lstStyle/>
            <a:p>
              <a:r>
                <a:rPr lang="en-US" sz="1200" dirty="0">
                  <a:solidFill>
                    <a:srgbClr val="3F3F3F"/>
                  </a:solidFill>
                  <a:latin typeface="Twentieth Century"/>
                  <a:ea typeface="Twentieth Century"/>
                  <a:cs typeface="Twentieth Century"/>
                  <a:sym typeface="Twentieth Century"/>
                </a:rPr>
                <a:t>Student Certificates</a:t>
              </a:r>
              <a:r>
                <a:rPr lang="tr-TR" sz="1200" dirty="0">
                  <a:solidFill>
                    <a:srgbClr val="3F3F3F"/>
                  </a:solidFill>
                  <a:latin typeface="Twentieth Century"/>
                  <a:ea typeface="Twentieth Century"/>
                  <a:cs typeface="Twentieth Century"/>
                  <a:sym typeface="Twentieth Century"/>
                </a:rPr>
                <a:t> </a:t>
              </a:r>
            </a:p>
            <a:p>
              <a:pPr lvl="0"/>
              <a:r>
                <a:rPr lang="en-US" sz="1200" dirty="0">
                  <a:solidFill>
                    <a:srgbClr val="3F3F3F"/>
                  </a:solidFill>
                  <a:latin typeface="Twentieth Century"/>
                  <a:ea typeface="Twentieth Century"/>
                  <a:cs typeface="Twentieth Century"/>
                  <a:sym typeface="Twentieth Century"/>
                </a:rPr>
                <a:t>Procedures for freezing or deleting registration</a:t>
              </a:r>
              <a:endParaRPr lang="tr-TR" sz="1200" dirty="0">
                <a:solidFill>
                  <a:srgbClr val="3F3F3F"/>
                </a:solidFill>
                <a:latin typeface="Twentieth Century"/>
                <a:ea typeface="Twentieth Century"/>
                <a:cs typeface="Twentieth Century"/>
                <a:sym typeface="Twentieth Century"/>
              </a:endParaRPr>
            </a:p>
            <a:p>
              <a:pPr lvl="0"/>
              <a:r>
                <a:rPr lang="en-US" sz="1200" dirty="0">
                  <a:solidFill>
                    <a:srgbClr val="3F3F3F"/>
                  </a:solidFill>
                  <a:latin typeface="Twentieth Century"/>
                  <a:ea typeface="Twentieth Century"/>
                  <a:cs typeface="Twentieth Century"/>
                  <a:sym typeface="Twentieth Century"/>
                </a:rPr>
                <a:t>Status changes for students on leave</a:t>
              </a:r>
              <a:endParaRPr lang="tr-TR" sz="1200" dirty="0">
                <a:solidFill>
                  <a:srgbClr val="3F3F3F"/>
                </a:solidFill>
                <a:latin typeface="Twentieth Century"/>
                <a:ea typeface="Twentieth Century"/>
                <a:cs typeface="Twentieth Century"/>
                <a:sym typeface="Twentieth Century"/>
              </a:endParaRPr>
            </a:p>
            <a:p>
              <a:pPr lvl="0"/>
              <a:r>
                <a:rPr lang="en-US" sz="1200" dirty="0">
                  <a:solidFill>
                    <a:srgbClr val="3F3F3F"/>
                  </a:solidFill>
                  <a:latin typeface="Twentieth Century"/>
                  <a:ea typeface="Twentieth Century"/>
                  <a:cs typeface="Twentieth Century"/>
                  <a:sym typeface="Twentieth Century"/>
                </a:rPr>
                <a:t>Fee-related matters</a:t>
              </a:r>
              <a:endParaRPr lang="tr-TR" sz="1200" dirty="0">
                <a:solidFill>
                  <a:srgbClr val="3F3F3F"/>
                </a:solidFill>
                <a:latin typeface="Twentieth Century"/>
                <a:ea typeface="Twentieth Century"/>
                <a:cs typeface="Twentieth Century"/>
                <a:sym typeface="Twentieth Century"/>
              </a:endParaRPr>
            </a:p>
          </p:txBody>
        </p:sp>
      </p:grpSp>
      <p:grpSp>
        <p:nvGrpSpPr>
          <p:cNvPr id="434" name="Google Shape;434;p18"/>
          <p:cNvGrpSpPr/>
          <p:nvPr/>
        </p:nvGrpSpPr>
        <p:grpSpPr>
          <a:xfrm>
            <a:off x="5534284" y="2695866"/>
            <a:ext cx="3430173" cy="1297430"/>
            <a:chOff x="4504627" y="3420414"/>
            <a:chExt cx="3430173" cy="1297430"/>
          </a:xfrm>
        </p:grpSpPr>
        <p:sp>
          <p:nvSpPr>
            <p:cNvPr id="435" name="Google Shape;435;p18"/>
            <p:cNvSpPr/>
            <p:nvPr/>
          </p:nvSpPr>
          <p:spPr>
            <a:xfrm>
              <a:off x="4504627" y="3555165"/>
              <a:ext cx="662056" cy="662056"/>
            </a:xfrm>
            <a:prstGeom prst="ellipse">
              <a:avLst/>
            </a:prstGeom>
            <a:solidFill>
              <a:srgbClr val="03A1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18"/>
            <p:cNvSpPr txBox="1"/>
            <p:nvPr/>
          </p:nvSpPr>
          <p:spPr>
            <a:xfrm>
              <a:off x="5175104" y="3420414"/>
              <a:ext cx="2759696" cy="656049"/>
            </a:xfrm>
            <a:prstGeom prst="rect">
              <a:avLst/>
            </a:prstGeom>
            <a:noFill/>
            <a:ln>
              <a:noFill/>
            </a:ln>
          </p:spPr>
          <p:txBody>
            <a:bodyPr spcFirstLastPara="1" wrap="square" lIns="91425" tIns="45700" rIns="91425" bIns="45700" anchor="t" anchorCtr="0">
              <a:noAutofit/>
            </a:bodyPr>
            <a:lstStyle/>
            <a:p>
              <a:pPr lvl="0"/>
              <a:r>
                <a:rPr lang="en-US" sz="1800" dirty="0">
                  <a:solidFill>
                    <a:srgbClr val="3F3F3F"/>
                  </a:solidFill>
                  <a:latin typeface="Twentieth Century"/>
                  <a:ea typeface="Twentieth Century"/>
                  <a:cs typeface="Twentieth Century"/>
                  <a:sym typeface="Twentieth Century"/>
                </a:rPr>
                <a:t>Department Heads and Coordinators  of SFL</a:t>
              </a:r>
              <a:endParaRPr lang="tr-TR" sz="1800" dirty="0">
                <a:solidFill>
                  <a:srgbClr val="3F3F3F"/>
                </a:solidFill>
                <a:latin typeface="Twentieth Century"/>
                <a:ea typeface="Twentieth Century"/>
                <a:cs typeface="Twentieth Century"/>
                <a:sym typeface="Twentieth Century"/>
              </a:endParaRPr>
            </a:p>
          </p:txBody>
        </p:sp>
        <p:sp>
          <p:nvSpPr>
            <p:cNvPr id="437" name="Google Shape;437;p18"/>
            <p:cNvSpPr txBox="1"/>
            <p:nvPr/>
          </p:nvSpPr>
          <p:spPr>
            <a:xfrm>
              <a:off x="5176069" y="4071513"/>
              <a:ext cx="2659593" cy="646331"/>
            </a:xfrm>
            <a:prstGeom prst="rect">
              <a:avLst/>
            </a:prstGeom>
            <a:noFill/>
            <a:ln>
              <a:noFill/>
            </a:ln>
          </p:spPr>
          <p:txBody>
            <a:bodyPr spcFirstLastPara="1" wrap="square" lIns="91425" tIns="45700" rIns="91425" bIns="45700" anchor="t" anchorCtr="0">
              <a:noAutofit/>
            </a:bodyPr>
            <a:lstStyle/>
            <a:p>
              <a:pPr lvl="0"/>
              <a:r>
                <a:rPr lang="tr-TR" sz="1200" dirty="0">
                  <a:solidFill>
                    <a:srgbClr val="3F3F3F"/>
                  </a:solidFill>
                  <a:latin typeface="Twentieth Century"/>
                  <a:ea typeface="Twentieth Century"/>
                  <a:cs typeface="Twentieth Century"/>
                  <a:sym typeface="Twentieth Century"/>
                </a:rPr>
                <a:t>A</a:t>
              </a:r>
              <a:r>
                <a:rPr lang="en-US" sz="1200" dirty="0" err="1">
                  <a:solidFill>
                    <a:srgbClr val="3F3F3F"/>
                  </a:solidFill>
                  <a:latin typeface="Twentieth Century"/>
                  <a:ea typeface="Twentieth Century"/>
                  <a:cs typeface="Twentieth Century"/>
                  <a:sym typeface="Twentieth Century"/>
                </a:rPr>
                <a:t>cademic</a:t>
              </a:r>
              <a:r>
                <a:rPr lang="en-US" sz="1200" dirty="0">
                  <a:solidFill>
                    <a:srgbClr val="3F3F3F"/>
                  </a:solidFill>
                  <a:latin typeface="Twentieth Century"/>
                  <a:ea typeface="Twentieth Century"/>
                  <a:cs typeface="Twentieth Century"/>
                  <a:sym typeface="Twentieth Century"/>
                </a:rPr>
                <a:t> questions and problems</a:t>
              </a:r>
              <a:endParaRPr sz="1200" dirty="0">
                <a:solidFill>
                  <a:srgbClr val="3F3F3F"/>
                </a:solidFill>
                <a:latin typeface="Twentieth Century"/>
                <a:ea typeface="Twentieth Century"/>
                <a:cs typeface="Twentieth Century"/>
                <a:sym typeface="Twentieth Century"/>
              </a:endParaRPr>
            </a:p>
          </p:txBody>
        </p:sp>
        <p:pic>
          <p:nvPicPr>
            <p:cNvPr id="438" name="Google Shape;438;p18"/>
            <p:cNvPicPr preferRelativeResize="0"/>
            <p:nvPr/>
          </p:nvPicPr>
          <p:blipFill rotWithShape="1">
            <a:blip r:embed="rId4">
              <a:alphaModFix/>
            </a:blip>
            <a:srcRect/>
            <a:stretch/>
          </p:blipFill>
          <p:spPr>
            <a:xfrm>
              <a:off x="4556523" y="3648309"/>
              <a:ext cx="574064" cy="428155"/>
            </a:xfrm>
            <a:prstGeom prst="rect">
              <a:avLst/>
            </a:prstGeom>
            <a:noFill/>
            <a:ln>
              <a:noFill/>
            </a:ln>
          </p:spPr>
        </p:pic>
      </p:grpSp>
      <p:grpSp>
        <p:nvGrpSpPr>
          <p:cNvPr id="439" name="Google Shape;439;p18"/>
          <p:cNvGrpSpPr/>
          <p:nvPr/>
        </p:nvGrpSpPr>
        <p:grpSpPr>
          <a:xfrm>
            <a:off x="5605411" y="4172824"/>
            <a:ext cx="3219574" cy="1882936"/>
            <a:chOff x="4504627" y="4698436"/>
            <a:chExt cx="3219574" cy="1882936"/>
          </a:xfrm>
        </p:grpSpPr>
        <p:sp>
          <p:nvSpPr>
            <p:cNvPr id="440" name="Google Shape;440;p18"/>
            <p:cNvSpPr/>
            <p:nvPr/>
          </p:nvSpPr>
          <p:spPr>
            <a:xfrm>
              <a:off x="4504627" y="4833186"/>
              <a:ext cx="662056" cy="662056"/>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8"/>
            <p:cNvSpPr txBox="1"/>
            <p:nvPr/>
          </p:nvSpPr>
          <p:spPr>
            <a:xfrm>
              <a:off x="5175104" y="4698436"/>
              <a:ext cx="23991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3F3F3F"/>
                  </a:solidFill>
                  <a:latin typeface="Twentieth Century"/>
                  <a:ea typeface="Twentieth Century"/>
                  <a:cs typeface="Twentieth Century"/>
                  <a:sym typeface="Twentieth Century"/>
                </a:rPr>
                <a:t>Instructors and Supervisors </a:t>
              </a:r>
              <a:endParaRPr sz="1800" dirty="0">
                <a:solidFill>
                  <a:srgbClr val="3F3F3F"/>
                </a:solidFill>
                <a:latin typeface="Twentieth Century"/>
                <a:ea typeface="Twentieth Century"/>
                <a:cs typeface="Twentieth Century"/>
                <a:sym typeface="Twentieth Century"/>
              </a:endParaRPr>
            </a:p>
          </p:txBody>
        </p:sp>
        <p:sp>
          <p:nvSpPr>
            <p:cNvPr id="442" name="Google Shape;442;p18"/>
            <p:cNvSpPr txBox="1"/>
            <p:nvPr/>
          </p:nvSpPr>
          <p:spPr>
            <a:xfrm>
              <a:off x="5197453" y="5381043"/>
              <a:ext cx="2526748" cy="1200329"/>
            </a:xfrm>
            <a:prstGeom prst="rect">
              <a:avLst/>
            </a:prstGeom>
            <a:noFill/>
            <a:ln>
              <a:noFill/>
            </a:ln>
          </p:spPr>
          <p:txBody>
            <a:bodyPr spcFirstLastPara="1" wrap="square" lIns="91425" tIns="45700" rIns="91425" bIns="45700" anchor="t" anchorCtr="0">
              <a:noAutofit/>
            </a:bodyPr>
            <a:lstStyle/>
            <a:p>
              <a:pPr lvl="0"/>
              <a:r>
                <a:rPr lang="tr-TR" sz="1200" dirty="0" err="1">
                  <a:solidFill>
                    <a:srgbClr val="3F3F3F"/>
                  </a:solidFill>
                  <a:latin typeface="Twentieth Century"/>
                  <a:ea typeface="Twentieth Century"/>
                  <a:cs typeface="Twentieth Century"/>
                  <a:sym typeface="Twentieth Century"/>
                </a:rPr>
                <a:t>Academic</a:t>
              </a:r>
              <a:r>
                <a:rPr lang="tr-TR" sz="1200" dirty="0">
                  <a:solidFill>
                    <a:srgbClr val="3F3F3F"/>
                  </a:solidFill>
                  <a:latin typeface="Twentieth Century"/>
                  <a:ea typeface="Twentieth Century"/>
                  <a:cs typeface="Twentieth Century"/>
                  <a:sym typeface="Twentieth Century"/>
                </a:rPr>
                <a:t> </a:t>
              </a:r>
              <a:r>
                <a:rPr lang="tr-TR" sz="1200" dirty="0" err="1">
                  <a:solidFill>
                    <a:srgbClr val="3F3F3F"/>
                  </a:solidFill>
                  <a:latin typeface="Twentieth Century"/>
                  <a:ea typeface="Twentieth Century"/>
                  <a:cs typeface="Twentieth Century"/>
                  <a:sym typeface="Twentieth Century"/>
                </a:rPr>
                <a:t>questions</a:t>
              </a:r>
              <a:r>
                <a:rPr lang="tr-TR" sz="1200" dirty="0">
                  <a:solidFill>
                    <a:srgbClr val="3F3F3F"/>
                  </a:solidFill>
                  <a:latin typeface="Twentieth Century"/>
                  <a:ea typeface="Twentieth Century"/>
                  <a:cs typeface="Twentieth Century"/>
                  <a:sym typeface="Twentieth Century"/>
                </a:rPr>
                <a:t> </a:t>
              </a:r>
              <a:r>
                <a:rPr lang="tr-TR" sz="1200" dirty="0" err="1">
                  <a:solidFill>
                    <a:srgbClr val="3F3F3F"/>
                  </a:solidFill>
                  <a:latin typeface="Twentieth Century"/>
                  <a:ea typeface="Twentieth Century"/>
                  <a:cs typeface="Twentieth Century"/>
                  <a:sym typeface="Twentieth Century"/>
                </a:rPr>
                <a:t>and</a:t>
              </a:r>
              <a:r>
                <a:rPr lang="tr-TR" sz="1200" dirty="0">
                  <a:solidFill>
                    <a:srgbClr val="3F3F3F"/>
                  </a:solidFill>
                  <a:latin typeface="Twentieth Century"/>
                  <a:ea typeface="Twentieth Century"/>
                  <a:cs typeface="Twentieth Century"/>
                  <a:sym typeface="Twentieth Century"/>
                </a:rPr>
                <a:t> </a:t>
              </a:r>
              <a:r>
                <a:rPr lang="tr-TR" sz="1200" dirty="0" err="1">
                  <a:solidFill>
                    <a:srgbClr val="3F3F3F"/>
                  </a:solidFill>
                  <a:latin typeface="Twentieth Century"/>
                  <a:ea typeface="Twentieth Century"/>
                  <a:cs typeface="Twentieth Century"/>
                  <a:sym typeface="Twentieth Century"/>
                </a:rPr>
                <a:t>problems</a:t>
              </a:r>
              <a:endParaRPr lang="tr-TR" sz="1200" dirty="0">
                <a:solidFill>
                  <a:srgbClr val="3F3F3F"/>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Feedback for midterm exams </a:t>
              </a:r>
              <a:endParaRPr lang="tr-TR" sz="1200" dirty="0">
                <a:solidFill>
                  <a:srgbClr val="3F3F3F"/>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200" dirty="0">
                  <a:solidFill>
                    <a:srgbClr val="3F3F3F"/>
                  </a:solidFill>
                  <a:latin typeface="Twentieth Century"/>
                  <a:ea typeface="Twentieth Century"/>
                  <a:cs typeface="Twentieth Century"/>
                  <a:sym typeface="Twentieth Century"/>
                </a:rPr>
                <a:t>Evaluation and feedback processes of in class activities</a:t>
              </a:r>
              <a:endParaRPr lang="tr-TR" sz="1200" dirty="0">
                <a:solidFill>
                  <a:srgbClr val="3F3F3F"/>
                </a:solidFill>
                <a:latin typeface="Twentieth Century"/>
                <a:ea typeface="Twentieth Century"/>
                <a:cs typeface="Twentieth Century"/>
                <a:sym typeface="Twentieth Century"/>
              </a:endParaRPr>
            </a:p>
            <a:p>
              <a:pPr marL="0" marR="0" lvl="0" indent="0" algn="l" rtl="0">
                <a:spcBef>
                  <a:spcPts val="0"/>
                </a:spcBef>
                <a:spcAft>
                  <a:spcPts val="0"/>
                </a:spcAft>
                <a:buNone/>
              </a:pPr>
              <a:r>
                <a:rPr lang="tr-TR" sz="1200" dirty="0">
                  <a:solidFill>
                    <a:srgbClr val="3F3F3F"/>
                  </a:solidFill>
                  <a:latin typeface="Twentieth Century"/>
                  <a:ea typeface="Twentieth Century"/>
                  <a:cs typeface="Twentieth Century"/>
                  <a:sym typeface="Twentieth Century"/>
                </a:rPr>
                <a:t>Of</a:t>
              </a:r>
              <a:r>
                <a:rPr lang="en-US" sz="1200" dirty="0" err="1">
                  <a:solidFill>
                    <a:srgbClr val="3F3F3F"/>
                  </a:solidFill>
                  <a:latin typeface="Twentieth Century"/>
                  <a:ea typeface="Twentieth Century"/>
                  <a:cs typeface="Twentieth Century"/>
                  <a:sym typeface="Twentieth Century"/>
                </a:rPr>
                <a:t>fice</a:t>
              </a:r>
              <a:r>
                <a:rPr lang="en-US" sz="1200" dirty="0">
                  <a:solidFill>
                    <a:srgbClr val="3F3F3F"/>
                  </a:solidFill>
                  <a:latin typeface="Twentieth Century"/>
                  <a:ea typeface="Twentieth Century"/>
                  <a:cs typeface="Twentieth Century"/>
                  <a:sym typeface="Twentieth Century"/>
                </a:rPr>
                <a:t> hours </a:t>
              </a:r>
              <a:endParaRPr lang="tr-TR" sz="1200" dirty="0">
                <a:solidFill>
                  <a:srgbClr val="3F3F3F"/>
                </a:solidFill>
                <a:latin typeface="Twentieth Century"/>
                <a:ea typeface="Twentieth Century"/>
                <a:cs typeface="Twentieth Century"/>
                <a:sym typeface="Twentieth Century"/>
              </a:endParaRPr>
            </a:p>
          </p:txBody>
        </p:sp>
      </p:grpSp>
      <p:grpSp>
        <p:nvGrpSpPr>
          <p:cNvPr id="444" name="Google Shape;444;p18"/>
          <p:cNvGrpSpPr/>
          <p:nvPr/>
        </p:nvGrpSpPr>
        <p:grpSpPr>
          <a:xfrm>
            <a:off x="5398571" y="544208"/>
            <a:ext cx="3608073" cy="1597255"/>
            <a:chOff x="4504627" y="2142394"/>
            <a:chExt cx="3608073" cy="1597255"/>
          </a:xfrm>
        </p:grpSpPr>
        <p:sp>
          <p:nvSpPr>
            <p:cNvPr id="445" name="Google Shape;445;p18"/>
            <p:cNvSpPr/>
            <p:nvPr/>
          </p:nvSpPr>
          <p:spPr>
            <a:xfrm>
              <a:off x="4504627" y="2277144"/>
              <a:ext cx="662056" cy="662056"/>
            </a:xfrm>
            <a:prstGeom prst="ellipse">
              <a:avLst/>
            </a:prstGeom>
            <a:solidFill>
              <a:srgbClr val="FF59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18"/>
            <p:cNvSpPr txBox="1"/>
            <p:nvPr/>
          </p:nvSpPr>
          <p:spPr>
            <a:xfrm>
              <a:off x="5175104" y="2142394"/>
              <a:ext cx="2937596" cy="369332"/>
            </a:xfrm>
            <a:prstGeom prst="rect">
              <a:avLst/>
            </a:prstGeom>
            <a:noFill/>
            <a:ln>
              <a:noFill/>
            </a:ln>
          </p:spPr>
          <p:txBody>
            <a:bodyPr spcFirstLastPara="1" wrap="square" lIns="91425" tIns="45700" rIns="91425" bIns="45700" anchor="t" anchorCtr="0">
              <a:noAutofit/>
            </a:bodyPr>
            <a:lstStyle/>
            <a:p>
              <a:pPr lvl="0"/>
              <a:r>
                <a:rPr lang="tr-TR" sz="1800" dirty="0">
                  <a:solidFill>
                    <a:schemeClr val="tx1"/>
                  </a:solidFill>
                  <a:latin typeface="Twentieth Century"/>
                  <a:ea typeface="Twentieth Century"/>
                  <a:cs typeface="Twentieth Century"/>
                  <a:sym typeface="Twentieth Century"/>
                </a:rPr>
                <a:t>International </a:t>
              </a:r>
              <a:r>
                <a:rPr lang="tr-TR" sz="1800" dirty="0" err="1">
                  <a:solidFill>
                    <a:schemeClr val="tx1"/>
                  </a:solidFill>
                  <a:latin typeface="Twentieth Century"/>
                  <a:ea typeface="Twentieth Century"/>
                  <a:cs typeface="Twentieth Century"/>
                  <a:sym typeface="Twentieth Century"/>
                </a:rPr>
                <a:t>Student</a:t>
              </a:r>
              <a:r>
                <a:rPr lang="tr-TR" sz="1800" dirty="0">
                  <a:solidFill>
                    <a:schemeClr val="tx1"/>
                  </a:solidFill>
                  <a:latin typeface="Twentieth Century"/>
                  <a:ea typeface="Twentieth Century"/>
                  <a:cs typeface="Twentieth Century"/>
                  <a:sym typeface="Twentieth Century"/>
                </a:rPr>
                <a:t> </a:t>
              </a:r>
              <a:r>
                <a:rPr lang="tr-TR" sz="1800" dirty="0" err="1">
                  <a:solidFill>
                    <a:schemeClr val="tx1"/>
                  </a:solidFill>
                  <a:latin typeface="Twentieth Century"/>
                  <a:ea typeface="Twentieth Century"/>
                  <a:cs typeface="Twentieth Century"/>
                  <a:sym typeface="Twentieth Century"/>
                </a:rPr>
                <a:t>Coordination</a:t>
              </a:r>
              <a:r>
                <a:rPr lang="tr-TR" sz="1800" dirty="0">
                  <a:solidFill>
                    <a:schemeClr val="tx1"/>
                  </a:solidFill>
                  <a:latin typeface="Twentieth Century"/>
                  <a:ea typeface="Twentieth Century"/>
                  <a:cs typeface="Twentieth Century"/>
                  <a:sym typeface="Twentieth Century"/>
                </a:rPr>
                <a:t> Office</a:t>
              </a:r>
            </a:p>
          </p:txBody>
        </p:sp>
        <p:sp>
          <p:nvSpPr>
            <p:cNvPr id="447" name="Google Shape;447;p18"/>
            <p:cNvSpPr txBox="1"/>
            <p:nvPr/>
          </p:nvSpPr>
          <p:spPr>
            <a:xfrm>
              <a:off x="5193529" y="2723986"/>
              <a:ext cx="2526748" cy="1015663"/>
            </a:xfrm>
            <a:prstGeom prst="rect">
              <a:avLst/>
            </a:prstGeom>
            <a:noFill/>
            <a:ln>
              <a:noFill/>
            </a:ln>
          </p:spPr>
          <p:txBody>
            <a:bodyPr spcFirstLastPara="1" wrap="square" lIns="91425" tIns="45700" rIns="91425" bIns="45700" anchor="t" anchorCtr="0">
              <a:noAutofit/>
            </a:bodyPr>
            <a:lstStyle/>
            <a:p>
              <a:pPr lvl="0"/>
              <a:r>
                <a:rPr lang="en-US" sz="1200" dirty="0">
                  <a:solidFill>
                    <a:srgbClr val="3F3F3F"/>
                  </a:solidFill>
                  <a:latin typeface="Twentieth Century"/>
                  <a:ea typeface="Twentieth Century"/>
                  <a:cs typeface="Twentieth Century"/>
                  <a:sym typeface="Twentieth Century"/>
                </a:rPr>
                <a:t>Registration freezing or deletion procedures,</a:t>
              </a:r>
            </a:p>
            <a:p>
              <a:pPr lvl="0"/>
              <a:r>
                <a:rPr lang="en-US" sz="1200" dirty="0">
                  <a:solidFill>
                    <a:srgbClr val="3F3F3F"/>
                  </a:solidFill>
                  <a:latin typeface="Twentieth Century"/>
                  <a:ea typeface="Twentieth Century"/>
                  <a:cs typeface="Twentieth Century"/>
                  <a:sym typeface="Twentieth Century"/>
                </a:rPr>
                <a:t> Status changes for international students on leave, </a:t>
              </a:r>
            </a:p>
            <a:p>
              <a:pPr lvl="0"/>
              <a:r>
                <a:rPr lang="en-US" sz="1200" dirty="0">
                  <a:solidFill>
                    <a:srgbClr val="3F3F3F"/>
                  </a:solidFill>
                  <a:latin typeface="Twentieth Century"/>
                  <a:ea typeface="Twentieth Century"/>
                  <a:cs typeface="Twentieth Century"/>
                  <a:sym typeface="Twentieth Century"/>
                </a:rPr>
                <a:t>Fee-related matters for international students</a:t>
              </a:r>
              <a:endParaRPr lang="tr-TR" sz="1200" dirty="0">
                <a:solidFill>
                  <a:srgbClr val="3F3F3F"/>
                </a:solidFill>
                <a:latin typeface="Twentieth Century"/>
                <a:ea typeface="Twentieth Century"/>
                <a:cs typeface="Twentieth Century"/>
                <a:sym typeface="Twentieth Century"/>
              </a:endParaRPr>
            </a:p>
          </p:txBody>
        </p:sp>
      </p:grpSp>
      <p:pic>
        <p:nvPicPr>
          <p:cNvPr id="2" name="Resim 1">
            <a:extLst>
              <a:ext uri="{FF2B5EF4-FFF2-40B4-BE49-F238E27FC236}">
                <a16:creationId xmlns:a16="http://schemas.microsoft.com/office/drawing/2014/main" id="{6FDFEB47-4F1D-4E7E-9A5A-81DE35D349A1}"/>
              </a:ext>
            </a:extLst>
          </p:cNvPr>
          <p:cNvPicPr>
            <a:picLocks noChangeAspect="1"/>
          </p:cNvPicPr>
          <p:nvPr/>
        </p:nvPicPr>
        <p:blipFill>
          <a:blip r:embed="rId5"/>
          <a:stretch>
            <a:fillRect/>
          </a:stretch>
        </p:blipFill>
        <p:spPr>
          <a:xfrm>
            <a:off x="1236254" y="2967438"/>
            <a:ext cx="517035" cy="48631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Resim 2">
            <a:extLst>
              <a:ext uri="{FF2B5EF4-FFF2-40B4-BE49-F238E27FC236}">
                <a16:creationId xmlns:a16="http://schemas.microsoft.com/office/drawing/2014/main" id="{7D66CC4F-5392-41FE-82B5-ED9AAB21A7FC}"/>
              </a:ext>
            </a:extLst>
          </p:cNvPr>
          <p:cNvPicPr>
            <a:picLocks noChangeAspect="1"/>
          </p:cNvPicPr>
          <p:nvPr/>
        </p:nvPicPr>
        <p:blipFill>
          <a:blip r:embed="rId6"/>
          <a:stretch>
            <a:fillRect/>
          </a:stretch>
        </p:blipFill>
        <p:spPr>
          <a:xfrm>
            <a:off x="1277676" y="780449"/>
            <a:ext cx="501360" cy="49351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a:extLst>
              <a:ext uri="{FF2B5EF4-FFF2-40B4-BE49-F238E27FC236}">
                <a16:creationId xmlns:a16="http://schemas.microsoft.com/office/drawing/2014/main" id="{2D5EF330-46F0-4C71-9F98-5BC60C52E19C}"/>
              </a:ext>
            </a:extLst>
          </p:cNvPr>
          <p:cNvPicPr>
            <a:picLocks noChangeAspect="1"/>
          </p:cNvPicPr>
          <p:nvPr/>
        </p:nvPicPr>
        <p:blipFill>
          <a:blip r:embed="rId7"/>
          <a:stretch>
            <a:fillRect/>
          </a:stretch>
        </p:blipFill>
        <p:spPr>
          <a:xfrm>
            <a:off x="5455088" y="747474"/>
            <a:ext cx="544966" cy="52649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7" name="Resim 66">
            <a:extLst>
              <a:ext uri="{FF2B5EF4-FFF2-40B4-BE49-F238E27FC236}">
                <a16:creationId xmlns:a16="http://schemas.microsoft.com/office/drawing/2014/main" id="{B8287941-CB88-4F83-8B84-89D0A3F2B0E0}"/>
              </a:ext>
            </a:extLst>
          </p:cNvPr>
          <p:cNvPicPr>
            <a:picLocks noChangeAspect="1"/>
          </p:cNvPicPr>
          <p:nvPr/>
        </p:nvPicPr>
        <p:blipFill>
          <a:blip r:embed="rId6"/>
          <a:stretch>
            <a:fillRect/>
          </a:stretch>
        </p:blipFill>
        <p:spPr>
          <a:xfrm>
            <a:off x="1247872" y="4502202"/>
            <a:ext cx="501360" cy="49351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a:extLst>
              <a:ext uri="{FF2B5EF4-FFF2-40B4-BE49-F238E27FC236}">
                <a16:creationId xmlns:a16="http://schemas.microsoft.com/office/drawing/2014/main" id="{F8B090FC-714A-4E46-BB16-55C7B8FD252C}"/>
              </a:ext>
            </a:extLst>
          </p:cNvPr>
          <p:cNvPicPr>
            <a:picLocks noChangeAspect="1"/>
          </p:cNvPicPr>
          <p:nvPr/>
        </p:nvPicPr>
        <p:blipFill>
          <a:blip r:embed="rId8"/>
          <a:stretch>
            <a:fillRect/>
          </a:stretch>
        </p:blipFill>
        <p:spPr>
          <a:xfrm>
            <a:off x="5664890" y="4362543"/>
            <a:ext cx="550146" cy="55211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2133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1257</Words>
  <Application>Microsoft Office PowerPoint</Application>
  <PresentationFormat>Geniş ekran</PresentationFormat>
  <Paragraphs>352</Paragraphs>
  <Slides>19</Slides>
  <Notes>19</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Calibri</vt:lpstr>
      <vt:lpstr>Söhne</vt:lpstr>
      <vt:lpstr>Times New Roman</vt:lpstr>
      <vt:lpstr>Tw Cen MT</vt:lpstr>
      <vt:lpstr>Twentieth Century</vt:lpstr>
      <vt:lpstr>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Tuğba</dc:creator>
  <cp:lastModifiedBy>Şakir AŞÇI</cp:lastModifiedBy>
  <cp:revision>97</cp:revision>
  <dcterms:modified xsi:type="dcterms:W3CDTF">2023-09-29T15:00:42Z</dcterms:modified>
</cp:coreProperties>
</file>