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3" r:id="rId10"/>
    <p:sldId id="266" r:id="rId11"/>
    <p:sldId id="267" r:id="rId12"/>
    <p:sldId id="268" r:id="rId13"/>
    <p:sldId id="269" r:id="rId14"/>
    <p:sldId id="272" r:id="rId15"/>
    <p:sldId id="275" r:id="rId16"/>
    <p:sldId id="273" r:id="rId17"/>
    <p:sldId id="262" r:id="rId18"/>
    <p:sldId id="274" r:id="rId19"/>
    <p:sldId id="276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ADB1"/>
    <a:srgbClr val="FF0066"/>
    <a:srgbClr val="F692B8"/>
    <a:srgbClr val="7A9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110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35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543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032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80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536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522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527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208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77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7" name="Google Shape;3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74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50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360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fif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t.ly/sflquestions" TargetMode="External"/><Relationship Id="rId5" Type="http://schemas.openxmlformats.org/officeDocument/2006/relationships/image" Target="../media/image43.png"/><Relationship Id="rId4" Type="http://schemas.openxmlformats.org/officeDocument/2006/relationships/hyperlink" Target="http://bit.ly/sflsoruceva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it.ly/sflsoru" TargetMode="Externa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81622" y="1378706"/>
            <a:ext cx="727891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100" b="1" i="0" u="none" strike="noStrike" cap="none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Karabük Üniversitesi</a:t>
            </a:r>
            <a:endParaRPr sz="41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100" b="1" i="0" u="none" strike="noStrike" cap="none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Yabancı Diller Yüksekokulu</a:t>
            </a:r>
            <a:endParaRPr sz="41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016727" y="2905779"/>
            <a:ext cx="72789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İngilizce Hazırlık Programı</a:t>
            </a:r>
            <a:endParaRPr sz="2800" b="0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2023-2024 Akademik Yılı</a:t>
            </a:r>
            <a:endParaRPr sz="2800" b="0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90" name="Google Shape;90;p13"/>
          <p:cNvGrpSpPr/>
          <p:nvPr/>
        </p:nvGrpSpPr>
        <p:grpSpPr>
          <a:xfrm>
            <a:off x="-9302800" y="0"/>
            <a:ext cx="12482921" cy="6858000"/>
            <a:chOff x="-290920" y="0"/>
            <a:chExt cx="12482921" cy="6858000"/>
          </a:xfrm>
        </p:grpSpPr>
        <p:sp>
          <p:nvSpPr>
            <p:cNvPr id="91" name="Google Shape;91;p13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 rot="16200000">
              <a:off x="10745841" y="3269058"/>
              <a:ext cx="2360918" cy="531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 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94" name="Google Shape;9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3"/>
          <p:cNvGrpSpPr/>
          <p:nvPr/>
        </p:nvGrpSpPr>
        <p:grpSpPr>
          <a:xfrm>
            <a:off x="-8798784" y="0"/>
            <a:ext cx="11447502" cy="6858000"/>
            <a:chOff x="213096" y="0"/>
            <a:chExt cx="11447502" cy="6858000"/>
          </a:xfrm>
        </p:grpSpPr>
        <p:sp>
          <p:nvSpPr>
            <p:cNvPr id="96" name="Google Shape;96;p13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 rot="16200000">
              <a:off x="10217858" y="3272477"/>
              <a:ext cx="2360917" cy="524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 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99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Google Shape;100;p13"/>
          <p:cNvGrpSpPr/>
          <p:nvPr/>
        </p:nvGrpSpPr>
        <p:grpSpPr>
          <a:xfrm>
            <a:off x="-7847639" y="0"/>
            <a:ext cx="9961094" cy="6858000"/>
            <a:chOff x="491575" y="0"/>
            <a:chExt cx="9961094" cy="6858000"/>
          </a:xfrm>
        </p:grpSpPr>
        <p:sp>
          <p:nvSpPr>
            <p:cNvPr id="101" name="Google Shape;101;p13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 rot="16200000">
              <a:off x="9009928" y="3255613"/>
              <a:ext cx="2360918" cy="524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13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06" name="Google Shape;106;p13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 rot="16200000">
              <a:off x="8610285" y="3273750"/>
              <a:ext cx="2344052" cy="505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09" name="Google Shape;10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3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3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12" name="Google Shape;112;p13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 rot="16200000">
              <a:off x="7967281" y="3255623"/>
              <a:ext cx="2360917" cy="524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15" name="Google Shape;115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" name="Google Shape;116;p13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17" name="Google Shape;117;p13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 rot="16200000">
              <a:off x="-868671" y="3264159"/>
              <a:ext cx="2360920" cy="507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20" name="Google Shape;12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1257" y="4032742"/>
            <a:ext cx="2159644" cy="215964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" name="upbeat-and-happy-background-music">
            <a:hlinkClick r:id="" action="ppaction://media"/>
            <a:extLst>
              <a:ext uri="{FF2B5EF4-FFF2-40B4-BE49-F238E27FC236}">
                <a16:creationId xmlns:a16="http://schemas.microsoft.com/office/drawing/2014/main" id="{EB26F177-B637-4464-8F87-E3ADC0ED2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8471" y="6415269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1286" y="3259044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8989748" y="3237724"/>
              <a:ext cx="2360917" cy="560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597254" y="3260721"/>
              <a:ext cx="2360917" cy="514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59061" y="0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942427" y="3260720"/>
              <a:ext cx="2360917" cy="514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Yönetim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63553" y="3259040"/>
              <a:ext cx="2360919" cy="517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DDEF540-67AA-4DD5-A2FC-04D6865E6407}"/>
              </a:ext>
            </a:extLst>
          </p:cNvPr>
          <p:cNvSpPr/>
          <p:nvPr/>
        </p:nvSpPr>
        <p:spPr>
          <a:xfrm>
            <a:off x="1332713" y="1508117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E02AFDA-7701-4DCE-A024-70FD50E763C7}"/>
              </a:ext>
            </a:extLst>
          </p:cNvPr>
          <p:cNvSpPr/>
          <p:nvPr/>
        </p:nvSpPr>
        <p:spPr>
          <a:xfrm>
            <a:off x="4030374" y="1479054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19417CB-A974-4F1C-8B0E-32AA4056699D}"/>
              </a:ext>
            </a:extLst>
          </p:cNvPr>
          <p:cNvSpPr/>
          <p:nvPr/>
        </p:nvSpPr>
        <p:spPr>
          <a:xfrm>
            <a:off x="6799807" y="1473903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10">
            <a:extLst>
              <a:ext uri="{FF2B5EF4-FFF2-40B4-BE49-F238E27FC236}">
                <a16:creationId xmlns:a16="http://schemas.microsoft.com/office/drawing/2014/main" id="{CE4E4AFD-C932-4E86-AB47-42879570F6F5}"/>
              </a:ext>
            </a:extLst>
          </p:cNvPr>
          <p:cNvGrpSpPr/>
          <p:nvPr/>
        </p:nvGrpSpPr>
        <p:grpSpPr>
          <a:xfrm>
            <a:off x="1413800" y="1473903"/>
            <a:ext cx="662608" cy="523220"/>
            <a:chOff x="668600" y="2123782"/>
            <a:chExt cx="662608" cy="52322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B19E5AF-A538-4F4A-8900-162204C4E9F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0724A23A-269D-46E4-8E32-BAFF6FD5612B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8" name="Group 13">
            <a:extLst>
              <a:ext uri="{FF2B5EF4-FFF2-40B4-BE49-F238E27FC236}">
                <a16:creationId xmlns:a16="http://schemas.microsoft.com/office/drawing/2014/main" id="{FC07D882-D546-4502-8A86-0E5692599D91}"/>
              </a:ext>
            </a:extLst>
          </p:cNvPr>
          <p:cNvGrpSpPr/>
          <p:nvPr/>
        </p:nvGrpSpPr>
        <p:grpSpPr>
          <a:xfrm>
            <a:off x="4101605" y="1473903"/>
            <a:ext cx="662608" cy="523220"/>
            <a:chOff x="662610" y="2123782"/>
            <a:chExt cx="662608" cy="52322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A22A3AF-787F-44E1-9F88-4F387673EE8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15">
              <a:extLst>
                <a:ext uri="{FF2B5EF4-FFF2-40B4-BE49-F238E27FC236}">
                  <a16:creationId xmlns:a16="http://schemas.microsoft.com/office/drawing/2014/main" id="{8AA7F544-3D9B-48CF-B33E-BD7882C729A7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1" name="Group 16">
            <a:extLst>
              <a:ext uri="{FF2B5EF4-FFF2-40B4-BE49-F238E27FC236}">
                <a16:creationId xmlns:a16="http://schemas.microsoft.com/office/drawing/2014/main" id="{026D08AE-572E-4F79-A05D-9DA1F9188D28}"/>
              </a:ext>
            </a:extLst>
          </p:cNvPr>
          <p:cNvGrpSpPr/>
          <p:nvPr/>
        </p:nvGrpSpPr>
        <p:grpSpPr>
          <a:xfrm>
            <a:off x="6855935" y="1481477"/>
            <a:ext cx="662608" cy="508072"/>
            <a:chOff x="662610" y="2131356"/>
            <a:chExt cx="662608" cy="50807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6A1540D-509A-451C-B14F-48581D8507D8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CC108D50-A2CA-41A0-815F-EBD7EDE2CAFF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5" name="TextBox 20">
            <a:extLst>
              <a:ext uri="{FF2B5EF4-FFF2-40B4-BE49-F238E27FC236}">
                <a16:creationId xmlns:a16="http://schemas.microsoft.com/office/drawing/2014/main" id="{C2F6F1D1-0FE4-476E-9DD0-D18CFEB86DF9}"/>
              </a:ext>
            </a:extLst>
          </p:cNvPr>
          <p:cNvSpPr txBox="1"/>
          <p:nvPr/>
        </p:nvSpPr>
        <p:spPr>
          <a:xfrm>
            <a:off x="1034045" y="3996794"/>
            <a:ext cx="26447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5969"/>
                </a:solidFill>
                <a:latin typeface="Tw Cen MT" panose="020B0602020104020603" pitchFamily="34" charset="0"/>
              </a:rPr>
              <a:t>Dr. </a:t>
            </a:r>
            <a:r>
              <a:rPr lang="en-US" sz="2400" dirty="0" err="1">
                <a:solidFill>
                  <a:srgbClr val="FF5969"/>
                </a:solidFill>
                <a:latin typeface="Tw Cen MT" panose="020B0602020104020603" pitchFamily="34" charset="0"/>
              </a:rPr>
              <a:t>Öğretim</a:t>
            </a:r>
            <a:r>
              <a:rPr lang="en-US" sz="2400" dirty="0">
                <a:solidFill>
                  <a:srgbClr val="FF5969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FF5969"/>
                </a:solidFill>
                <a:latin typeface="Tw Cen MT" panose="020B0602020104020603" pitchFamily="34" charset="0"/>
              </a:rPr>
              <a:t>Üyesi</a:t>
            </a:r>
            <a:r>
              <a:rPr lang="en-US" sz="2400" dirty="0">
                <a:solidFill>
                  <a:srgbClr val="FF5969"/>
                </a:solidFill>
                <a:latin typeface="Tw Cen MT" panose="020B0602020104020603" pitchFamily="34" charset="0"/>
              </a:rPr>
              <a:t> Mustafa POLAT</a:t>
            </a:r>
            <a:endParaRPr lang="tr-TR" sz="2400" dirty="0">
              <a:solidFill>
                <a:srgbClr val="FF5969"/>
              </a:solidFill>
              <a:latin typeface="Tw Cen MT" panose="020B0602020104020603" pitchFamily="34" charset="0"/>
            </a:endParaRP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Yabancı Diller Yüksekokul Müdürü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Ofis No: 4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88" name="Group 23">
            <a:extLst>
              <a:ext uri="{FF2B5EF4-FFF2-40B4-BE49-F238E27FC236}">
                <a16:creationId xmlns:a16="http://schemas.microsoft.com/office/drawing/2014/main" id="{D73B3265-9C28-4D12-B855-9F0B19A13AF6}"/>
              </a:ext>
            </a:extLst>
          </p:cNvPr>
          <p:cNvGrpSpPr/>
          <p:nvPr/>
        </p:nvGrpSpPr>
        <p:grpSpPr>
          <a:xfrm>
            <a:off x="712863" y="3996794"/>
            <a:ext cx="7749779" cy="2440131"/>
            <a:chOff x="307244" y="4416136"/>
            <a:chExt cx="7749779" cy="2440131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4AF3E12E-EA1D-4508-AF86-FD7FBC785E1D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Öğr. Gör.</a:t>
              </a:r>
            </a:p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Kürşat ARSLAN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Müdür Yardımcısı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İdari İşler, Ofis No: 8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43ACE2DF-5CAE-4B78-B364-748BBBAAA11D}"/>
                </a:ext>
              </a:extLst>
            </p:cNvPr>
            <p:cNvSpPr txBox="1"/>
            <p:nvPr/>
          </p:nvSpPr>
          <p:spPr>
            <a:xfrm>
              <a:off x="5412252" y="6413816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1" name="TextBox 26">
              <a:extLst>
                <a:ext uri="{FF2B5EF4-FFF2-40B4-BE49-F238E27FC236}">
                  <a16:creationId xmlns:a16="http://schemas.microsoft.com/office/drawing/2014/main" id="{53241581-582E-42DA-9EB3-0616F37420DC}"/>
                </a:ext>
              </a:extLst>
            </p:cNvPr>
            <p:cNvSpPr txBox="1"/>
            <p:nvPr/>
          </p:nvSpPr>
          <p:spPr>
            <a:xfrm>
              <a:off x="307244" y="6548490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93" name="TextBox 28">
            <a:extLst>
              <a:ext uri="{FF2B5EF4-FFF2-40B4-BE49-F238E27FC236}">
                <a16:creationId xmlns:a16="http://schemas.microsoft.com/office/drawing/2014/main" id="{13B1268E-B232-41D3-BF65-5F56925D24A4}"/>
              </a:ext>
            </a:extLst>
          </p:cNvPr>
          <p:cNvSpPr txBox="1"/>
          <p:nvPr/>
        </p:nvSpPr>
        <p:spPr>
          <a:xfrm>
            <a:off x="6522262" y="3996794"/>
            <a:ext cx="2644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5D7373"/>
                </a:solidFill>
                <a:latin typeface="Tw Cen MT" panose="020B0602020104020603" pitchFamily="34" charset="0"/>
              </a:rPr>
              <a:t>Öğr. Gör.</a:t>
            </a:r>
          </a:p>
          <a:p>
            <a:pPr algn="ctr"/>
            <a:r>
              <a:rPr lang="tr-TR" sz="2400" dirty="0">
                <a:solidFill>
                  <a:srgbClr val="5D7373"/>
                </a:solidFill>
                <a:latin typeface="Tw Cen MT" panose="020B0602020104020603" pitchFamily="34" charset="0"/>
              </a:rPr>
              <a:t>Hüseyin ATASEVEN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Yabancı Diller Yüksekokulu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Müdür Yardımcısı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Akademik İşler, Ofis No: 2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6" name="Resim 5" descr="insan yüzü, giyim, kişi, şahıs, gömlek, tişört içeren bir resim&#10;&#10;Açıklama otomatik olarak oluşturuldu">
            <a:extLst>
              <a:ext uri="{FF2B5EF4-FFF2-40B4-BE49-F238E27FC236}">
                <a16:creationId xmlns:a16="http://schemas.microsoft.com/office/drawing/2014/main" id="{4662D051-2671-BE8A-5915-679CD4D7D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32" y="1589401"/>
            <a:ext cx="1898889" cy="1898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 descr="insan yüzü, giyim, takım elbise, kişi, şahıs içeren bir resim&#10;&#10;Açıklama otomatik olarak oluşturuldu">
            <a:extLst>
              <a:ext uri="{FF2B5EF4-FFF2-40B4-BE49-F238E27FC236}">
                <a16:creationId xmlns:a16="http://schemas.microsoft.com/office/drawing/2014/main" id="{F141AC3E-CC05-AA87-7F61-93F596BAE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716" y="1574257"/>
            <a:ext cx="1938499" cy="1938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 descr="insan yüzü, adam, insan, kişi, şahıs, gülümsemek, gülüş içeren bir resim&#10;&#10;Açıklama otomatik olarak oluşturuldu">
            <a:extLst>
              <a:ext uri="{FF2B5EF4-FFF2-40B4-BE49-F238E27FC236}">
                <a16:creationId xmlns:a16="http://schemas.microsoft.com/office/drawing/2014/main" id="{87BC615F-CB84-3BBA-D503-9B3BC4D57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06" y="1577789"/>
            <a:ext cx="1935940" cy="1935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2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6" cy="6858000"/>
            <a:chOff x="213096" y="0"/>
            <a:chExt cx="11447506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1289" y="3259043"/>
              <a:ext cx="2360917" cy="517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72453" cy="6858000"/>
            <a:chOff x="491575" y="0"/>
            <a:chExt cx="9972453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01462" y="3235786"/>
              <a:ext cx="2360917" cy="56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87211" cy="6858000"/>
            <a:chOff x="491575" y="0"/>
            <a:chExt cx="9587211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619206" y="3238770"/>
              <a:ext cx="2360916" cy="558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954052" y="3263620"/>
              <a:ext cx="2360917" cy="508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Yönetim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58197" y="3253679"/>
              <a:ext cx="2360916" cy="528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DDEF540-67AA-4DD5-A2FC-04D6865E6407}"/>
              </a:ext>
            </a:extLst>
          </p:cNvPr>
          <p:cNvSpPr/>
          <p:nvPr/>
        </p:nvSpPr>
        <p:spPr>
          <a:xfrm>
            <a:off x="1332713" y="1508117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E02AFDA-7701-4DCE-A024-70FD50E763C7}"/>
              </a:ext>
            </a:extLst>
          </p:cNvPr>
          <p:cNvSpPr/>
          <p:nvPr/>
        </p:nvSpPr>
        <p:spPr>
          <a:xfrm>
            <a:off x="4030374" y="1479054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19417CB-A974-4F1C-8B0E-32AA4056699D}"/>
              </a:ext>
            </a:extLst>
          </p:cNvPr>
          <p:cNvSpPr/>
          <p:nvPr/>
        </p:nvSpPr>
        <p:spPr>
          <a:xfrm>
            <a:off x="6799807" y="1473903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10">
            <a:extLst>
              <a:ext uri="{FF2B5EF4-FFF2-40B4-BE49-F238E27FC236}">
                <a16:creationId xmlns:a16="http://schemas.microsoft.com/office/drawing/2014/main" id="{CE4E4AFD-C932-4E86-AB47-42879570F6F5}"/>
              </a:ext>
            </a:extLst>
          </p:cNvPr>
          <p:cNvGrpSpPr/>
          <p:nvPr/>
        </p:nvGrpSpPr>
        <p:grpSpPr>
          <a:xfrm>
            <a:off x="1387210" y="1370507"/>
            <a:ext cx="662608" cy="523220"/>
            <a:chOff x="668600" y="2123782"/>
            <a:chExt cx="662608" cy="52322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B19E5AF-A538-4F4A-8900-162204C4E9F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0724A23A-269D-46E4-8E32-BAFF6FD5612B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8" name="Group 13">
            <a:extLst>
              <a:ext uri="{FF2B5EF4-FFF2-40B4-BE49-F238E27FC236}">
                <a16:creationId xmlns:a16="http://schemas.microsoft.com/office/drawing/2014/main" id="{FC07D882-D546-4502-8A86-0E5692599D91}"/>
              </a:ext>
            </a:extLst>
          </p:cNvPr>
          <p:cNvGrpSpPr/>
          <p:nvPr/>
        </p:nvGrpSpPr>
        <p:grpSpPr>
          <a:xfrm>
            <a:off x="4101605" y="1473903"/>
            <a:ext cx="662608" cy="523220"/>
            <a:chOff x="662610" y="2123782"/>
            <a:chExt cx="662608" cy="52322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A22A3AF-787F-44E1-9F88-4F387673EE8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15">
              <a:extLst>
                <a:ext uri="{FF2B5EF4-FFF2-40B4-BE49-F238E27FC236}">
                  <a16:creationId xmlns:a16="http://schemas.microsoft.com/office/drawing/2014/main" id="{8AA7F544-3D9B-48CF-B33E-BD7882C729A7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1" name="Group 16">
            <a:extLst>
              <a:ext uri="{FF2B5EF4-FFF2-40B4-BE49-F238E27FC236}">
                <a16:creationId xmlns:a16="http://schemas.microsoft.com/office/drawing/2014/main" id="{026D08AE-572E-4F79-A05D-9DA1F9188D28}"/>
              </a:ext>
            </a:extLst>
          </p:cNvPr>
          <p:cNvGrpSpPr/>
          <p:nvPr/>
        </p:nvGrpSpPr>
        <p:grpSpPr>
          <a:xfrm>
            <a:off x="6855935" y="1481477"/>
            <a:ext cx="662608" cy="508072"/>
            <a:chOff x="662610" y="2131356"/>
            <a:chExt cx="662608" cy="50807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6A1540D-509A-451C-B14F-48581D8507D8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CC108D50-A2CA-41A0-815F-EBD7EDE2CAFF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A2EA14E3-7C5D-45CE-939B-5F9E6017F8EB}"/>
              </a:ext>
            </a:extLst>
          </p:cNvPr>
          <p:cNvGrpSpPr/>
          <p:nvPr/>
        </p:nvGrpSpPr>
        <p:grpSpPr>
          <a:xfrm>
            <a:off x="832360" y="3996793"/>
            <a:ext cx="3048141" cy="1997123"/>
            <a:chOff x="264581" y="4416136"/>
            <a:chExt cx="3048141" cy="1114000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id="{C2F6F1D1-0FE4-476E-9DD0-D18CFEB86DF9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463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Dr. Öğretim Üyesi Mustafa POLAT</a:t>
              </a:r>
              <a:endParaRPr lang="tr-TR" sz="24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id="{2554431B-B6EE-4B59-8CE1-410F998D13E7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41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Bölüm Başkanı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No:4</a:t>
              </a:r>
            </a:p>
          </p:txBody>
        </p:sp>
        <p:sp>
          <p:nvSpPr>
            <p:cNvPr id="87" name="TextBox 22">
              <a:extLst>
                <a:ext uri="{FF2B5EF4-FFF2-40B4-BE49-F238E27FC236}">
                  <a16:creationId xmlns:a16="http://schemas.microsoft.com/office/drawing/2014/main" id="{57E1F18D-DB1C-4281-B3EC-A3E3799FCB3B}"/>
                </a:ext>
              </a:extLst>
            </p:cNvPr>
            <p:cNvSpPr txBox="1"/>
            <p:nvPr/>
          </p:nvSpPr>
          <p:spPr>
            <a:xfrm>
              <a:off x="264581" y="5222359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8" name="Group 23">
            <a:extLst>
              <a:ext uri="{FF2B5EF4-FFF2-40B4-BE49-F238E27FC236}">
                <a16:creationId xmlns:a16="http://schemas.microsoft.com/office/drawing/2014/main" id="{D73B3265-9C28-4D12-B855-9F0B19A13AF6}"/>
              </a:ext>
            </a:extLst>
          </p:cNvPr>
          <p:cNvGrpSpPr/>
          <p:nvPr/>
        </p:nvGrpSpPr>
        <p:grpSpPr>
          <a:xfrm>
            <a:off x="3704395" y="3996794"/>
            <a:ext cx="2690731" cy="1524937"/>
            <a:chOff x="3298776" y="4416136"/>
            <a:chExt cx="2690731" cy="1524937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4AF3E12E-EA1D-4508-AF86-FD7FBC785E1D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Öğr. Gör.</a:t>
              </a:r>
            </a:p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Nazan CANBULAT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43ACE2DF-5CAE-4B78-B364-748BBBAAA11D}"/>
                </a:ext>
              </a:extLst>
            </p:cNvPr>
            <p:cNvSpPr txBox="1"/>
            <p:nvPr/>
          </p:nvSpPr>
          <p:spPr>
            <a:xfrm>
              <a:off x="3298776" y="5202409"/>
              <a:ext cx="26447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Bölüm Başkanı Yardımcısı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No: 3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4" name="Group 27">
            <a:extLst>
              <a:ext uri="{FF2B5EF4-FFF2-40B4-BE49-F238E27FC236}">
                <a16:creationId xmlns:a16="http://schemas.microsoft.com/office/drawing/2014/main" id="{A43869B2-3CA6-4EC7-A571-594879966C1D}"/>
              </a:ext>
            </a:extLst>
          </p:cNvPr>
          <p:cNvGrpSpPr/>
          <p:nvPr/>
        </p:nvGrpSpPr>
        <p:grpSpPr>
          <a:xfrm>
            <a:off x="6377214" y="3951506"/>
            <a:ext cx="3048141" cy="1353033"/>
            <a:chOff x="6218537" y="4313837"/>
            <a:chExt cx="3048141" cy="1353033"/>
          </a:xfrm>
        </p:grpSpPr>
        <p:sp>
          <p:nvSpPr>
            <p:cNvPr id="65" name="TextBox 28">
              <a:extLst>
                <a:ext uri="{FF2B5EF4-FFF2-40B4-BE49-F238E27FC236}">
                  <a16:creationId xmlns:a16="http://schemas.microsoft.com/office/drawing/2014/main" id="{B5759164-8EF4-4D45-AFB7-B0042298FAEF}"/>
                </a:ext>
              </a:extLst>
            </p:cNvPr>
            <p:cNvSpPr txBox="1"/>
            <p:nvPr/>
          </p:nvSpPr>
          <p:spPr>
            <a:xfrm>
              <a:off x="6327631" y="4313837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Öğr. Gör.</a:t>
              </a:r>
            </a:p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Şâkir AŞÇI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8" name="TextBox 30">
              <a:extLst>
                <a:ext uri="{FF2B5EF4-FFF2-40B4-BE49-F238E27FC236}">
                  <a16:creationId xmlns:a16="http://schemas.microsoft.com/office/drawing/2014/main" id="{439C20D8-2291-4D65-83B0-F030C8554654}"/>
                </a:ext>
              </a:extLst>
            </p:cNvPr>
            <p:cNvSpPr txBox="1"/>
            <p:nvPr/>
          </p:nvSpPr>
          <p:spPr>
            <a:xfrm>
              <a:off x="6218537" y="5359093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9" name="TextBox 25">
            <a:extLst>
              <a:ext uri="{FF2B5EF4-FFF2-40B4-BE49-F238E27FC236}">
                <a16:creationId xmlns:a16="http://schemas.microsoft.com/office/drawing/2014/main" id="{B9C51C68-5436-4C85-A2FE-12ABB4AEED80}"/>
              </a:ext>
            </a:extLst>
          </p:cNvPr>
          <p:cNvSpPr txBox="1"/>
          <p:nvPr/>
        </p:nvSpPr>
        <p:spPr>
          <a:xfrm>
            <a:off x="6511887" y="4734728"/>
            <a:ext cx="2644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Yabancı Diller Yüksekokulu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Bölüm Başkanı Yardımcısı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Ofis No: 3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Resim 4" descr="insan yüzü, gülümsemek, gülüş, kişi, şahıs, giyim içeren bir resim&#10;&#10;Açıklama otomatik olarak oluşturuldu">
            <a:extLst>
              <a:ext uri="{FF2B5EF4-FFF2-40B4-BE49-F238E27FC236}">
                <a16:creationId xmlns:a16="http://schemas.microsoft.com/office/drawing/2014/main" id="{AE1A8393-464A-D75E-F13E-59AB651BA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917" y="1574321"/>
            <a:ext cx="1898890" cy="1898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 descr="insan yüzü, kişi, şahıs, adam, insan, giyim içeren bir resim&#10;&#10;Açıklama otomatik olarak oluşturuldu">
            <a:extLst>
              <a:ext uri="{FF2B5EF4-FFF2-40B4-BE49-F238E27FC236}">
                <a16:creationId xmlns:a16="http://schemas.microsoft.com/office/drawing/2014/main" id="{E5ED4668-699A-0650-5690-A89D4E2D9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18" y="1567283"/>
            <a:ext cx="1898891" cy="1898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 descr="insan yüzü, giyim, kişi, şahıs, gömlek, tişört içeren bir resim&#10;&#10;Açıklama otomatik olarak oluşturuldu">
            <a:extLst>
              <a:ext uri="{FF2B5EF4-FFF2-40B4-BE49-F238E27FC236}">
                <a16:creationId xmlns:a16="http://schemas.microsoft.com/office/drawing/2014/main" id="{D75BD525-B28D-1B1D-D049-B7B658A60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85" y="1574322"/>
            <a:ext cx="1898889" cy="1898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498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7317" y="3265075"/>
              <a:ext cx="2348855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04912" y="3275176"/>
              <a:ext cx="2348855" cy="497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626191" y="3258883"/>
              <a:ext cx="2317565" cy="561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138964" y="8377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981006" y="3270851"/>
              <a:ext cx="2317565" cy="537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Koordinatörler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34619" y="3277255"/>
              <a:ext cx="2317566" cy="524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28C98ED-6335-4871-804C-79110CB93E34}"/>
              </a:ext>
            </a:extLst>
          </p:cNvPr>
          <p:cNvSpPr/>
          <p:nvPr/>
        </p:nvSpPr>
        <p:spPr>
          <a:xfrm>
            <a:off x="7801947" y="3692081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DE6E25D-63F2-40CD-8E05-332347D7B51B}"/>
              </a:ext>
            </a:extLst>
          </p:cNvPr>
          <p:cNvSpPr/>
          <p:nvPr/>
        </p:nvSpPr>
        <p:spPr>
          <a:xfrm>
            <a:off x="3381785" y="3681135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6814A35-518E-4D23-BEA5-B1CA15EFE285}"/>
              </a:ext>
            </a:extLst>
          </p:cNvPr>
          <p:cNvSpPr/>
          <p:nvPr/>
        </p:nvSpPr>
        <p:spPr>
          <a:xfrm>
            <a:off x="5535962" y="3670434"/>
            <a:ext cx="2085652" cy="20856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" name="Group 19">
            <a:extLst>
              <a:ext uri="{FF2B5EF4-FFF2-40B4-BE49-F238E27FC236}">
                <a16:creationId xmlns:a16="http://schemas.microsoft.com/office/drawing/2014/main" id="{CB059BD7-8B1F-47CB-A06B-E0E2807F1A8A}"/>
              </a:ext>
            </a:extLst>
          </p:cNvPr>
          <p:cNvGrpSpPr/>
          <p:nvPr/>
        </p:nvGrpSpPr>
        <p:grpSpPr>
          <a:xfrm>
            <a:off x="7619379" y="5694946"/>
            <a:ext cx="2656475" cy="808570"/>
            <a:chOff x="7112230" y="7804341"/>
            <a:chExt cx="2656475" cy="808570"/>
          </a:xfrm>
        </p:grpSpPr>
        <p:sp>
          <p:nvSpPr>
            <p:cNvPr id="103" name="TextBox 20">
              <a:extLst>
                <a:ext uri="{FF2B5EF4-FFF2-40B4-BE49-F238E27FC236}">
                  <a16:creationId xmlns:a16="http://schemas.microsoft.com/office/drawing/2014/main" id="{106E038B-E2B1-4511-BB49-08CB8755BAD9}"/>
                </a:ext>
              </a:extLst>
            </p:cNvPr>
            <p:cNvSpPr txBox="1"/>
            <p:nvPr/>
          </p:nvSpPr>
          <p:spPr>
            <a:xfrm>
              <a:off x="7112230" y="7804341"/>
              <a:ext cx="2644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Zeynep  Gözde Güven Lüleci</a:t>
              </a:r>
              <a:endParaRPr lang="en-US" sz="16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4" name="TextBox 21">
              <a:extLst>
                <a:ext uri="{FF2B5EF4-FFF2-40B4-BE49-F238E27FC236}">
                  <a16:creationId xmlns:a16="http://schemas.microsoft.com/office/drawing/2014/main" id="{1CEAE1D0-2DA5-4EBB-BF15-23AF6AF17F87}"/>
                </a:ext>
              </a:extLst>
            </p:cNvPr>
            <p:cNvSpPr txBox="1"/>
            <p:nvPr/>
          </p:nvSpPr>
          <p:spPr>
            <a:xfrm>
              <a:off x="7442701" y="8089691"/>
              <a:ext cx="2326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 Koordinatörü</a:t>
              </a:r>
            </a:p>
            <a:p>
              <a:pPr algn="ctr"/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06" name="Group 23">
            <a:extLst>
              <a:ext uri="{FF2B5EF4-FFF2-40B4-BE49-F238E27FC236}">
                <a16:creationId xmlns:a16="http://schemas.microsoft.com/office/drawing/2014/main" id="{A23353B0-74B8-4D3E-AAD5-C186EB9DED46}"/>
              </a:ext>
            </a:extLst>
          </p:cNvPr>
          <p:cNvGrpSpPr/>
          <p:nvPr/>
        </p:nvGrpSpPr>
        <p:grpSpPr>
          <a:xfrm>
            <a:off x="859734" y="5671578"/>
            <a:ext cx="2666606" cy="587567"/>
            <a:chOff x="6645813" y="4335403"/>
            <a:chExt cx="2666606" cy="587567"/>
          </a:xfrm>
        </p:grpSpPr>
        <p:sp>
          <p:nvSpPr>
            <p:cNvPr id="107" name="TextBox 24">
              <a:extLst>
                <a:ext uri="{FF2B5EF4-FFF2-40B4-BE49-F238E27FC236}">
                  <a16:creationId xmlns:a16="http://schemas.microsoft.com/office/drawing/2014/main" id="{18289803-F953-475C-B187-88F6496983EE}"/>
                </a:ext>
              </a:extLst>
            </p:cNvPr>
            <p:cNvSpPr txBox="1"/>
            <p:nvPr/>
          </p:nvSpPr>
          <p:spPr>
            <a:xfrm>
              <a:off x="6645813" y="4335403"/>
              <a:ext cx="2644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w Cen MT" panose="020B0602020104020603" pitchFamily="34" charset="0"/>
                </a:rPr>
                <a:t>Enes Taşdelen</a:t>
              </a:r>
              <a:endPara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8" name="TextBox 25">
              <a:extLst>
                <a:ext uri="{FF2B5EF4-FFF2-40B4-BE49-F238E27FC236}">
                  <a16:creationId xmlns:a16="http://schemas.microsoft.com/office/drawing/2014/main" id="{353515B3-9EF8-411C-B4E6-7DE9D8A56AF9}"/>
                </a:ext>
              </a:extLst>
            </p:cNvPr>
            <p:cNvSpPr txBox="1"/>
            <p:nvPr/>
          </p:nvSpPr>
          <p:spPr>
            <a:xfrm>
              <a:off x="6667648" y="4615193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 Koordinatörü</a:t>
              </a:r>
            </a:p>
          </p:txBody>
        </p:sp>
      </p:grpSp>
      <p:grpSp>
        <p:nvGrpSpPr>
          <p:cNvPr id="110" name="Group 27">
            <a:extLst>
              <a:ext uri="{FF2B5EF4-FFF2-40B4-BE49-F238E27FC236}">
                <a16:creationId xmlns:a16="http://schemas.microsoft.com/office/drawing/2014/main" id="{9A6834E9-D3B9-4282-AFD0-B220DA1E8494}"/>
              </a:ext>
            </a:extLst>
          </p:cNvPr>
          <p:cNvGrpSpPr/>
          <p:nvPr/>
        </p:nvGrpSpPr>
        <p:grpSpPr>
          <a:xfrm>
            <a:off x="2049021" y="5872574"/>
            <a:ext cx="3182980" cy="390621"/>
            <a:chOff x="926087" y="8009359"/>
            <a:chExt cx="4886764" cy="390621"/>
          </a:xfrm>
        </p:grpSpPr>
        <p:sp>
          <p:nvSpPr>
            <p:cNvPr id="111" name="TextBox 28">
              <a:extLst>
                <a:ext uri="{FF2B5EF4-FFF2-40B4-BE49-F238E27FC236}">
                  <a16:creationId xmlns:a16="http://schemas.microsoft.com/office/drawing/2014/main" id="{B83962EE-8362-4025-B541-6C8C4B4891DC}"/>
                </a:ext>
              </a:extLst>
            </p:cNvPr>
            <p:cNvSpPr txBox="1"/>
            <p:nvPr/>
          </p:nvSpPr>
          <p:spPr>
            <a:xfrm>
              <a:off x="926087" y="8009359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8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2" name="TextBox 29">
              <a:extLst>
                <a:ext uri="{FF2B5EF4-FFF2-40B4-BE49-F238E27FC236}">
                  <a16:creationId xmlns:a16="http://schemas.microsoft.com/office/drawing/2014/main" id="{1F134264-A864-4B9F-9148-353D9C4156A8}"/>
                </a:ext>
              </a:extLst>
            </p:cNvPr>
            <p:cNvSpPr txBox="1"/>
            <p:nvPr/>
          </p:nvSpPr>
          <p:spPr>
            <a:xfrm>
              <a:off x="2949831" y="8092203"/>
              <a:ext cx="28630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 Koordinatörü</a:t>
              </a:r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41EE4D48-2063-49F9-9FE6-5872ED6FFFBD}"/>
              </a:ext>
            </a:extLst>
          </p:cNvPr>
          <p:cNvSpPr/>
          <p:nvPr/>
        </p:nvSpPr>
        <p:spPr>
          <a:xfrm>
            <a:off x="4648364" y="495679"/>
            <a:ext cx="2085652" cy="20856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9" name="Group 27">
            <a:extLst>
              <a:ext uri="{FF2B5EF4-FFF2-40B4-BE49-F238E27FC236}">
                <a16:creationId xmlns:a16="http://schemas.microsoft.com/office/drawing/2014/main" id="{EB9D9028-B384-4F2F-8749-2AE3B87C20C2}"/>
              </a:ext>
            </a:extLst>
          </p:cNvPr>
          <p:cNvGrpSpPr/>
          <p:nvPr/>
        </p:nvGrpSpPr>
        <p:grpSpPr>
          <a:xfrm>
            <a:off x="3009778" y="5656667"/>
            <a:ext cx="5051222" cy="632832"/>
            <a:chOff x="5567807" y="4363498"/>
            <a:chExt cx="5051222" cy="632832"/>
          </a:xfrm>
        </p:grpSpPr>
        <p:sp>
          <p:nvSpPr>
            <p:cNvPr id="120" name="TextBox 28">
              <a:extLst>
                <a:ext uri="{FF2B5EF4-FFF2-40B4-BE49-F238E27FC236}">
                  <a16:creationId xmlns:a16="http://schemas.microsoft.com/office/drawing/2014/main" id="{674ECEFB-C955-4ECF-81BE-BA77948111E4}"/>
                </a:ext>
              </a:extLst>
            </p:cNvPr>
            <p:cNvSpPr txBox="1"/>
            <p:nvPr/>
          </p:nvSpPr>
          <p:spPr>
            <a:xfrm>
              <a:off x="5567807" y="4363498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800" dirty="0">
                  <a:solidFill>
                    <a:srgbClr val="0FADB1"/>
                  </a:solidFill>
                  <a:latin typeface="Tw Cen MT" panose="020B0602020104020603" pitchFamily="34" charset="0"/>
                </a:rPr>
                <a:t>Gözde Begüm Mızrak</a:t>
              </a:r>
              <a:endParaRPr lang="en-US" sz="1800" dirty="0">
                <a:solidFill>
                  <a:srgbClr val="0FADB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1" name="TextBox 29">
              <a:extLst>
                <a:ext uri="{FF2B5EF4-FFF2-40B4-BE49-F238E27FC236}">
                  <a16:creationId xmlns:a16="http://schemas.microsoft.com/office/drawing/2014/main" id="{310DB560-0366-410F-8727-514711D8458E}"/>
                </a:ext>
              </a:extLst>
            </p:cNvPr>
            <p:cNvSpPr txBox="1"/>
            <p:nvPr/>
          </p:nvSpPr>
          <p:spPr>
            <a:xfrm>
              <a:off x="7974258" y="4688553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 Koordinatörü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28" name="Oval 127">
            <a:extLst>
              <a:ext uri="{FF2B5EF4-FFF2-40B4-BE49-F238E27FC236}">
                <a16:creationId xmlns:a16="http://schemas.microsoft.com/office/drawing/2014/main" id="{0A075A13-3739-46B5-A87E-8D8F14D5378D}"/>
              </a:ext>
            </a:extLst>
          </p:cNvPr>
          <p:cNvSpPr/>
          <p:nvPr/>
        </p:nvSpPr>
        <p:spPr>
          <a:xfrm>
            <a:off x="1184130" y="3642872"/>
            <a:ext cx="2075350" cy="20753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Resim 12" descr="insan yüzü, kişi, şahıs, portre, çene içeren bir resim&#10;&#10;Açıklama otomatik olarak oluşturuldu">
            <a:extLst>
              <a:ext uri="{FF2B5EF4-FFF2-40B4-BE49-F238E27FC236}">
                <a16:creationId xmlns:a16="http://schemas.microsoft.com/office/drawing/2014/main" id="{06845E03-39DC-46BF-9AEE-07257CEEE5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" t="220" r="-55" b="27565"/>
          <a:stretch/>
        </p:blipFill>
        <p:spPr>
          <a:xfrm>
            <a:off x="1291427" y="3738855"/>
            <a:ext cx="1901254" cy="1896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4ECEDADF-D57E-D6B9-6EA7-09B5CF80789D}"/>
              </a:ext>
            </a:extLst>
          </p:cNvPr>
          <p:cNvSpPr txBox="1"/>
          <p:nvPr/>
        </p:nvSpPr>
        <p:spPr>
          <a:xfrm>
            <a:off x="-770041" y="38127"/>
            <a:ext cx="11073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dirty="0">
                <a:solidFill>
                  <a:srgbClr val="03A1A4"/>
                </a:solidFill>
                <a:latin typeface="Tw Cen MT" panose="020B0602020104020603" pitchFamily="34" charset="0"/>
              </a:rPr>
              <a:t>		</a:t>
            </a:r>
            <a:r>
              <a:rPr lang="tr-TR" sz="2800" dirty="0">
                <a:solidFill>
                  <a:srgbClr val="03A1A4"/>
                </a:solidFill>
                <a:latin typeface="Tw Cen MT" panose="020B0602020104020603" pitchFamily="34" charset="0"/>
              </a:rPr>
              <a:t>Öğretim Programları ve Materyal Koordinatörlüğü</a:t>
            </a:r>
            <a:endParaRPr lang="en-US" sz="2800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40A7ED72-35BC-33B3-E26E-1B3E044FCA65}"/>
              </a:ext>
            </a:extLst>
          </p:cNvPr>
          <p:cNvSpPr txBox="1"/>
          <p:nvPr/>
        </p:nvSpPr>
        <p:spPr>
          <a:xfrm>
            <a:off x="5477346" y="5722088"/>
            <a:ext cx="22938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600" dirty="0">
                <a:solidFill>
                  <a:schemeClr val="accent2"/>
                </a:solidFill>
                <a:latin typeface="Tw Cen MT" panose="020B0602020104020603" pitchFamily="34" charset="0"/>
              </a:rPr>
              <a:t>Selma Parlakay Topbaş</a:t>
            </a:r>
            <a:endParaRPr lang="en-US" sz="1600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pic>
        <p:nvPicPr>
          <p:cNvPr id="20" name="Resim 19" descr="insan yüzü, kişi, şahıs, giyim, gülümsemek, gülüş içeren bir resim&#10;&#10;Açıklama otomatik olarak oluşturuldu">
            <a:extLst>
              <a:ext uri="{FF2B5EF4-FFF2-40B4-BE49-F238E27FC236}">
                <a16:creationId xmlns:a16="http://schemas.microsoft.com/office/drawing/2014/main" id="{794F7C61-F271-92C7-4B90-CAEC12E391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4" t="274" r="14" b="24538"/>
          <a:stretch/>
        </p:blipFill>
        <p:spPr>
          <a:xfrm>
            <a:off x="3453677" y="3788364"/>
            <a:ext cx="1947836" cy="1928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9947234B-F237-010C-1E75-0C164D4CF82B}"/>
              </a:ext>
            </a:extLst>
          </p:cNvPr>
          <p:cNvSpPr txBox="1"/>
          <p:nvPr/>
        </p:nvSpPr>
        <p:spPr>
          <a:xfrm>
            <a:off x="4943165" y="2617122"/>
            <a:ext cx="1496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Ayça Gülünay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24" name="Resim 23" descr="insan yüzü, kişi, şahıs, metin, gülümsemek, gülüş içeren bir resim&#10;&#10;Açıklama otomatik olarak oluşturuldu">
            <a:extLst>
              <a:ext uri="{FF2B5EF4-FFF2-40B4-BE49-F238E27FC236}">
                <a16:creationId xmlns:a16="http://schemas.microsoft.com/office/drawing/2014/main" id="{374581F8-DF0F-C79A-CF6A-1581606C61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9" t="18354" r="-1169" b="36676"/>
          <a:stretch/>
        </p:blipFill>
        <p:spPr>
          <a:xfrm>
            <a:off x="4665752" y="594805"/>
            <a:ext cx="1991080" cy="189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Resim 25" descr="insan yüzü, giyim, gözlük, gülümsemek, gülüş içeren bir resim&#10;&#10;Açıklama otomatik olarak oluşturuldu">
            <a:extLst>
              <a:ext uri="{FF2B5EF4-FFF2-40B4-BE49-F238E27FC236}">
                <a16:creationId xmlns:a16="http://schemas.microsoft.com/office/drawing/2014/main" id="{5619DED6-70EB-C5CC-DBB2-78CB340B7C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875" b="21875"/>
          <a:stretch/>
        </p:blipFill>
        <p:spPr>
          <a:xfrm>
            <a:off x="5601739" y="3738855"/>
            <a:ext cx="2015066" cy="1986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Resim 27" descr="kişi, şahıs, giyim, insan yüzü, duvar içeren bir resim&#10;&#10;Açıklama otomatik olarak oluşturuldu">
            <a:extLst>
              <a:ext uri="{FF2B5EF4-FFF2-40B4-BE49-F238E27FC236}">
                <a16:creationId xmlns:a16="http://schemas.microsoft.com/office/drawing/2014/main" id="{D4545CAA-6418-5C47-336A-13A9C3091A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81" t="11558" r="11344" b="28086"/>
          <a:stretch/>
        </p:blipFill>
        <p:spPr>
          <a:xfrm>
            <a:off x="7870084" y="3776543"/>
            <a:ext cx="1857904" cy="1857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Metin kutusu 33">
            <a:extLst>
              <a:ext uri="{FF2B5EF4-FFF2-40B4-BE49-F238E27FC236}">
                <a16:creationId xmlns:a16="http://schemas.microsoft.com/office/drawing/2014/main" id="{50AC9CCD-7937-90C8-9B1D-BA1601F16BFC}"/>
              </a:ext>
            </a:extLst>
          </p:cNvPr>
          <p:cNvSpPr txBox="1"/>
          <p:nvPr/>
        </p:nvSpPr>
        <p:spPr>
          <a:xfrm>
            <a:off x="2804270" y="2922902"/>
            <a:ext cx="5781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Birim  Koordinatörü</a:t>
            </a:r>
          </a:p>
        </p:txBody>
      </p:sp>
    </p:spTree>
    <p:extLst>
      <p:ext uri="{BB962C8B-B14F-4D97-AF65-F5344CB8AC3E}">
        <p14:creationId xmlns:p14="http://schemas.microsoft.com/office/powerpoint/2010/main" val="2681744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7317" y="3265075"/>
              <a:ext cx="2348855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04912" y="3275176"/>
              <a:ext cx="2348855" cy="497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626191" y="3258883"/>
              <a:ext cx="2317565" cy="561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981006" y="3270851"/>
              <a:ext cx="2317565" cy="537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Koordinatörler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34619" y="3277255"/>
              <a:ext cx="2317566" cy="524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0DE6E25D-63F2-40CD-8E05-332347D7B51B}"/>
              </a:ext>
            </a:extLst>
          </p:cNvPr>
          <p:cNvSpPr/>
          <p:nvPr/>
        </p:nvSpPr>
        <p:spPr>
          <a:xfrm>
            <a:off x="1689862" y="2814120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Box 20">
            <a:extLst>
              <a:ext uri="{FF2B5EF4-FFF2-40B4-BE49-F238E27FC236}">
                <a16:creationId xmlns:a16="http://schemas.microsoft.com/office/drawing/2014/main" id="{106E038B-E2B1-4511-BB49-08CB8755BAD9}"/>
              </a:ext>
            </a:extLst>
          </p:cNvPr>
          <p:cNvSpPr txBox="1"/>
          <p:nvPr/>
        </p:nvSpPr>
        <p:spPr>
          <a:xfrm>
            <a:off x="973415" y="2306741"/>
            <a:ext cx="264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106" name="Group 23">
            <a:extLst>
              <a:ext uri="{FF2B5EF4-FFF2-40B4-BE49-F238E27FC236}">
                <a16:creationId xmlns:a16="http://schemas.microsoft.com/office/drawing/2014/main" id="{A23353B0-74B8-4D3E-AAD5-C186EB9DED46}"/>
              </a:ext>
            </a:extLst>
          </p:cNvPr>
          <p:cNvGrpSpPr/>
          <p:nvPr/>
        </p:nvGrpSpPr>
        <p:grpSpPr>
          <a:xfrm>
            <a:off x="1416493" y="4889470"/>
            <a:ext cx="2762857" cy="780746"/>
            <a:chOff x="1070838" y="6968168"/>
            <a:chExt cx="2762857" cy="780746"/>
          </a:xfrm>
        </p:grpSpPr>
        <p:sp>
          <p:nvSpPr>
            <p:cNvPr id="107" name="TextBox 24">
              <a:extLst>
                <a:ext uri="{FF2B5EF4-FFF2-40B4-BE49-F238E27FC236}">
                  <a16:creationId xmlns:a16="http://schemas.microsoft.com/office/drawing/2014/main" id="{18289803-F953-475C-B187-88F6496983EE}"/>
                </a:ext>
              </a:extLst>
            </p:cNvPr>
            <p:cNvSpPr txBox="1"/>
            <p:nvPr/>
          </p:nvSpPr>
          <p:spPr>
            <a:xfrm>
              <a:off x="1070838" y="6968168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8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İsmail Tekşen</a:t>
              </a:r>
              <a:endParaRPr lang="en-US" sz="18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8" name="TextBox 25">
              <a:extLst>
                <a:ext uri="{FF2B5EF4-FFF2-40B4-BE49-F238E27FC236}">
                  <a16:creationId xmlns:a16="http://schemas.microsoft.com/office/drawing/2014/main" id="{353515B3-9EF8-411C-B4E6-7DE9D8A56AF9}"/>
                </a:ext>
              </a:extLst>
            </p:cNvPr>
            <p:cNvSpPr txBox="1"/>
            <p:nvPr/>
          </p:nvSpPr>
          <p:spPr>
            <a:xfrm>
              <a:off x="1188924" y="7225694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Self-Access Center Koordinatörü</a:t>
              </a:r>
            </a:p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(Bağımsız Öğrenme Merkezi)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11" name="TextBox 28">
            <a:extLst>
              <a:ext uri="{FF2B5EF4-FFF2-40B4-BE49-F238E27FC236}">
                <a16:creationId xmlns:a16="http://schemas.microsoft.com/office/drawing/2014/main" id="{B83962EE-8362-4025-B541-6C8C4B4891DC}"/>
              </a:ext>
            </a:extLst>
          </p:cNvPr>
          <p:cNvSpPr txBox="1"/>
          <p:nvPr/>
        </p:nvSpPr>
        <p:spPr>
          <a:xfrm>
            <a:off x="6484338" y="2340153"/>
            <a:ext cx="26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120" name="TextBox 28">
            <a:extLst>
              <a:ext uri="{FF2B5EF4-FFF2-40B4-BE49-F238E27FC236}">
                <a16:creationId xmlns:a16="http://schemas.microsoft.com/office/drawing/2014/main" id="{674ECEFB-C955-4ECF-81BE-BA77948111E4}"/>
              </a:ext>
            </a:extLst>
          </p:cNvPr>
          <p:cNvSpPr txBox="1"/>
          <p:nvPr/>
        </p:nvSpPr>
        <p:spPr>
          <a:xfrm>
            <a:off x="855329" y="5595994"/>
            <a:ext cx="26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grpSp>
        <p:nvGrpSpPr>
          <p:cNvPr id="129" name="Group 23">
            <a:extLst>
              <a:ext uri="{FF2B5EF4-FFF2-40B4-BE49-F238E27FC236}">
                <a16:creationId xmlns:a16="http://schemas.microsoft.com/office/drawing/2014/main" id="{2F2DEF8C-5DC8-4668-B5F1-C8E635D83930}"/>
              </a:ext>
            </a:extLst>
          </p:cNvPr>
          <p:cNvGrpSpPr/>
          <p:nvPr/>
        </p:nvGrpSpPr>
        <p:grpSpPr>
          <a:xfrm>
            <a:off x="5896450" y="4856904"/>
            <a:ext cx="2698859" cy="608089"/>
            <a:chOff x="2852184" y="3794621"/>
            <a:chExt cx="2698859" cy="608089"/>
          </a:xfrm>
        </p:grpSpPr>
        <p:sp>
          <p:nvSpPr>
            <p:cNvPr id="130" name="TextBox 24">
              <a:extLst>
                <a:ext uri="{FF2B5EF4-FFF2-40B4-BE49-F238E27FC236}">
                  <a16:creationId xmlns:a16="http://schemas.microsoft.com/office/drawing/2014/main" id="{FE6CA8C1-B469-4C51-8F3A-7505E3486FE3}"/>
                </a:ext>
              </a:extLst>
            </p:cNvPr>
            <p:cNvSpPr txBox="1"/>
            <p:nvPr/>
          </p:nvSpPr>
          <p:spPr>
            <a:xfrm>
              <a:off x="2852184" y="3794621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800" dirty="0">
                  <a:solidFill>
                    <a:srgbClr val="FF0000"/>
                  </a:solidFill>
                  <a:latin typeface="Tw Cen MT" panose="020B0602020104020603" pitchFamily="34" charset="0"/>
                </a:rPr>
                <a:t>Pelin Şık</a:t>
              </a:r>
              <a:endParaRPr lang="en-US" sz="1800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1" name="TextBox 25">
              <a:extLst>
                <a:ext uri="{FF2B5EF4-FFF2-40B4-BE49-F238E27FC236}">
                  <a16:creationId xmlns:a16="http://schemas.microsoft.com/office/drawing/2014/main" id="{505399FB-8960-49B3-B87C-163421CCBE8F}"/>
                </a:ext>
              </a:extLst>
            </p:cNvPr>
            <p:cNvSpPr txBox="1"/>
            <p:nvPr/>
          </p:nvSpPr>
          <p:spPr>
            <a:xfrm>
              <a:off x="2906272" y="4094933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Kurslar Koordinatörü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2C10CCE8-B33B-36DE-4335-6E15D02F64EB}"/>
              </a:ext>
            </a:extLst>
          </p:cNvPr>
          <p:cNvSpPr/>
          <p:nvPr/>
        </p:nvSpPr>
        <p:spPr>
          <a:xfrm>
            <a:off x="6196502" y="2843183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Resim 8" descr="giyim, insan yüzü, kişi, şahıs, türban içeren bir resim">
            <a:extLst>
              <a:ext uri="{FF2B5EF4-FFF2-40B4-BE49-F238E27FC236}">
                <a16:creationId xmlns:a16="http://schemas.microsoft.com/office/drawing/2014/main" id="{721797D7-CEFB-BC73-BC5F-4A2B4E3A1C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7" r="1227"/>
          <a:stretch/>
        </p:blipFill>
        <p:spPr>
          <a:xfrm>
            <a:off x="6257043" y="2955192"/>
            <a:ext cx="1896141" cy="17932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Resim 10" descr="kişi, şahıs, insan yüzü, bağ, bağlamak, ilişki, eşitlik, köstek, giyim içeren bir resim&#10;&#10;Açıklama otomatik olarak oluşturuldu">
            <a:extLst>
              <a:ext uri="{FF2B5EF4-FFF2-40B4-BE49-F238E27FC236}">
                <a16:creationId xmlns:a16="http://schemas.microsoft.com/office/drawing/2014/main" id="{B548B730-0403-CF0F-693D-041A9D0C9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534" y="2930272"/>
            <a:ext cx="1816690" cy="1843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24">
            <a:extLst>
              <a:ext uri="{FF2B5EF4-FFF2-40B4-BE49-F238E27FC236}">
                <a16:creationId xmlns:a16="http://schemas.microsoft.com/office/drawing/2014/main" id="{A8ACC223-0847-A151-C407-C0342884133D}"/>
              </a:ext>
            </a:extLst>
          </p:cNvPr>
          <p:cNvSpPr txBox="1"/>
          <p:nvPr/>
        </p:nvSpPr>
        <p:spPr>
          <a:xfrm>
            <a:off x="1937221" y="834488"/>
            <a:ext cx="66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03A1A4"/>
                </a:solidFill>
                <a:latin typeface="Tw Cen MT" panose="020B0602020104020603" pitchFamily="34" charset="0"/>
              </a:rPr>
              <a:t>Diğer Birim Koordinatörlükleri</a:t>
            </a:r>
            <a:endParaRPr lang="en-US" sz="2800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4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7317" y="3265075"/>
              <a:ext cx="2348855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04912" y="3275176"/>
              <a:ext cx="2348855" cy="497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626191" y="3258883"/>
              <a:ext cx="2317565" cy="561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ZW"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576889" y="-10107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708329" y="3052492"/>
              <a:ext cx="2381504" cy="101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Bağımsız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Öğrenme Merkezi</a:t>
              </a:r>
              <a:endParaRPr sz="2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34619" y="3277255"/>
              <a:ext cx="2317566" cy="524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TextBox 20">
            <a:extLst>
              <a:ext uri="{FF2B5EF4-FFF2-40B4-BE49-F238E27FC236}">
                <a16:creationId xmlns:a16="http://schemas.microsoft.com/office/drawing/2014/main" id="{106E038B-E2B1-4511-BB49-08CB8755BAD9}"/>
              </a:ext>
            </a:extLst>
          </p:cNvPr>
          <p:cNvSpPr txBox="1"/>
          <p:nvPr/>
        </p:nvSpPr>
        <p:spPr>
          <a:xfrm>
            <a:off x="973415" y="2306741"/>
            <a:ext cx="264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sp>
        <p:nvSpPr>
          <p:cNvPr id="111" name="TextBox 28">
            <a:extLst>
              <a:ext uri="{FF2B5EF4-FFF2-40B4-BE49-F238E27FC236}">
                <a16:creationId xmlns:a16="http://schemas.microsoft.com/office/drawing/2014/main" id="{B83962EE-8362-4025-B541-6C8C4B4891DC}"/>
              </a:ext>
            </a:extLst>
          </p:cNvPr>
          <p:cNvSpPr txBox="1"/>
          <p:nvPr/>
        </p:nvSpPr>
        <p:spPr>
          <a:xfrm>
            <a:off x="6484338" y="2340153"/>
            <a:ext cx="26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A8ACC223-0847-A151-C407-C0342884133D}"/>
              </a:ext>
            </a:extLst>
          </p:cNvPr>
          <p:cNvSpPr txBox="1"/>
          <p:nvPr/>
        </p:nvSpPr>
        <p:spPr>
          <a:xfrm>
            <a:off x="2162719" y="622338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03A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Bağımsız Öğrenme Merkezi</a:t>
            </a:r>
            <a:endParaRPr lang="en-US" sz="2400" dirty="0">
              <a:solidFill>
                <a:srgbClr val="03A1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869C62-3350-1A80-B2A2-C3150E6D2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093" y="1480005"/>
            <a:ext cx="7608909" cy="362651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8E77BBC-A7DA-19EA-2281-45D6C7F84809}"/>
              </a:ext>
            </a:extLst>
          </p:cNvPr>
          <p:cNvSpPr txBox="1"/>
          <p:nvPr/>
        </p:nvSpPr>
        <p:spPr>
          <a:xfrm>
            <a:off x="1063271" y="5524454"/>
            <a:ext cx="7750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Tüm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öğrencileri</a:t>
            </a:r>
            <a:r>
              <a:rPr lang="tr-TR" sz="2000" b="0" i="0" dirty="0" err="1">
                <a:solidFill>
                  <a:srgbClr val="374151"/>
                </a:solidFill>
                <a:effectLst/>
                <a:latin typeface="Söhne"/>
              </a:rPr>
              <a:t>mizi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merkezimizde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sunduğumuz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fırsatlarla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geleceklerine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katkıda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bulunma</a:t>
            </a:r>
            <a:r>
              <a:rPr lang="tr-TR" sz="2000" b="0" i="0" dirty="0">
                <a:solidFill>
                  <a:srgbClr val="374151"/>
                </a:solidFill>
                <a:effectLst/>
                <a:latin typeface="Söhne"/>
              </a:rPr>
              <a:t>ya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davet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ediyoruz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Merkezimizi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ziyaret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edin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ve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dil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eğitiminiz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için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yeni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bir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deneyim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kazanın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2000" b="0" i="0" dirty="0">
              <a:solidFill>
                <a:srgbClr val="72727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85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7317" y="3265075"/>
              <a:ext cx="2348855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04912" y="3275176"/>
              <a:ext cx="2348855" cy="497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626191" y="3258883"/>
              <a:ext cx="2317565" cy="561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576889" y="-10107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34619" y="3277255"/>
              <a:ext cx="2317566" cy="524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TextBox 20">
            <a:extLst>
              <a:ext uri="{FF2B5EF4-FFF2-40B4-BE49-F238E27FC236}">
                <a16:creationId xmlns:a16="http://schemas.microsoft.com/office/drawing/2014/main" id="{106E038B-E2B1-4511-BB49-08CB8755BAD9}"/>
              </a:ext>
            </a:extLst>
          </p:cNvPr>
          <p:cNvSpPr txBox="1"/>
          <p:nvPr/>
        </p:nvSpPr>
        <p:spPr>
          <a:xfrm>
            <a:off x="973415" y="2306741"/>
            <a:ext cx="264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sp>
        <p:nvSpPr>
          <p:cNvPr id="111" name="TextBox 28">
            <a:extLst>
              <a:ext uri="{FF2B5EF4-FFF2-40B4-BE49-F238E27FC236}">
                <a16:creationId xmlns:a16="http://schemas.microsoft.com/office/drawing/2014/main" id="{B83962EE-8362-4025-B541-6C8C4B4891DC}"/>
              </a:ext>
            </a:extLst>
          </p:cNvPr>
          <p:cNvSpPr txBox="1"/>
          <p:nvPr/>
        </p:nvSpPr>
        <p:spPr>
          <a:xfrm>
            <a:off x="6484338" y="2340153"/>
            <a:ext cx="26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A8ACC223-0847-A151-C407-C0342884133D}"/>
              </a:ext>
            </a:extLst>
          </p:cNvPr>
          <p:cNvSpPr txBox="1"/>
          <p:nvPr/>
        </p:nvSpPr>
        <p:spPr>
          <a:xfrm>
            <a:off x="2236002" y="706225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3A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Bilgisayar</a:t>
            </a:r>
            <a:r>
              <a:rPr lang="en-US" sz="2400" dirty="0">
                <a:solidFill>
                  <a:srgbClr val="03A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3A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Laboratuvarları</a:t>
            </a:r>
            <a:r>
              <a:rPr lang="en-US" sz="2400" dirty="0">
                <a:solidFill>
                  <a:srgbClr val="03A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8E77BBC-A7DA-19EA-2281-45D6C7F84809}"/>
              </a:ext>
            </a:extLst>
          </p:cNvPr>
          <p:cNvSpPr txBox="1"/>
          <p:nvPr/>
        </p:nvSpPr>
        <p:spPr>
          <a:xfrm>
            <a:off x="1364632" y="5261321"/>
            <a:ext cx="7750798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Ayrıca, internet erişimi bulunmayan öğrencilerimiz arzu ettikleri takdirde çevrimiçi etkinlikleri tamamlayabilmek için yabancı diller yüksekokulu binasındaki 114 numaralı dil laboratuvarını kullanabilirler.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C1E8351-2249-3F2F-9F7C-A64B27BA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561" y="1396618"/>
            <a:ext cx="6191250" cy="3429000"/>
          </a:xfrm>
          <a:prstGeom prst="rect">
            <a:avLst/>
          </a:prstGeom>
        </p:spPr>
      </p:pic>
      <p:sp>
        <p:nvSpPr>
          <p:cNvPr id="3" name="Google Shape;412;p18">
            <a:extLst>
              <a:ext uri="{FF2B5EF4-FFF2-40B4-BE49-F238E27FC236}">
                <a16:creationId xmlns:a16="http://schemas.microsoft.com/office/drawing/2014/main" id="{14ADEA5A-D072-1652-1FF8-64CD0C024C5A}"/>
              </a:ext>
            </a:extLst>
          </p:cNvPr>
          <p:cNvSpPr txBox="1"/>
          <p:nvPr/>
        </p:nvSpPr>
        <p:spPr>
          <a:xfrm rot="16200000">
            <a:off x="8581323" y="3042386"/>
            <a:ext cx="2381504" cy="101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Bağımsız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Öğrenme Merkezi</a:t>
            </a:r>
            <a:endParaRPr sz="2200" b="1" i="0" u="none" strike="noStrike" cap="none" dirty="0">
              <a:solidFill>
                <a:srgbClr val="F0EEF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507454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7317" y="3265075"/>
              <a:ext cx="2348855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04912" y="3275176"/>
              <a:ext cx="2348855" cy="497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626191" y="3258883"/>
              <a:ext cx="2317565" cy="561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576889" y="-10107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740298" y="3030143"/>
              <a:ext cx="2317565" cy="101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Kariyer Merkezi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34619" y="3277255"/>
              <a:ext cx="2317566" cy="524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TextBox 20">
            <a:extLst>
              <a:ext uri="{FF2B5EF4-FFF2-40B4-BE49-F238E27FC236}">
                <a16:creationId xmlns:a16="http://schemas.microsoft.com/office/drawing/2014/main" id="{106E038B-E2B1-4511-BB49-08CB8755BAD9}"/>
              </a:ext>
            </a:extLst>
          </p:cNvPr>
          <p:cNvSpPr txBox="1"/>
          <p:nvPr/>
        </p:nvSpPr>
        <p:spPr>
          <a:xfrm>
            <a:off x="973415" y="2306741"/>
            <a:ext cx="264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sp>
        <p:nvSpPr>
          <p:cNvPr id="111" name="TextBox 28">
            <a:extLst>
              <a:ext uri="{FF2B5EF4-FFF2-40B4-BE49-F238E27FC236}">
                <a16:creationId xmlns:a16="http://schemas.microsoft.com/office/drawing/2014/main" id="{B83962EE-8362-4025-B541-6C8C4B4891DC}"/>
              </a:ext>
            </a:extLst>
          </p:cNvPr>
          <p:cNvSpPr txBox="1"/>
          <p:nvPr/>
        </p:nvSpPr>
        <p:spPr>
          <a:xfrm>
            <a:off x="6484338" y="2340153"/>
            <a:ext cx="26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A8ACC223-0847-A151-C407-C0342884133D}"/>
              </a:ext>
            </a:extLst>
          </p:cNvPr>
          <p:cNvSpPr txBox="1"/>
          <p:nvPr/>
        </p:nvSpPr>
        <p:spPr>
          <a:xfrm>
            <a:off x="2162719" y="622338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03A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Kariyer Merkezi</a:t>
            </a:r>
            <a:endParaRPr lang="en-US" sz="2400" dirty="0">
              <a:solidFill>
                <a:srgbClr val="03A1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8E77BBC-A7DA-19EA-2281-45D6C7F84809}"/>
              </a:ext>
            </a:extLst>
          </p:cNvPr>
          <p:cNvSpPr txBox="1"/>
          <p:nvPr/>
        </p:nvSpPr>
        <p:spPr>
          <a:xfrm>
            <a:off x="1378311" y="5434978"/>
            <a:ext cx="77507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Kariyer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Merkezi</a:t>
            </a:r>
            <a:r>
              <a:rPr lang="tr-TR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tr-TR" sz="1800" dirty="0">
                <a:latin typeface="Calibri" panose="020F0502020204030204" pitchFamily="34" charset="0"/>
                <a:cs typeface="Arial" panose="020B0604020202020204" pitchFamily="34" charset="0"/>
              </a:rPr>
              <a:t>irim</a:t>
            </a:r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tr-TR" sz="1800" dirty="0">
                <a:latin typeface="Calibri" panose="020F0502020204030204" pitchFamily="34" charset="0"/>
                <a:cs typeface="Arial" panose="020B0604020202020204" pitchFamily="34" charset="0"/>
              </a:rPr>
              <a:t> öğrencilerin üniversiteye giriş yaptıkları ilk andan itibaren kariyer bilincini oluşturarak, ilgi ve yeteneklerini geliştirme ve kariyer planlarını yapma konusunda rehberlik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etmek temel hedefini benimsemektedir. </a:t>
            </a:r>
          </a:p>
          <a:p>
            <a:pPr algn="ctr"/>
            <a:r>
              <a:rPr lang="tr-TR" sz="2000" b="0" i="0" dirty="0">
                <a:solidFill>
                  <a:srgbClr val="FF0000"/>
                </a:solidFill>
                <a:effectLst/>
                <a:latin typeface="Söhne"/>
              </a:rPr>
              <a:t>https://kariyer.karabuk.edu.tr</a:t>
            </a:r>
          </a:p>
        </p:txBody>
      </p:sp>
      <p:pic>
        <p:nvPicPr>
          <p:cNvPr id="1026" name="Picture 2" descr="metin, yer, iç mekan içeren bir resim&#10;&#10;Açıklama otomatik olarak oluşturuldu">
            <a:extLst>
              <a:ext uri="{FF2B5EF4-FFF2-40B4-BE49-F238E27FC236}">
                <a16:creationId xmlns:a16="http://schemas.microsoft.com/office/drawing/2014/main" id="{DDDE6CB8-A0E3-5D6D-63EF-96BDF8E8D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23" y="1199773"/>
            <a:ext cx="6158116" cy="41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24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9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454" name="Google Shape;454;p19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9"/>
            <p:cNvSpPr txBox="1"/>
            <p:nvPr/>
          </p:nvSpPr>
          <p:spPr>
            <a:xfrm rot="16200000">
              <a:off x="10752687" y="3259043"/>
              <a:ext cx="2360918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57" name="Google Shape;45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8" name="Google Shape;458;p19"/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459" name="Google Shape;459;p19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9"/>
            <p:cNvSpPr txBox="1"/>
            <p:nvPr/>
          </p:nvSpPr>
          <p:spPr>
            <a:xfrm rot="16200000">
              <a:off x="10195291" y="3252598"/>
              <a:ext cx="2360917" cy="5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2" name="Google Shape;46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p19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464" name="Google Shape;464;p19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9"/>
            <p:cNvSpPr txBox="1"/>
            <p:nvPr/>
          </p:nvSpPr>
          <p:spPr>
            <a:xfrm rot="16200000">
              <a:off x="8985188" y="3242282"/>
              <a:ext cx="2370039" cy="560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7" name="Google Shape;46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8" name="Google Shape;468;p19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69" name="Google Shape;469;p19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9"/>
            <p:cNvSpPr txBox="1"/>
            <p:nvPr/>
          </p:nvSpPr>
          <p:spPr>
            <a:xfrm rot="16200000">
              <a:off x="8608080" y="3249896"/>
              <a:ext cx="2370039" cy="545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2" name="Google Shape;47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19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74" name="Google Shape;474;p19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9"/>
            <p:cNvSpPr txBox="1"/>
            <p:nvPr/>
          </p:nvSpPr>
          <p:spPr>
            <a:xfrm rot="16200000">
              <a:off x="7982992" y="3272840"/>
              <a:ext cx="2360918" cy="49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7" name="Google Shape;47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p19"/>
          <p:cNvGrpSpPr/>
          <p:nvPr/>
        </p:nvGrpSpPr>
        <p:grpSpPr>
          <a:xfrm>
            <a:off x="-1723968" y="1"/>
            <a:ext cx="11335017" cy="6857998"/>
            <a:chOff x="-10744545" y="0"/>
            <a:chExt cx="11335017" cy="6857999"/>
          </a:xfrm>
        </p:grpSpPr>
        <p:sp>
          <p:nvSpPr>
            <p:cNvPr id="479" name="Google Shape;479;p19"/>
            <p:cNvSpPr/>
            <p:nvPr/>
          </p:nvSpPr>
          <p:spPr>
            <a:xfrm>
              <a:off x="-10744545" y="0"/>
              <a:ext cx="11331017" cy="6857999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9"/>
            <p:cNvSpPr txBox="1"/>
            <p:nvPr/>
          </p:nvSpPr>
          <p:spPr>
            <a:xfrm rot="16200000">
              <a:off x="-876423" y="3277401"/>
              <a:ext cx="2370039" cy="49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82" name="Google Shape;48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3" name="Google Shape;483;p19"/>
          <p:cNvGrpSpPr/>
          <p:nvPr/>
        </p:nvGrpSpPr>
        <p:grpSpPr>
          <a:xfrm>
            <a:off x="-1484816" y="5676881"/>
            <a:ext cx="9690514" cy="1982920"/>
            <a:chOff x="979714" y="3544548"/>
            <a:chExt cx="9690514" cy="1982920"/>
          </a:xfrm>
        </p:grpSpPr>
        <p:sp>
          <p:nvSpPr>
            <p:cNvPr id="484" name="Google Shape;484;p19"/>
            <p:cNvSpPr txBox="1"/>
            <p:nvPr/>
          </p:nvSpPr>
          <p:spPr>
            <a:xfrm>
              <a:off x="8333428" y="3544548"/>
              <a:ext cx="23368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dirty="0">
                  <a:solidFill>
                    <a:srgbClr val="0070C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kbusfl</a:t>
              </a:r>
              <a:endParaRPr sz="3200" b="1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5" name="Google Shape;485;p19"/>
            <p:cNvSpPr txBox="1"/>
            <p:nvPr/>
          </p:nvSpPr>
          <p:spPr>
            <a:xfrm>
              <a:off x="97971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6" name="Google Shape;486;p19"/>
          <p:cNvGrpSpPr/>
          <p:nvPr/>
        </p:nvGrpSpPr>
        <p:grpSpPr>
          <a:xfrm>
            <a:off x="-10181" y="5609359"/>
            <a:ext cx="3445797" cy="1704703"/>
            <a:chOff x="3629784" y="3822765"/>
            <a:chExt cx="3445797" cy="1704703"/>
          </a:xfrm>
        </p:grpSpPr>
        <p:sp>
          <p:nvSpPr>
            <p:cNvPr id="487" name="Google Shape;487;p19"/>
            <p:cNvSpPr txBox="1"/>
            <p:nvPr/>
          </p:nvSpPr>
          <p:spPr>
            <a:xfrm>
              <a:off x="4738781" y="3822765"/>
              <a:ext cx="2336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dirty="0" err="1">
                  <a:solidFill>
                    <a:srgbClr val="EF307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kbusfl</a:t>
              </a:r>
              <a:endParaRPr sz="3600" b="1" dirty="0">
                <a:solidFill>
                  <a:srgbClr val="EF3078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8" name="Google Shape;488;p19"/>
            <p:cNvSpPr txBox="1"/>
            <p:nvPr/>
          </p:nvSpPr>
          <p:spPr>
            <a:xfrm>
              <a:off x="362978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9" name="Google Shape;489;p19"/>
          <p:cNvGrpSpPr/>
          <p:nvPr/>
        </p:nvGrpSpPr>
        <p:grpSpPr>
          <a:xfrm>
            <a:off x="3014390" y="5601406"/>
            <a:ext cx="2922056" cy="1739792"/>
            <a:chOff x="6279854" y="3787676"/>
            <a:chExt cx="2922056" cy="1739792"/>
          </a:xfrm>
        </p:grpSpPr>
        <p:sp>
          <p:nvSpPr>
            <p:cNvPr id="490" name="Google Shape;490;p19"/>
            <p:cNvSpPr txBox="1"/>
            <p:nvPr/>
          </p:nvSpPr>
          <p:spPr>
            <a:xfrm>
              <a:off x="6865110" y="3787676"/>
              <a:ext cx="2336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dirty="0">
                  <a:solidFill>
                    <a:schemeClr val="tx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kbusfl</a:t>
              </a:r>
              <a:endParaRPr sz="3600" b="1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1" name="Google Shape;491;p19"/>
            <p:cNvSpPr txBox="1"/>
            <p:nvPr/>
          </p:nvSpPr>
          <p:spPr>
            <a:xfrm>
              <a:off x="627985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92" name="Google Shape;492;p19"/>
          <p:cNvSpPr/>
          <p:nvPr/>
        </p:nvSpPr>
        <p:spPr>
          <a:xfrm>
            <a:off x="1339104" y="3743449"/>
            <a:ext cx="1802532" cy="1802532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9"/>
          <p:cNvSpPr/>
          <p:nvPr/>
        </p:nvSpPr>
        <p:spPr>
          <a:xfrm>
            <a:off x="3783106" y="3750785"/>
            <a:ext cx="1813790" cy="18137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6" name="Google Shape;496;p19"/>
          <p:cNvGrpSpPr/>
          <p:nvPr/>
        </p:nvGrpSpPr>
        <p:grpSpPr>
          <a:xfrm>
            <a:off x="6072947" y="3832765"/>
            <a:ext cx="1802532" cy="1802532"/>
            <a:chOff x="1103085" y="2209800"/>
            <a:chExt cx="2090058" cy="2090058"/>
          </a:xfrm>
        </p:grpSpPr>
        <p:sp>
          <p:nvSpPr>
            <p:cNvPr id="497" name="Google Shape;497;p19"/>
            <p:cNvSpPr/>
            <p:nvPr/>
          </p:nvSpPr>
          <p:spPr>
            <a:xfrm>
              <a:off x="1103085" y="2209800"/>
              <a:ext cx="2090058" cy="209005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8" name="Google Shape;498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04348" y="2611063"/>
              <a:ext cx="1287532" cy="12875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9" name="Google Shape;49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9403" y="4078329"/>
            <a:ext cx="1109568" cy="1115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19"/>
          <p:cNvGrpSpPr/>
          <p:nvPr/>
        </p:nvGrpSpPr>
        <p:grpSpPr>
          <a:xfrm>
            <a:off x="3811339" y="660133"/>
            <a:ext cx="1813790" cy="1813790"/>
            <a:chOff x="6403225" y="2209800"/>
            <a:chExt cx="2090058" cy="2090058"/>
          </a:xfrm>
        </p:grpSpPr>
        <p:sp>
          <p:nvSpPr>
            <p:cNvPr id="501" name="Google Shape;501;p19"/>
            <p:cNvSpPr/>
            <p:nvPr/>
          </p:nvSpPr>
          <p:spPr>
            <a:xfrm>
              <a:off x="6403225" y="2209800"/>
              <a:ext cx="2090058" cy="2090058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2" name="Google Shape;502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896236" y="2634303"/>
              <a:ext cx="1287531" cy="12513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00FBC6AA-3D86-EF99-9789-2C68B0A22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0482" y="4173355"/>
            <a:ext cx="1026156" cy="987433"/>
          </a:xfrm>
          <a:prstGeom prst="rect">
            <a:avLst/>
          </a:prstGeom>
        </p:spPr>
      </p:pic>
      <p:sp>
        <p:nvSpPr>
          <p:cNvPr id="6" name="Google Shape;487;p19">
            <a:extLst>
              <a:ext uri="{FF2B5EF4-FFF2-40B4-BE49-F238E27FC236}">
                <a16:creationId xmlns:a16="http://schemas.microsoft.com/office/drawing/2014/main" id="{944316E1-AEE4-7BFE-9451-62CC5F36CA76}"/>
              </a:ext>
            </a:extLst>
          </p:cNvPr>
          <p:cNvSpPr txBox="1"/>
          <p:nvPr/>
        </p:nvSpPr>
        <p:spPr>
          <a:xfrm>
            <a:off x="2595273" y="2567412"/>
            <a:ext cx="42459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sfl.karabuk.edu.tr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9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454" name="Google Shape;454;p19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9"/>
            <p:cNvSpPr txBox="1"/>
            <p:nvPr/>
          </p:nvSpPr>
          <p:spPr>
            <a:xfrm rot="16200000">
              <a:off x="10752687" y="3259043"/>
              <a:ext cx="2360918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57" name="Google Shape;45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8" name="Google Shape;458;p19"/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459" name="Google Shape;459;p19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9"/>
            <p:cNvSpPr txBox="1"/>
            <p:nvPr/>
          </p:nvSpPr>
          <p:spPr>
            <a:xfrm rot="16200000">
              <a:off x="10195291" y="3252598"/>
              <a:ext cx="2360917" cy="5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2" name="Google Shape;46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p19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464" name="Google Shape;464;p19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9"/>
            <p:cNvSpPr txBox="1"/>
            <p:nvPr/>
          </p:nvSpPr>
          <p:spPr>
            <a:xfrm rot="16200000">
              <a:off x="8985188" y="3242282"/>
              <a:ext cx="2370039" cy="560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7" name="Google Shape;46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8" name="Google Shape;468;p19"/>
          <p:cNvGrpSpPr/>
          <p:nvPr/>
        </p:nvGrpSpPr>
        <p:grpSpPr>
          <a:xfrm>
            <a:off x="1020983" y="0"/>
            <a:ext cx="9574094" cy="6858000"/>
            <a:chOff x="491575" y="0"/>
            <a:chExt cx="9574094" cy="6858000"/>
          </a:xfrm>
        </p:grpSpPr>
        <p:sp>
          <p:nvSpPr>
            <p:cNvPr id="469" name="Google Shape;469;p19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9"/>
            <p:cNvSpPr txBox="1"/>
            <p:nvPr/>
          </p:nvSpPr>
          <p:spPr>
            <a:xfrm rot="16200000">
              <a:off x="8608080" y="3249896"/>
              <a:ext cx="2370039" cy="545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2" name="Google Shape;47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19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74" name="Google Shape;474;p19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9"/>
            <p:cNvSpPr txBox="1"/>
            <p:nvPr/>
          </p:nvSpPr>
          <p:spPr>
            <a:xfrm rot="16200000">
              <a:off x="7982992" y="3272840"/>
              <a:ext cx="2360918" cy="49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7" name="Google Shape;47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p19"/>
          <p:cNvGrpSpPr/>
          <p:nvPr/>
        </p:nvGrpSpPr>
        <p:grpSpPr>
          <a:xfrm>
            <a:off x="-1723968" y="1"/>
            <a:ext cx="11335017" cy="6857998"/>
            <a:chOff x="-10744545" y="0"/>
            <a:chExt cx="11335017" cy="6857999"/>
          </a:xfrm>
        </p:grpSpPr>
        <p:sp>
          <p:nvSpPr>
            <p:cNvPr id="479" name="Google Shape;479;p19"/>
            <p:cNvSpPr/>
            <p:nvPr/>
          </p:nvSpPr>
          <p:spPr>
            <a:xfrm>
              <a:off x="-10744545" y="0"/>
              <a:ext cx="11331017" cy="6857999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9"/>
            <p:cNvSpPr txBox="1"/>
            <p:nvPr/>
          </p:nvSpPr>
          <p:spPr>
            <a:xfrm rot="16200000">
              <a:off x="-876423" y="3277401"/>
              <a:ext cx="2370039" cy="49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QR Kod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82" name="Google Shape;48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1" name="Google Shape;491;p19"/>
          <p:cNvSpPr txBox="1"/>
          <p:nvPr/>
        </p:nvSpPr>
        <p:spPr>
          <a:xfrm>
            <a:off x="3014390" y="6941088"/>
            <a:ext cx="2336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A6A6A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Google Shape;160;p14">
            <a:extLst>
              <a:ext uri="{FF2B5EF4-FFF2-40B4-BE49-F238E27FC236}">
                <a16:creationId xmlns:a16="http://schemas.microsoft.com/office/drawing/2014/main" id="{1B67EFDE-80F6-0322-343D-34A9BB649547}"/>
              </a:ext>
            </a:extLst>
          </p:cNvPr>
          <p:cNvSpPr txBox="1"/>
          <p:nvPr/>
        </p:nvSpPr>
        <p:spPr>
          <a:xfrm>
            <a:off x="2627541" y="1484825"/>
            <a:ext cx="4565091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Sıkça Sorulan Sorular</a:t>
            </a:r>
            <a:endParaRPr sz="3200" b="0" i="0" u="none" strike="noStrike" cap="none" dirty="0">
              <a:solidFill>
                <a:srgbClr val="03A1A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4181D70-78C3-A4FB-2FD8-E70CBBE6F217}"/>
              </a:ext>
            </a:extLst>
          </p:cNvPr>
          <p:cNvSpPr txBox="1"/>
          <p:nvPr/>
        </p:nvSpPr>
        <p:spPr>
          <a:xfrm>
            <a:off x="898889" y="5618906"/>
            <a:ext cx="41319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Türkçe</a:t>
            </a:r>
            <a:b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http://bit.ly/sflsorucevap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 descr="grafik, kalıp, desen, düzen, daire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42B6F032-DBE3-8B20-D9FA-4560648FF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929" y="2262259"/>
            <a:ext cx="3129901" cy="312990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E6CBB463-B6CB-41E1-F8AA-67BA52FC960B}"/>
              </a:ext>
            </a:extLst>
          </p:cNvPr>
          <p:cNvSpPr txBox="1"/>
          <p:nvPr/>
        </p:nvSpPr>
        <p:spPr>
          <a:xfrm>
            <a:off x="4720908" y="5625228"/>
            <a:ext cx="41319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b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http://bit.ly/sflquestions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Resim 12" descr="grafik, kalıp, desen, düzen, grafik tasarım, daire içeren bir resim&#10;&#10;Açıklama otomatik olarak oluşturuldu">
            <a:extLst>
              <a:ext uri="{FF2B5EF4-FFF2-40B4-BE49-F238E27FC236}">
                <a16:creationId xmlns:a16="http://schemas.microsoft.com/office/drawing/2014/main" id="{B2E20EC7-46B4-2085-3018-66CC95382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5782" y="2262900"/>
            <a:ext cx="3128621" cy="31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98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9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454" name="Google Shape;454;p19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9"/>
            <p:cNvSpPr txBox="1"/>
            <p:nvPr/>
          </p:nvSpPr>
          <p:spPr>
            <a:xfrm rot="16200000">
              <a:off x="10752687" y="3259043"/>
              <a:ext cx="2360918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57" name="Google Shape;45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8" name="Google Shape;458;p19"/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459" name="Google Shape;459;p19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9"/>
            <p:cNvSpPr txBox="1"/>
            <p:nvPr/>
          </p:nvSpPr>
          <p:spPr>
            <a:xfrm rot="16200000">
              <a:off x="10195291" y="3252598"/>
              <a:ext cx="2360917" cy="5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2" name="Google Shape;46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p19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464" name="Google Shape;464;p19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9"/>
            <p:cNvSpPr txBox="1"/>
            <p:nvPr/>
          </p:nvSpPr>
          <p:spPr>
            <a:xfrm rot="16200000">
              <a:off x="8985188" y="3242282"/>
              <a:ext cx="2370039" cy="560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7" name="Google Shape;46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8" name="Google Shape;468;p19"/>
          <p:cNvGrpSpPr/>
          <p:nvPr/>
        </p:nvGrpSpPr>
        <p:grpSpPr>
          <a:xfrm>
            <a:off x="1020983" y="0"/>
            <a:ext cx="9574094" cy="6858000"/>
            <a:chOff x="491575" y="0"/>
            <a:chExt cx="9574094" cy="6858000"/>
          </a:xfrm>
        </p:grpSpPr>
        <p:sp>
          <p:nvSpPr>
            <p:cNvPr id="469" name="Google Shape;469;p19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9"/>
            <p:cNvSpPr txBox="1"/>
            <p:nvPr/>
          </p:nvSpPr>
          <p:spPr>
            <a:xfrm rot="16200000">
              <a:off x="8608080" y="3249896"/>
              <a:ext cx="2370039" cy="545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2" name="Google Shape;47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19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74" name="Google Shape;474;p19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9"/>
            <p:cNvSpPr txBox="1"/>
            <p:nvPr/>
          </p:nvSpPr>
          <p:spPr>
            <a:xfrm rot="16200000">
              <a:off x="7982992" y="3272840"/>
              <a:ext cx="2360918" cy="49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7" name="Google Shape;47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p19"/>
          <p:cNvGrpSpPr/>
          <p:nvPr/>
        </p:nvGrpSpPr>
        <p:grpSpPr>
          <a:xfrm>
            <a:off x="-1723968" y="2"/>
            <a:ext cx="11335017" cy="6857998"/>
            <a:chOff x="-10744545" y="0"/>
            <a:chExt cx="11335017" cy="6857999"/>
          </a:xfrm>
        </p:grpSpPr>
        <p:sp>
          <p:nvSpPr>
            <p:cNvPr id="479" name="Google Shape;479;p19"/>
            <p:cNvSpPr/>
            <p:nvPr/>
          </p:nvSpPr>
          <p:spPr>
            <a:xfrm>
              <a:off x="-10744545" y="0"/>
              <a:ext cx="11331017" cy="6857999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9"/>
            <p:cNvSpPr txBox="1"/>
            <p:nvPr/>
          </p:nvSpPr>
          <p:spPr>
            <a:xfrm rot="16200000">
              <a:off x="-876423" y="3277401"/>
              <a:ext cx="2370039" cy="49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QR Kod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82" name="Google Shape;48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1" name="Google Shape;491;p19"/>
          <p:cNvSpPr txBox="1"/>
          <p:nvPr/>
        </p:nvSpPr>
        <p:spPr>
          <a:xfrm>
            <a:off x="4476094" y="6763288"/>
            <a:ext cx="2336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A6A6A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Google Shape;160;p14">
            <a:extLst>
              <a:ext uri="{FF2B5EF4-FFF2-40B4-BE49-F238E27FC236}">
                <a16:creationId xmlns:a16="http://schemas.microsoft.com/office/drawing/2014/main" id="{1B67EFDE-80F6-0322-343D-34A9BB649547}"/>
              </a:ext>
            </a:extLst>
          </p:cNvPr>
          <p:cNvSpPr txBox="1"/>
          <p:nvPr/>
        </p:nvSpPr>
        <p:spPr>
          <a:xfrm>
            <a:off x="3120698" y="1417238"/>
            <a:ext cx="4565091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Bize Sorun</a:t>
            </a:r>
            <a:endParaRPr sz="3200" b="0" i="0" u="none" strike="noStrike" cap="none" dirty="0">
              <a:solidFill>
                <a:srgbClr val="03A1A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" name="Resim 3" descr="grafik, kalıp, desen, düzen, daire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AA7D0AA2-E4AB-0926-892A-EDAA0A074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560" y="1961695"/>
            <a:ext cx="3173365" cy="317336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4181D70-78C3-A4FB-2FD8-E70CBBE6F217}"/>
              </a:ext>
            </a:extLst>
          </p:cNvPr>
          <p:cNvSpPr txBox="1"/>
          <p:nvPr/>
        </p:nvSpPr>
        <p:spPr>
          <a:xfrm>
            <a:off x="2917311" y="5248630"/>
            <a:ext cx="49718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5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http://bit.ly/sflsoru</a:t>
            </a:r>
            <a:r>
              <a:rPr lang="tr-T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961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4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129" name="Google Shape;129;p14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 txBox="1"/>
            <p:nvPr/>
          </p:nvSpPr>
          <p:spPr>
            <a:xfrm rot="16200000">
              <a:off x="10745841" y="3252193"/>
              <a:ext cx="2360917" cy="531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32" name="Google Shape;13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14"/>
          <p:cNvGrpSpPr/>
          <p:nvPr/>
        </p:nvGrpSpPr>
        <p:grpSpPr>
          <a:xfrm>
            <a:off x="-8798784" y="0"/>
            <a:ext cx="11447505" cy="6858000"/>
            <a:chOff x="213096" y="0"/>
            <a:chExt cx="11447505" cy="6858000"/>
          </a:xfrm>
        </p:grpSpPr>
        <p:sp>
          <p:nvSpPr>
            <p:cNvPr id="134" name="Google Shape;134;p14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 txBox="1"/>
            <p:nvPr/>
          </p:nvSpPr>
          <p:spPr>
            <a:xfrm rot="16200000">
              <a:off x="10212509" y="3250259"/>
              <a:ext cx="2360919" cy="535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37" name="Google Shape;13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14"/>
          <p:cNvGrpSpPr/>
          <p:nvPr/>
        </p:nvGrpSpPr>
        <p:grpSpPr>
          <a:xfrm>
            <a:off x="-7847639" y="0"/>
            <a:ext cx="9961093" cy="6858000"/>
            <a:chOff x="491575" y="0"/>
            <a:chExt cx="9961093" cy="6858000"/>
          </a:xfrm>
        </p:grpSpPr>
        <p:sp>
          <p:nvSpPr>
            <p:cNvPr id="139" name="Google Shape;139;p14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 txBox="1"/>
            <p:nvPr/>
          </p:nvSpPr>
          <p:spPr>
            <a:xfrm rot="16200000">
              <a:off x="9009927" y="3255608"/>
              <a:ext cx="2360917" cy="524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42" name="Google Shape;14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4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44" name="Google Shape;144;p14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 txBox="1"/>
            <p:nvPr/>
          </p:nvSpPr>
          <p:spPr>
            <a:xfrm rot="16200000">
              <a:off x="8602264" y="3265725"/>
              <a:ext cx="2360916" cy="504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47" name="Google Shape;14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14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4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50" name="Google Shape;150;p14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 txBox="1"/>
            <p:nvPr/>
          </p:nvSpPr>
          <p:spPr>
            <a:xfrm rot="16200000">
              <a:off x="7952309" y="3270591"/>
              <a:ext cx="2360916" cy="494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53" name="Google Shape;15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14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55" name="Google Shape;155;p14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" name="Google Shape;15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14"/>
          <p:cNvGrpSpPr/>
          <p:nvPr/>
        </p:nvGrpSpPr>
        <p:grpSpPr>
          <a:xfrm>
            <a:off x="3319611" y="1368701"/>
            <a:ext cx="6791601" cy="4808149"/>
            <a:chOff x="2747130" y="3874286"/>
            <a:chExt cx="6791601" cy="1267786"/>
          </a:xfrm>
        </p:grpSpPr>
        <p:sp>
          <p:nvSpPr>
            <p:cNvPr id="160" name="Google Shape;160;p14"/>
            <p:cNvSpPr txBox="1"/>
            <p:nvPr/>
          </p:nvSpPr>
          <p:spPr>
            <a:xfrm>
              <a:off x="4168474" y="3874286"/>
              <a:ext cx="4565091" cy="154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0" i="0" u="none" strike="noStrike" cap="none" dirty="0">
                  <a:solidFill>
                    <a:srgbClr val="03A1A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İngilizce Hazırlık Programı</a:t>
              </a:r>
              <a:endParaRPr sz="3200" b="0" i="0" u="none" strike="noStrike" cap="none" dirty="0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" name="Google Shape;161;p14"/>
            <p:cNvSpPr txBox="1"/>
            <p:nvPr/>
          </p:nvSpPr>
          <p:spPr>
            <a:xfrm>
              <a:off x="3609033" y="4090361"/>
              <a:ext cx="4952059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Uluslararası </a:t>
              </a:r>
              <a:r>
                <a:rPr lang="tr-TR" sz="2400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</a:t>
              </a: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tandartlarda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Kaliteli </a:t>
              </a:r>
              <a:r>
                <a:rPr lang="tr-TR" sz="2400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</a:t>
              </a: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il </a:t>
              </a:r>
              <a:r>
                <a:rPr lang="tr-TR" sz="2400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</a:t>
              </a: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ğitimi </a:t>
              </a:r>
              <a:r>
                <a:rPr lang="tr-TR" sz="2400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</a:t>
              </a: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rogramı </a:t>
              </a:r>
              <a:endParaRPr sz="24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3621067" y="4457969"/>
              <a:ext cx="5264844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Program, eğitim dili İngilizce olan bölüm öğrencilerinin ihtiyaç duyduğu, dil bilgisi ve akademik becerileri geliştirmeyi hedefleyen modüler bir sistemden oluşur.</a:t>
              </a:r>
              <a:endParaRPr dirty="0"/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2747130" y="4825576"/>
              <a:ext cx="6791601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" name="Google Shape;119;p13">
            <a:extLst>
              <a:ext uri="{FF2B5EF4-FFF2-40B4-BE49-F238E27FC236}">
                <a16:creationId xmlns:a16="http://schemas.microsoft.com/office/drawing/2014/main" id="{B648A9EA-969C-16E0-5062-D91D7A80E760}"/>
              </a:ext>
            </a:extLst>
          </p:cNvPr>
          <p:cNvSpPr txBox="1"/>
          <p:nvPr/>
        </p:nvSpPr>
        <p:spPr>
          <a:xfrm rot="16200000">
            <a:off x="-926721" y="3264159"/>
            <a:ext cx="2360920" cy="50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Bizi takip edin</a:t>
            </a:r>
            <a:endParaRPr sz="2600" b="1" i="0" u="none" strike="noStrike" cap="none" dirty="0">
              <a:solidFill>
                <a:srgbClr val="F0EEF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5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169" name="Google Shape;169;p15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5"/>
            <p:cNvSpPr txBox="1"/>
            <p:nvPr/>
          </p:nvSpPr>
          <p:spPr>
            <a:xfrm rot="16200000">
              <a:off x="10745841" y="3252194"/>
              <a:ext cx="2360917" cy="531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72" name="Google Shape;17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" name="Google Shape;173;p15"/>
          <p:cNvGrpSpPr/>
          <p:nvPr/>
        </p:nvGrpSpPr>
        <p:grpSpPr>
          <a:xfrm>
            <a:off x="98165" y="-1"/>
            <a:ext cx="11447505" cy="6858000"/>
            <a:chOff x="213096" y="0"/>
            <a:chExt cx="11447505" cy="6858000"/>
          </a:xfrm>
        </p:grpSpPr>
        <p:sp>
          <p:nvSpPr>
            <p:cNvPr id="174" name="Google Shape;174;p15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5"/>
            <p:cNvSpPr txBox="1"/>
            <p:nvPr/>
          </p:nvSpPr>
          <p:spPr>
            <a:xfrm rot="16200000">
              <a:off x="10214440" y="3252192"/>
              <a:ext cx="2360917" cy="531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77" name="Google Shape;17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" name="Google Shape;178;p15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179" name="Google Shape;179;p15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5"/>
            <p:cNvSpPr txBox="1"/>
            <p:nvPr/>
          </p:nvSpPr>
          <p:spPr>
            <a:xfrm rot="16200000">
              <a:off x="8999470" y="3266072"/>
              <a:ext cx="2360916" cy="503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82" name="Google Shape;18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15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84" name="Google Shape;184;p15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5"/>
            <p:cNvSpPr txBox="1"/>
            <p:nvPr/>
          </p:nvSpPr>
          <p:spPr>
            <a:xfrm rot="16200000">
              <a:off x="8600818" y="3264281"/>
              <a:ext cx="2360915" cy="507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87" name="Google Shape;18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15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15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90" name="Google Shape;190;p15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5"/>
            <p:cNvSpPr txBox="1"/>
            <p:nvPr/>
          </p:nvSpPr>
          <p:spPr>
            <a:xfrm rot="16200000">
              <a:off x="7953797" y="3272083"/>
              <a:ext cx="2360916" cy="491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93" name="Google Shape;193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p15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95" name="Google Shape;195;p15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8" name="Google Shape;198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15"/>
          <p:cNvGrpSpPr/>
          <p:nvPr/>
        </p:nvGrpSpPr>
        <p:grpSpPr>
          <a:xfrm>
            <a:off x="6538340" y="1155775"/>
            <a:ext cx="1805441" cy="1894017"/>
            <a:chOff x="6381342" y="2182683"/>
            <a:chExt cx="1805441" cy="1894017"/>
          </a:xfrm>
        </p:grpSpPr>
        <p:sp>
          <p:nvSpPr>
            <p:cNvPr id="200" name="Google Shape;200;p15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" name="Google Shape;202;p15"/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</a:t>
              </a:r>
              <a:endParaRPr dirty="0"/>
            </a:p>
          </p:txBody>
        </p:sp>
      </p:grpSp>
      <p:grpSp>
        <p:nvGrpSpPr>
          <p:cNvPr id="203" name="Google Shape;203;p15"/>
          <p:cNvGrpSpPr/>
          <p:nvPr/>
        </p:nvGrpSpPr>
        <p:grpSpPr>
          <a:xfrm>
            <a:off x="4363310" y="1134564"/>
            <a:ext cx="1805441" cy="1894017"/>
            <a:chOff x="3884465" y="2182683"/>
            <a:chExt cx="1805441" cy="1894017"/>
          </a:xfrm>
        </p:grpSpPr>
        <p:sp>
          <p:nvSpPr>
            <p:cNvPr id="204" name="Google Shape;204;p15"/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6" name="Google Shape;206;p15"/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 dirty="0"/>
            </a:p>
          </p:txBody>
        </p:sp>
      </p:grpSp>
      <p:grpSp>
        <p:nvGrpSpPr>
          <p:cNvPr id="207" name="Google Shape;207;p15"/>
          <p:cNvGrpSpPr/>
          <p:nvPr/>
        </p:nvGrpSpPr>
        <p:grpSpPr>
          <a:xfrm>
            <a:off x="2113453" y="1134564"/>
            <a:ext cx="1805441" cy="1894017"/>
            <a:chOff x="1387588" y="2182683"/>
            <a:chExt cx="1805441" cy="1894017"/>
          </a:xfrm>
        </p:grpSpPr>
        <p:sp>
          <p:nvSpPr>
            <p:cNvPr id="208" name="Google Shape;208;p15"/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1387588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0" name="Google Shape;210;p15"/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</a:t>
              </a:r>
              <a:endParaRPr dirty="0"/>
            </a:p>
          </p:txBody>
        </p:sp>
      </p:grpSp>
      <p:sp>
        <p:nvSpPr>
          <p:cNvPr id="211" name="Google Shape;211;p15"/>
          <p:cNvSpPr/>
          <p:nvPr/>
        </p:nvSpPr>
        <p:spPr>
          <a:xfrm rot="10800000" flipH="1">
            <a:off x="2210841" y="1996777"/>
            <a:ext cx="1591582" cy="313688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/>
          <p:nvPr/>
        </p:nvSpPr>
        <p:spPr>
          <a:xfrm rot="10800000" flipH="1">
            <a:off x="4467625" y="1990226"/>
            <a:ext cx="1591582" cy="313688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/>
          <p:nvPr/>
        </p:nvSpPr>
        <p:spPr>
          <a:xfrm rot="10800000" flipH="1">
            <a:off x="6645830" y="1974665"/>
            <a:ext cx="1591582" cy="3152451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2196238" y="1996776"/>
            <a:ext cx="1611496" cy="313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0" u="none" strike="noStrike" cap="none" dirty="0">
              <a:solidFill>
                <a:srgbClr val="FF596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SEVİYE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SEVİYE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SEVİYE</a:t>
            </a:r>
            <a:endParaRPr lang="tr-TR" sz="2800" b="1" i="0" u="none" strike="noStrike" cap="none" dirty="0">
              <a:solidFill>
                <a:srgbClr val="FF596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SEVİYE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7</a:t>
            </a:r>
            <a:r>
              <a:rPr lang="sv-SE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hafta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 Ekim</a:t>
            </a:r>
            <a:endParaRPr lang="sv-SE" sz="2000" b="1" i="0" u="none" strike="noStrike" cap="none" dirty="0">
              <a:solidFill>
                <a:srgbClr val="FF596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17</a:t>
            </a:r>
            <a:r>
              <a: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Kasım</a:t>
            </a:r>
            <a:endParaRPr lang="sv-SE" sz="2000" b="1" i="0" u="none" strike="noStrike" cap="none" dirty="0">
              <a:solidFill>
                <a:srgbClr val="A6A6A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4460625" y="1996776"/>
            <a:ext cx="1581785" cy="3130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8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SEVİYE</a:t>
            </a:r>
            <a:endParaRPr lang="tr-TR" sz="28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SEVİYE</a:t>
            </a:r>
            <a:endParaRPr lang="tr-TR" sz="28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SEVİYE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SEVİYE</a:t>
            </a:r>
            <a:endParaRPr lang="tr-TR" sz="28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r>
              <a:rPr lang="sv-SE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hafta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00A0A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27 Kasım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dirty="0">
                <a:solidFill>
                  <a:srgbClr val="00A0A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19 Ocak</a:t>
            </a:r>
            <a:endParaRPr lang="sv-SE" sz="2000" b="1" i="0" u="none" strike="noStrike" cap="none" dirty="0">
              <a:solidFill>
                <a:srgbClr val="00A0A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0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" name="Google Shape;221;p15"/>
          <p:cNvSpPr txBox="1"/>
          <p:nvPr/>
        </p:nvSpPr>
        <p:spPr>
          <a:xfrm>
            <a:off x="6651827" y="1968782"/>
            <a:ext cx="1591582" cy="316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800" b="1" i="0" u="none" strike="noStrike" cap="none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SEVİYE</a:t>
            </a:r>
            <a:endParaRPr lang="tr-TR" sz="2800" b="1" i="0" u="none" strike="noStrike" cap="none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SEVİYE</a:t>
            </a:r>
            <a:endParaRPr lang="tr-TR" sz="2800" b="1" i="0" u="none" strike="noStrike" cap="none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SEVİYE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800" b="1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r>
              <a: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hafta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 Şubat</a:t>
            </a:r>
            <a:endParaRPr lang="tr-TR" sz="2000" b="1" i="0" u="none" strike="noStrike" cap="none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 Nisan</a:t>
            </a:r>
            <a:endParaRPr sz="2000" b="1" i="0" u="none" strike="noStrike" cap="none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23" name="Google Shape;223;p15"/>
          <p:cNvGrpSpPr/>
          <p:nvPr/>
        </p:nvGrpSpPr>
        <p:grpSpPr>
          <a:xfrm>
            <a:off x="8645827" y="1134564"/>
            <a:ext cx="1805441" cy="1894017"/>
            <a:chOff x="6381342" y="2182683"/>
            <a:chExt cx="1805441" cy="1894017"/>
          </a:xfrm>
        </p:grpSpPr>
        <p:sp>
          <p:nvSpPr>
            <p:cNvPr id="224" name="Google Shape;224;p15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</a:t>
              </a:r>
              <a:endParaRPr sz="60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27" name="Google Shape;227;p15"/>
          <p:cNvSpPr/>
          <p:nvPr/>
        </p:nvSpPr>
        <p:spPr>
          <a:xfrm rot="10800000" flipH="1">
            <a:off x="8752757" y="2095131"/>
            <a:ext cx="1591582" cy="3031986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8753994" y="2095129"/>
            <a:ext cx="1591582" cy="30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800" b="1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SEVİYE</a:t>
            </a:r>
            <a:endParaRPr lang="tr-TR" sz="2800" b="1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SEVİYE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800" b="1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000" b="1" dirty="0">
              <a:solidFill>
                <a:srgbClr val="A6A6A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 hafta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15 Nisan</a:t>
            </a:r>
            <a:endParaRPr lang="tr-TR" sz="2000" b="1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7 Haziran</a:t>
            </a:r>
            <a:endParaRPr lang="tr-TR" sz="2000" b="1" i="0" u="none" strike="noStrike" cap="none" dirty="0">
              <a:solidFill>
                <a:srgbClr val="A6A6A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3375924-77B5-4C1F-83CC-3CAA0F82B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323" y="259691"/>
            <a:ext cx="1143481" cy="779434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FCFE2A28-5890-481D-8E65-CC1DDD1691CC}"/>
              </a:ext>
            </a:extLst>
          </p:cNvPr>
          <p:cNvSpPr/>
          <p:nvPr/>
        </p:nvSpPr>
        <p:spPr>
          <a:xfrm rot="16200000">
            <a:off x="2150043" y="2913886"/>
            <a:ext cx="39778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1HAFTA ARA</a:t>
            </a: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id="{F0102A19-9EB0-47BA-B3EA-113066CFBE9A}"/>
              </a:ext>
            </a:extLst>
          </p:cNvPr>
          <p:cNvSpPr/>
          <p:nvPr/>
        </p:nvSpPr>
        <p:spPr>
          <a:xfrm rot="16200000">
            <a:off x="4371732" y="2927445"/>
            <a:ext cx="39507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YARIYIL TATİLİ</a:t>
            </a:r>
          </a:p>
        </p:txBody>
      </p:sp>
      <p:sp>
        <p:nvSpPr>
          <p:cNvPr id="69" name="Dikdörtgen 68">
            <a:extLst>
              <a:ext uri="{FF2B5EF4-FFF2-40B4-BE49-F238E27FC236}">
                <a16:creationId xmlns:a16="http://schemas.microsoft.com/office/drawing/2014/main" id="{2ADF9DBC-F721-4CC5-9F24-DF1E70B5A478}"/>
              </a:ext>
            </a:extLst>
          </p:cNvPr>
          <p:cNvSpPr/>
          <p:nvPr/>
        </p:nvSpPr>
        <p:spPr>
          <a:xfrm rot="16200000">
            <a:off x="6518654" y="2927444"/>
            <a:ext cx="3950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HAFTA ARA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1C6F8A19-45D9-4ED5-8A69-FAECEC170813}"/>
              </a:ext>
            </a:extLst>
          </p:cNvPr>
          <p:cNvSpPr/>
          <p:nvPr/>
        </p:nvSpPr>
        <p:spPr>
          <a:xfrm>
            <a:off x="2210841" y="5324722"/>
            <a:ext cx="81334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22 Ocak – 9 Şubat 2024</a:t>
            </a:r>
          </a:p>
          <a:p>
            <a:pPr algn="ctr"/>
            <a:r>
              <a:rPr lang="tr-TR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Yarıyıl Tatili</a:t>
            </a:r>
            <a:endParaRPr lang="tr-TR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Resim 5" descr="metin, logo, yazı tipi, daire içeren bir resim&#10;&#10;Açıklama otomatik olarak oluşturuldu">
            <a:extLst>
              <a:ext uri="{FF2B5EF4-FFF2-40B4-BE49-F238E27FC236}">
                <a16:creationId xmlns:a16="http://schemas.microsoft.com/office/drawing/2014/main" id="{D3A43C63-07DB-28BD-A55F-497C1470C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667" y="229078"/>
            <a:ext cx="833299" cy="833299"/>
          </a:xfrm>
          <a:prstGeom prst="rect">
            <a:avLst/>
          </a:prstGeom>
        </p:spPr>
      </p:pic>
      <p:sp>
        <p:nvSpPr>
          <p:cNvPr id="2" name="Google Shape;119;p13">
            <a:extLst>
              <a:ext uri="{FF2B5EF4-FFF2-40B4-BE49-F238E27FC236}">
                <a16:creationId xmlns:a16="http://schemas.microsoft.com/office/drawing/2014/main" id="{6F044457-58EF-8B3A-08A0-7EA4E57A4DCE}"/>
              </a:ext>
            </a:extLst>
          </p:cNvPr>
          <p:cNvSpPr txBox="1"/>
          <p:nvPr/>
        </p:nvSpPr>
        <p:spPr>
          <a:xfrm rot="16200000">
            <a:off x="-926721" y="3264159"/>
            <a:ext cx="2360920" cy="50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Bizi takip edin</a:t>
            </a:r>
            <a:endParaRPr sz="2600" b="1" i="0" u="none" strike="noStrike" cap="none" dirty="0">
              <a:solidFill>
                <a:srgbClr val="F0EEF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6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237" name="Google Shape;237;p16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 txBox="1"/>
            <p:nvPr/>
          </p:nvSpPr>
          <p:spPr>
            <a:xfrm rot="16200000">
              <a:off x="10754058" y="3257671"/>
              <a:ext cx="2358175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0" name="Google Shape;24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16"/>
          <p:cNvGrpSpPr/>
          <p:nvPr/>
        </p:nvGrpSpPr>
        <p:grpSpPr>
          <a:xfrm>
            <a:off x="226788" y="-2"/>
            <a:ext cx="11447506" cy="6858000"/>
            <a:chOff x="213096" y="0"/>
            <a:chExt cx="11447506" cy="6858000"/>
          </a:xfrm>
        </p:grpSpPr>
        <p:sp>
          <p:nvSpPr>
            <p:cNvPr id="242" name="Google Shape;242;p16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 txBox="1"/>
            <p:nvPr/>
          </p:nvSpPr>
          <p:spPr>
            <a:xfrm rot="16200000">
              <a:off x="10222418" y="3254684"/>
              <a:ext cx="2358175" cy="5181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5" name="Google Shape;24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p16"/>
          <p:cNvGrpSpPr/>
          <p:nvPr/>
        </p:nvGrpSpPr>
        <p:grpSpPr>
          <a:xfrm>
            <a:off x="1184133" y="0"/>
            <a:ext cx="9971968" cy="6858000"/>
            <a:chOff x="491575" y="0"/>
            <a:chExt cx="9971968" cy="6858000"/>
          </a:xfrm>
        </p:grpSpPr>
        <p:sp>
          <p:nvSpPr>
            <p:cNvPr id="247" name="Google Shape;247;p16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6"/>
            <p:cNvSpPr txBox="1"/>
            <p:nvPr/>
          </p:nvSpPr>
          <p:spPr>
            <a:xfrm rot="16200000">
              <a:off x="9021769" y="3228990"/>
              <a:ext cx="2336072" cy="547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50" name="Google Shape;25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16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252" name="Google Shape;252;p16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 txBox="1"/>
            <p:nvPr/>
          </p:nvSpPr>
          <p:spPr>
            <a:xfrm rot="16200000">
              <a:off x="8603635" y="3261617"/>
              <a:ext cx="2358175" cy="504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55" name="Google Shape;25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16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16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258" name="Google Shape;258;p16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1" name="Google Shape;261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16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263" name="Google Shape;263;p16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6" name="Google Shape;26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Google Shape;268;p16"/>
          <p:cNvGrpSpPr/>
          <p:nvPr/>
        </p:nvGrpSpPr>
        <p:grpSpPr>
          <a:xfrm>
            <a:off x="2333730" y="3483537"/>
            <a:ext cx="211094" cy="211094"/>
            <a:chOff x="1677812" y="4248152"/>
            <a:chExt cx="211094" cy="211094"/>
          </a:xfrm>
        </p:grpSpPr>
        <p:sp>
          <p:nvSpPr>
            <p:cNvPr id="269" name="Google Shape;269;p16"/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284480" y="4398601"/>
            <a:ext cx="2289049" cy="1471986"/>
            <a:chOff x="1514240" y="4816886"/>
            <a:chExt cx="2289049" cy="1471986"/>
          </a:xfrm>
        </p:grpSpPr>
        <p:sp>
          <p:nvSpPr>
            <p:cNvPr id="279" name="Google Shape;279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%30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0" name="Google Shape;280;p16"/>
            <p:cNvSpPr txBox="1"/>
            <p:nvPr/>
          </p:nvSpPr>
          <p:spPr>
            <a:xfrm>
              <a:off x="1733898" y="5088543"/>
              <a:ext cx="184973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Dinleme</a:t>
              </a:r>
              <a:endParaRPr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Okuma</a:t>
              </a:r>
            </a:p>
            <a:p>
              <a:pPr algn="ctr"/>
              <a:r>
                <a:rPr lang="tr-TR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Yazma</a:t>
              </a:r>
              <a:endParaRPr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Dil Bilgisi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Sözcük Bilgisi</a:t>
              </a:r>
              <a:endParaRPr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1" name="Google Shape;281;p16"/>
          <p:cNvSpPr txBox="1"/>
          <p:nvPr/>
        </p:nvSpPr>
        <p:spPr>
          <a:xfrm>
            <a:off x="1760696" y="3731296"/>
            <a:ext cx="14130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Ara Sınav</a:t>
            </a:r>
            <a:endParaRPr sz="2400" b="1" i="0" u="none" strike="noStrike" cap="none" dirty="0">
              <a:solidFill>
                <a:srgbClr val="FF596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86" name="Google Shape;286;p16"/>
          <p:cNvGrpSpPr/>
          <p:nvPr/>
        </p:nvGrpSpPr>
        <p:grpSpPr>
          <a:xfrm>
            <a:off x="6467714" y="4407969"/>
            <a:ext cx="2289049" cy="1252092"/>
            <a:chOff x="1514240" y="4816886"/>
            <a:chExt cx="2289049" cy="1078834"/>
          </a:xfrm>
        </p:grpSpPr>
        <p:sp>
          <p:nvSpPr>
            <p:cNvPr id="287" name="Google Shape;287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%10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" name="Google Shape;288;p16"/>
            <p:cNvSpPr txBox="1"/>
            <p:nvPr/>
          </p:nvSpPr>
          <p:spPr>
            <a:xfrm>
              <a:off x="1771043" y="5100155"/>
              <a:ext cx="1849733" cy="79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Derse Katılım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Dil Kullanımı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Ödevler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9" name="Google Shape;289;p16"/>
          <p:cNvSpPr txBox="1"/>
          <p:nvPr/>
        </p:nvSpPr>
        <p:spPr>
          <a:xfrm>
            <a:off x="6766782" y="3686787"/>
            <a:ext cx="16909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Sınıf İçi Performans </a:t>
            </a:r>
            <a:endParaRPr sz="2400" b="1" i="0" u="none" strike="noStrike" cap="none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90" name="Google Shape;290;p16"/>
          <p:cNvGrpSpPr/>
          <p:nvPr/>
        </p:nvGrpSpPr>
        <p:grpSpPr>
          <a:xfrm>
            <a:off x="1540632" y="1539905"/>
            <a:ext cx="1804087" cy="1804087"/>
            <a:chOff x="2798917" y="1491712"/>
            <a:chExt cx="1804087" cy="1804087"/>
          </a:xfrm>
        </p:grpSpPr>
        <p:sp>
          <p:nvSpPr>
            <p:cNvPr id="291" name="Google Shape;291;p16"/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6"/>
          <p:cNvGrpSpPr/>
          <p:nvPr/>
        </p:nvGrpSpPr>
        <p:grpSpPr>
          <a:xfrm>
            <a:off x="6824363" y="1392759"/>
            <a:ext cx="1804087" cy="1804087"/>
            <a:chOff x="7088979" y="1491712"/>
            <a:chExt cx="1804087" cy="1804087"/>
          </a:xfrm>
        </p:grpSpPr>
        <p:sp>
          <p:nvSpPr>
            <p:cNvPr id="297" name="Google Shape;297;p16"/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9" name="Google Shape;299;p16" descr="Sözleş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5893" y="2061574"/>
            <a:ext cx="786772" cy="7867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16"/>
          <p:cNvCxnSpPr>
            <a:cxnSpLocks/>
            <a:endCxn id="303" idx="2"/>
          </p:cNvCxnSpPr>
          <p:nvPr/>
        </p:nvCxnSpPr>
        <p:spPr>
          <a:xfrm flipV="1">
            <a:off x="2515457" y="3566329"/>
            <a:ext cx="6587586" cy="43668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1" name="Google Shape;301;p16" descr="Kalkmış 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2588" y="182524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/>
          <p:nvPr/>
        </p:nvSpPr>
        <p:spPr>
          <a:xfrm>
            <a:off x="9103043" y="3460782"/>
            <a:ext cx="211094" cy="211094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16"/>
          <p:cNvGrpSpPr/>
          <p:nvPr/>
        </p:nvGrpSpPr>
        <p:grpSpPr>
          <a:xfrm>
            <a:off x="8121579" y="4446251"/>
            <a:ext cx="2289049" cy="1441208"/>
            <a:chOff x="1514240" y="4816886"/>
            <a:chExt cx="2289049" cy="1441208"/>
          </a:xfrm>
        </p:grpSpPr>
        <p:sp>
          <p:nvSpPr>
            <p:cNvPr id="306" name="Google Shape;306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%40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7" name="Google Shape;307;p16"/>
            <p:cNvSpPr txBox="1"/>
            <p:nvPr/>
          </p:nvSpPr>
          <p:spPr>
            <a:xfrm>
              <a:off x="1733898" y="5088543"/>
              <a:ext cx="1849733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Dinleme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Okuma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Yazma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Konuşma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Dil Bilgisi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Sözcük Bilgisi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08" name="Google Shape;308;p16"/>
          <p:cNvSpPr txBox="1"/>
          <p:nvPr/>
        </p:nvSpPr>
        <p:spPr>
          <a:xfrm>
            <a:off x="8382927" y="3667237"/>
            <a:ext cx="176569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Seviye Sonu Sınavı</a:t>
            </a:r>
            <a:endParaRPr sz="2400" b="1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09" name="Google Shape;309;p16"/>
          <p:cNvGrpSpPr/>
          <p:nvPr/>
        </p:nvGrpSpPr>
        <p:grpSpPr>
          <a:xfrm>
            <a:off x="8310003" y="1469503"/>
            <a:ext cx="1804087" cy="1804087"/>
            <a:chOff x="7088979" y="1491712"/>
            <a:chExt cx="1804087" cy="1804087"/>
          </a:xfrm>
        </p:grpSpPr>
        <p:sp>
          <p:nvSpPr>
            <p:cNvPr id="310" name="Google Shape;310;p16"/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3" name="Google Shape;313;p16" descr="Lis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24601" y="1973873"/>
            <a:ext cx="801744" cy="801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CE2B531D-911B-4F76-9A21-8E28EC5A4CA2}"/>
              </a:ext>
            </a:extLst>
          </p:cNvPr>
          <p:cNvSpPr/>
          <p:nvPr/>
        </p:nvSpPr>
        <p:spPr>
          <a:xfrm>
            <a:off x="1901559" y="457490"/>
            <a:ext cx="88866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Kur Geçme</a:t>
            </a:r>
            <a:endParaRPr lang="tr-TR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tr-TR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Level 4’ü başarılı olarak tamamlayan öğrenciler</a:t>
            </a:r>
          </a:p>
          <a:p>
            <a:pPr algn="ctr"/>
            <a:r>
              <a:rPr lang="tr-TR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programını tamamlamış olurlar.</a:t>
            </a:r>
            <a:endParaRPr lang="tr-TR" sz="1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1" name="Dikdörtgen 80">
            <a:extLst>
              <a:ext uri="{FF2B5EF4-FFF2-40B4-BE49-F238E27FC236}">
                <a16:creationId xmlns:a16="http://schemas.microsoft.com/office/drawing/2014/main" id="{183A6DFB-527C-4F82-9149-DD7EBA640FEF}"/>
              </a:ext>
            </a:extLst>
          </p:cNvPr>
          <p:cNvSpPr/>
          <p:nvPr/>
        </p:nvSpPr>
        <p:spPr>
          <a:xfrm>
            <a:off x="1558112" y="5990232"/>
            <a:ext cx="88866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Devamsızlıktan kalan öğrenciler (F1)</a:t>
            </a:r>
          </a:p>
          <a:p>
            <a:pPr algn="ctr"/>
            <a:r>
              <a:rPr lang="tr-TR" sz="2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başarı durumuna bakılmaksızın o kuru tekrar ederler.</a:t>
            </a:r>
            <a:endParaRPr lang="tr-TR" sz="2000" b="1" cap="none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82" name="Google Shape;290;p16">
            <a:extLst>
              <a:ext uri="{FF2B5EF4-FFF2-40B4-BE49-F238E27FC236}">
                <a16:creationId xmlns:a16="http://schemas.microsoft.com/office/drawing/2014/main" id="{4787C519-01DE-46BF-8D1C-486B1A8D279F}"/>
              </a:ext>
            </a:extLst>
          </p:cNvPr>
          <p:cNvGrpSpPr/>
          <p:nvPr/>
        </p:nvGrpSpPr>
        <p:grpSpPr>
          <a:xfrm>
            <a:off x="5000154" y="1425611"/>
            <a:ext cx="1804087" cy="1804087"/>
            <a:chOff x="2798917" y="1491712"/>
            <a:chExt cx="1804087" cy="1804087"/>
          </a:xfrm>
        </p:grpSpPr>
        <p:sp>
          <p:nvSpPr>
            <p:cNvPr id="83" name="Google Shape;291;p16">
              <a:extLst>
                <a:ext uri="{FF2B5EF4-FFF2-40B4-BE49-F238E27FC236}">
                  <a16:creationId xmlns:a16="http://schemas.microsoft.com/office/drawing/2014/main" id="{F4551B0C-551C-4D3B-A048-D39FDFFFC255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92;p16">
              <a:extLst>
                <a:ext uri="{FF2B5EF4-FFF2-40B4-BE49-F238E27FC236}">
                  <a16:creationId xmlns:a16="http://schemas.microsoft.com/office/drawing/2014/main" id="{AC52DA11-5BD8-4192-9333-63D09336BFF1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Metin kutusu 84">
            <a:extLst>
              <a:ext uri="{FF2B5EF4-FFF2-40B4-BE49-F238E27FC236}">
                <a16:creationId xmlns:a16="http://schemas.microsoft.com/office/drawing/2014/main" id="{6ABADCFF-36AA-4461-BC0F-AE5BAEE39808}"/>
              </a:ext>
            </a:extLst>
          </p:cNvPr>
          <p:cNvSpPr txBox="1"/>
          <p:nvPr/>
        </p:nvSpPr>
        <p:spPr>
          <a:xfrm>
            <a:off x="5114464" y="3691880"/>
            <a:ext cx="15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wentieth Century"/>
              </a:rPr>
              <a:t>Çevrimiçi</a:t>
            </a:r>
          </a:p>
          <a:p>
            <a:pPr algn="ctr"/>
            <a:r>
              <a:rPr lang="tr-T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wentieth Century"/>
              </a:rPr>
              <a:t>Etkinlikler</a:t>
            </a:r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  <a:latin typeface="Twentieth Century"/>
            </a:endParaRPr>
          </a:p>
        </p:txBody>
      </p:sp>
      <p:pic>
        <p:nvPicPr>
          <p:cNvPr id="86" name="Resim 85">
            <a:extLst>
              <a:ext uri="{FF2B5EF4-FFF2-40B4-BE49-F238E27FC236}">
                <a16:creationId xmlns:a16="http://schemas.microsoft.com/office/drawing/2014/main" id="{5DA8ED29-2AB8-4396-BD65-C5D77B43D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487" y="2020092"/>
            <a:ext cx="575038" cy="547655"/>
          </a:xfrm>
          <a:prstGeom prst="rect">
            <a:avLst/>
          </a:prstGeom>
        </p:spPr>
      </p:pic>
      <p:grpSp>
        <p:nvGrpSpPr>
          <p:cNvPr id="90" name="Google Shape;286;p16">
            <a:extLst>
              <a:ext uri="{FF2B5EF4-FFF2-40B4-BE49-F238E27FC236}">
                <a16:creationId xmlns:a16="http://schemas.microsoft.com/office/drawing/2014/main" id="{03D499DE-0AC1-489A-9746-49D013FE6100}"/>
              </a:ext>
            </a:extLst>
          </p:cNvPr>
          <p:cNvGrpSpPr/>
          <p:nvPr/>
        </p:nvGrpSpPr>
        <p:grpSpPr>
          <a:xfrm>
            <a:off x="4786341" y="4449306"/>
            <a:ext cx="2171616" cy="1238615"/>
            <a:chOff x="1514240" y="4816886"/>
            <a:chExt cx="2289049" cy="1067222"/>
          </a:xfrm>
        </p:grpSpPr>
        <p:sp>
          <p:nvSpPr>
            <p:cNvPr id="91" name="Google Shape;287;p16">
              <a:extLst>
                <a:ext uri="{FF2B5EF4-FFF2-40B4-BE49-F238E27FC236}">
                  <a16:creationId xmlns:a16="http://schemas.microsoft.com/office/drawing/2014/main" id="{BCB90E54-4226-4661-B8C3-91C99D7CC62C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%10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" name="Google Shape;288;p16">
              <a:extLst>
                <a:ext uri="{FF2B5EF4-FFF2-40B4-BE49-F238E27FC236}">
                  <a16:creationId xmlns:a16="http://schemas.microsoft.com/office/drawing/2014/main" id="{AB7ED45D-9FCC-438A-BA0C-1A2F393F9D94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79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tr-T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entieth Century"/>
                </a:rPr>
                <a:t>Çevrimiçi</a:t>
              </a:r>
            </a:p>
            <a:p>
              <a:pPr algn="ctr"/>
              <a:r>
                <a:rPr lang="tr-T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entieth Century"/>
                </a:rPr>
                <a:t>Etkinlikler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entieth Century"/>
              </a:endParaRPr>
            </a:p>
          </p:txBody>
        </p:sp>
      </p:grpSp>
      <p:grpSp>
        <p:nvGrpSpPr>
          <p:cNvPr id="5" name="Google Shape;293;p16">
            <a:extLst>
              <a:ext uri="{FF2B5EF4-FFF2-40B4-BE49-F238E27FC236}">
                <a16:creationId xmlns:a16="http://schemas.microsoft.com/office/drawing/2014/main" id="{4BE530E9-A555-F782-C10F-2B2E6D85AA50}"/>
              </a:ext>
            </a:extLst>
          </p:cNvPr>
          <p:cNvGrpSpPr/>
          <p:nvPr/>
        </p:nvGrpSpPr>
        <p:grpSpPr>
          <a:xfrm>
            <a:off x="3173714" y="1494820"/>
            <a:ext cx="1804087" cy="1804087"/>
            <a:chOff x="4978237" y="1491712"/>
            <a:chExt cx="1804087" cy="1804087"/>
          </a:xfrm>
        </p:grpSpPr>
        <p:sp>
          <p:nvSpPr>
            <p:cNvPr id="6" name="Google Shape;294;p16">
              <a:extLst>
                <a:ext uri="{FF2B5EF4-FFF2-40B4-BE49-F238E27FC236}">
                  <a16:creationId xmlns:a16="http://schemas.microsoft.com/office/drawing/2014/main" id="{336F7CCB-5799-5711-B42D-1C08145CDA28}"/>
                </a:ext>
              </a:extLst>
            </p:cNvPr>
            <p:cNvSpPr/>
            <p:nvPr/>
          </p:nvSpPr>
          <p:spPr>
            <a:xfrm rot="8100000">
              <a:off x="524244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95;p16">
              <a:extLst>
                <a:ext uri="{FF2B5EF4-FFF2-40B4-BE49-F238E27FC236}">
                  <a16:creationId xmlns:a16="http://schemas.microsoft.com/office/drawing/2014/main" id="{85A484D2-4EE5-E553-3242-9B63CFCD921B}"/>
                </a:ext>
              </a:extLst>
            </p:cNvPr>
            <p:cNvSpPr/>
            <p:nvPr/>
          </p:nvSpPr>
          <p:spPr>
            <a:xfrm>
              <a:off x="543678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Google Shape;300;p16" descr="Klasör aç ">
            <a:extLst>
              <a:ext uri="{FF2B5EF4-FFF2-40B4-BE49-F238E27FC236}">
                <a16:creationId xmlns:a16="http://schemas.microsoft.com/office/drawing/2014/main" id="{89CAD76F-78EA-3FD2-83EE-A09AC32807B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81779" y="18992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5;p16">
            <a:extLst>
              <a:ext uri="{FF2B5EF4-FFF2-40B4-BE49-F238E27FC236}">
                <a16:creationId xmlns:a16="http://schemas.microsoft.com/office/drawing/2014/main" id="{67DC4B9B-C390-3E95-33C2-FEFF1FD2D302}"/>
              </a:ext>
            </a:extLst>
          </p:cNvPr>
          <p:cNvSpPr txBox="1"/>
          <p:nvPr/>
        </p:nvSpPr>
        <p:spPr>
          <a:xfrm>
            <a:off x="3192021" y="3713545"/>
            <a:ext cx="1796614" cy="82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Öğrenim</a:t>
            </a:r>
            <a:r>
              <a:rPr lang="tr-TR" sz="2400" b="1" i="0" u="none" strike="noStrike" cap="none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Portfolyosu</a:t>
            </a:r>
            <a:endParaRPr sz="24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0" name="Google Shape;282;p16">
            <a:extLst>
              <a:ext uri="{FF2B5EF4-FFF2-40B4-BE49-F238E27FC236}">
                <a16:creationId xmlns:a16="http://schemas.microsoft.com/office/drawing/2014/main" id="{BB7AF640-44D4-D655-0118-2B30D0CEAB12}"/>
              </a:ext>
            </a:extLst>
          </p:cNvPr>
          <p:cNvGrpSpPr/>
          <p:nvPr/>
        </p:nvGrpSpPr>
        <p:grpSpPr>
          <a:xfrm>
            <a:off x="2928635" y="4429174"/>
            <a:ext cx="2289049" cy="1420686"/>
            <a:chOff x="1514240" y="4816886"/>
            <a:chExt cx="2289049" cy="1001840"/>
          </a:xfrm>
        </p:grpSpPr>
        <p:sp>
          <p:nvSpPr>
            <p:cNvPr id="11" name="Google Shape;283;p16">
              <a:extLst>
                <a:ext uri="{FF2B5EF4-FFF2-40B4-BE49-F238E27FC236}">
                  <a16:creationId xmlns:a16="http://schemas.microsoft.com/office/drawing/2014/main" id="{8FFCD0F3-B75D-FB23-8E39-D1F0DA93FC0F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28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%10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" name="Google Shape;284;p16">
              <a:extLst>
                <a:ext uri="{FF2B5EF4-FFF2-40B4-BE49-F238E27FC236}">
                  <a16:creationId xmlns:a16="http://schemas.microsoft.com/office/drawing/2014/main" id="{9FF1A78D-2859-887B-B5B8-01FB17E238AB}"/>
                </a:ext>
              </a:extLst>
            </p:cNvPr>
            <p:cNvSpPr txBox="1"/>
            <p:nvPr/>
          </p:nvSpPr>
          <p:spPr>
            <a:xfrm>
              <a:off x="1716719" y="4993982"/>
              <a:ext cx="1849733" cy="824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tr-T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entieth Century"/>
                </a:rPr>
                <a:t>Yazma Çalışmaları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Twentieth Century"/>
              </a:endParaRPr>
            </a:p>
            <a:p>
              <a:pPr algn="ctr"/>
              <a:r>
                <a:rPr lang="tr-T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entieth Century"/>
                </a:rPr>
                <a:t>Konuşma Çalışmaları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Twentieth Century"/>
              </a:endParaRPr>
            </a:p>
          </p:txBody>
        </p:sp>
      </p:grpSp>
      <p:grpSp>
        <p:nvGrpSpPr>
          <p:cNvPr id="13" name="Google Shape;272;p16">
            <a:extLst>
              <a:ext uri="{FF2B5EF4-FFF2-40B4-BE49-F238E27FC236}">
                <a16:creationId xmlns:a16="http://schemas.microsoft.com/office/drawing/2014/main" id="{81FACB5B-7213-1A32-EB1A-C3660BB35F64}"/>
              </a:ext>
            </a:extLst>
          </p:cNvPr>
          <p:cNvGrpSpPr/>
          <p:nvPr/>
        </p:nvGrpSpPr>
        <p:grpSpPr>
          <a:xfrm>
            <a:off x="3972424" y="3480784"/>
            <a:ext cx="211094" cy="211094"/>
            <a:chOff x="3855819" y="4248152"/>
            <a:chExt cx="211094" cy="211094"/>
          </a:xfrm>
        </p:grpSpPr>
        <p:sp>
          <p:nvSpPr>
            <p:cNvPr id="14" name="Google Shape;273;p16">
              <a:extLst>
                <a:ext uri="{FF2B5EF4-FFF2-40B4-BE49-F238E27FC236}">
                  <a16:creationId xmlns:a16="http://schemas.microsoft.com/office/drawing/2014/main" id="{0298FEC3-5434-EF73-57A3-06224C7C5ACD}"/>
                </a:ext>
              </a:extLst>
            </p:cNvPr>
            <p:cNvSpPr/>
            <p:nvPr/>
          </p:nvSpPr>
          <p:spPr>
            <a:xfrm>
              <a:off x="3855819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74;p16">
              <a:extLst>
                <a:ext uri="{FF2B5EF4-FFF2-40B4-BE49-F238E27FC236}">
                  <a16:creationId xmlns:a16="http://schemas.microsoft.com/office/drawing/2014/main" id="{FDD32F23-5B25-401E-761F-1BAAF46EA4EB}"/>
                </a:ext>
              </a:extLst>
            </p:cNvPr>
            <p:cNvSpPr/>
            <p:nvPr/>
          </p:nvSpPr>
          <p:spPr>
            <a:xfrm>
              <a:off x="3886107" y="4278440"/>
              <a:ext cx="150518" cy="150518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304;p16">
            <a:extLst>
              <a:ext uri="{FF2B5EF4-FFF2-40B4-BE49-F238E27FC236}">
                <a16:creationId xmlns:a16="http://schemas.microsoft.com/office/drawing/2014/main" id="{D37B76EF-B115-5516-D6DB-48CC75A04443}"/>
              </a:ext>
            </a:extLst>
          </p:cNvPr>
          <p:cNvSpPr/>
          <p:nvPr/>
        </p:nvSpPr>
        <p:spPr>
          <a:xfrm>
            <a:off x="9136787" y="3492170"/>
            <a:ext cx="150518" cy="150518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16"/>
          <p:cNvGrpSpPr/>
          <p:nvPr/>
        </p:nvGrpSpPr>
        <p:grpSpPr>
          <a:xfrm>
            <a:off x="7612239" y="3448073"/>
            <a:ext cx="211094" cy="211094"/>
            <a:chOff x="5973250" y="4248152"/>
            <a:chExt cx="211094" cy="211094"/>
          </a:xfrm>
        </p:grpSpPr>
        <p:sp>
          <p:nvSpPr>
            <p:cNvPr id="276" name="Google Shape;276;p16"/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6003538" y="4279645"/>
              <a:ext cx="150518" cy="150518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268;p16">
            <a:extLst>
              <a:ext uri="{FF2B5EF4-FFF2-40B4-BE49-F238E27FC236}">
                <a16:creationId xmlns:a16="http://schemas.microsoft.com/office/drawing/2014/main" id="{330FE341-A9C8-4C32-937D-9BD1B677491D}"/>
              </a:ext>
            </a:extLst>
          </p:cNvPr>
          <p:cNvGrpSpPr/>
          <p:nvPr/>
        </p:nvGrpSpPr>
        <p:grpSpPr>
          <a:xfrm>
            <a:off x="5775954" y="3480784"/>
            <a:ext cx="211094" cy="211094"/>
            <a:chOff x="1677812" y="4248152"/>
            <a:chExt cx="211094" cy="2110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8" name="Google Shape;269;p16">
              <a:extLst>
                <a:ext uri="{FF2B5EF4-FFF2-40B4-BE49-F238E27FC236}">
                  <a16:creationId xmlns:a16="http://schemas.microsoft.com/office/drawing/2014/main" id="{48B29BD4-F692-4F82-8E8F-5090C979AB38}"/>
                </a:ext>
              </a:extLst>
            </p:cNvPr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70;p16">
              <a:extLst>
                <a:ext uri="{FF2B5EF4-FFF2-40B4-BE49-F238E27FC236}">
                  <a16:creationId xmlns:a16="http://schemas.microsoft.com/office/drawing/2014/main" id="{ADB6147D-2E44-4890-9AF1-9DBB3951AFCC}"/>
                </a:ext>
              </a:extLst>
            </p:cNvPr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19;p13">
            <a:extLst>
              <a:ext uri="{FF2B5EF4-FFF2-40B4-BE49-F238E27FC236}">
                <a16:creationId xmlns:a16="http://schemas.microsoft.com/office/drawing/2014/main" id="{3F635A34-2B79-A180-69BA-DB19C147FB22}"/>
              </a:ext>
            </a:extLst>
          </p:cNvPr>
          <p:cNvSpPr txBox="1"/>
          <p:nvPr/>
        </p:nvSpPr>
        <p:spPr>
          <a:xfrm rot="16200000">
            <a:off x="-926721" y="3264159"/>
            <a:ext cx="2360920" cy="50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Bizi takip edin</a:t>
            </a:r>
            <a:endParaRPr sz="2600" b="1" i="0" u="none" strike="noStrike" cap="none" dirty="0">
              <a:solidFill>
                <a:srgbClr val="F0EEF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92;p15">
            <a:extLst>
              <a:ext uri="{FF2B5EF4-FFF2-40B4-BE49-F238E27FC236}">
                <a16:creationId xmlns:a16="http://schemas.microsoft.com/office/drawing/2014/main" id="{790AB48D-AA54-899F-6F66-6F3151D64D69}"/>
              </a:ext>
            </a:extLst>
          </p:cNvPr>
          <p:cNvSpPr txBox="1"/>
          <p:nvPr/>
        </p:nvSpPr>
        <p:spPr>
          <a:xfrm rot="16200000">
            <a:off x="-403251" y="3272083"/>
            <a:ext cx="2360916" cy="49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Önemli</a:t>
            </a:r>
            <a:endParaRPr sz="2600" b="1" i="0" u="none" strike="noStrike" cap="none" dirty="0">
              <a:solidFill>
                <a:srgbClr val="F0EEF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7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20" name="Google Shape;320;p17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 txBox="1"/>
            <p:nvPr/>
          </p:nvSpPr>
          <p:spPr>
            <a:xfrm rot="16200000">
              <a:off x="10745842" y="3252195"/>
              <a:ext cx="2360917" cy="5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3" name="Google Shape;32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7"/>
          <p:cNvGrpSpPr/>
          <p:nvPr/>
        </p:nvGrpSpPr>
        <p:grpSpPr>
          <a:xfrm>
            <a:off x="226788" y="-2"/>
            <a:ext cx="11447505" cy="6858000"/>
            <a:chOff x="213096" y="0"/>
            <a:chExt cx="11447505" cy="6858000"/>
          </a:xfrm>
        </p:grpSpPr>
        <p:sp>
          <p:nvSpPr>
            <p:cNvPr id="325" name="Google Shape;325;p17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 txBox="1"/>
            <p:nvPr/>
          </p:nvSpPr>
          <p:spPr>
            <a:xfrm rot="16200000">
              <a:off x="10196655" y="3257092"/>
              <a:ext cx="2383601" cy="544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8" name="Google Shape;32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17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30" name="Google Shape;330;p17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7"/>
            <p:cNvSpPr txBox="1"/>
            <p:nvPr/>
          </p:nvSpPr>
          <p:spPr>
            <a:xfrm rot="16200000">
              <a:off x="9042155" y="3310524"/>
              <a:ext cx="2360917" cy="460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3" name="Google Shape;33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17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7"/>
          <p:cNvGrpSpPr/>
          <p:nvPr/>
        </p:nvGrpSpPr>
        <p:grpSpPr>
          <a:xfrm>
            <a:off x="1111032" y="-4"/>
            <a:ext cx="9574094" cy="6858000"/>
            <a:chOff x="491575" y="0"/>
            <a:chExt cx="9574094" cy="6858000"/>
          </a:xfrm>
        </p:grpSpPr>
        <p:sp>
          <p:nvSpPr>
            <p:cNvPr id="336" name="Google Shape;336;p17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7"/>
            <p:cNvSpPr txBox="1"/>
            <p:nvPr/>
          </p:nvSpPr>
          <p:spPr>
            <a:xfrm rot="16200000">
              <a:off x="8625146" y="3257842"/>
              <a:ext cx="2338238" cy="542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9" name="Google Shape;33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" name="Google Shape;340;p17"/>
          <p:cNvGrpSpPr/>
          <p:nvPr/>
        </p:nvGrpSpPr>
        <p:grpSpPr>
          <a:xfrm>
            <a:off x="-7638543" y="-1"/>
            <a:ext cx="8731021" cy="6858000"/>
            <a:chOff x="718505" y="-1"/>
            <a:chExt cx="8731021" cy="6858000"/>
          </a:xfrm>
        </p:grpSpPr>
        <p:sp>
          <p:nvSpPr>
            <p:cNvPr id="341" name="Google Shape;341;p17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7"/>
            <p:cNvSpPr txBox="1"/>
            <p:nvPr/>
          </p:nvSpPr>
          <p:spPr>
            <a:xfrm rot="16200000">
              <a:off x="7987041" y="3235866"/>
              <a:ext cx="2360918" cy="564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44" name="Google Shape;34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" name="Google Shape;345;p17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346" name="Google Shape;346;p17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9" name="Google Shape;34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17"/>
          <p:cNvSpPr/>
          <p:nvPr/>
        </p:nvSpPr>
        <p:spPr>
          <a:xfrm>
            <a:off x="1092474" y="1532794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3273897" y="1526386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5545376" y="1567594"/>
            <a:ext cx="2085652" cy="2085652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1070337" y="1425157"/>
            <a:ext cx="523220" cy="523220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3298483" y="1398210"/>
            <a:ext cx="523220" cy="52322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5605959" y="1400596"/>
            <a:ext cx="508072" cy="508072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7711625" y="1558781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7"/>
          <p:cNvSpPr/>
          <p:nvPr/>
        </p:nvSpPr>
        <p:spPr>
          <a:xfrm>
            <a:off x="7689742" y="1436769"/>
            <a:ext cx="508072" cy="50807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Dikdörtgen 66">
            <a:extLst>
              <a:ext uri="{FF2B5EF4-FFF2-40B4-BE49-F238E27FC236}">
                <a16:creationId xmlns:a16="http://schemas.microsoft.com/office/drawing/2014/main" id="{05DF01C2-7987-4762-AB80-1FF56FECF62B}"/>
              </a:ext>
            </a:extLst>
          </p:cNvPr>
          <p:cNvSpPr/>
          <p:nvPr/>
        </p:nvSpPr>
        <p:spPr>
          <a:xfrm>
            <a:off x="1111029" y="588412"/>
            <a:ext cx="88866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Ders materyalleri yanında bulunmayan öğrenciler derse alınmaz. Çevrimiçi etkinlik şifrelerini edinmemiş öğrenciler etkinlikleri yapamayacağından değerlendirme sonucu 0 olarak hesaplanır.</a:t>
            </a: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id="{E7655103-C068-4592-83BF-9E8D008BB98B}"/>
              </a:ext>
            </a:extLst>
          </p:cNvPr>
          <p:cNvSpPr/>
          <p:nvPr/>
        </p:nvSpPr>
        <p:spPr>
          <a:xfrm>
            <a:off x="1111029" y="5546648"/>
            <a:ext cx="92669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Bandrollü ve orijinal olmayan kaynakların kullanımı yasaktır. Aksi takdirde, bu konuda üniversite aleyhine oluşacak hukukî ve maddî yaptırım ve kayıpları karşılamakla öğrencinin kendisi yükümlüdür.</a:t>
            </a:r>
          </a:p>
        </p:txBody>
      </p:sp>
      <p:grpSp>
        <p:nvGrpSpPr>
          <p:cNvPr id="74" name="Google Shape;362;p17">
            <a:extLst>
              <a:ext uri="{FF2B5EF4-FFF2-40B4-BE49-F238E27FC236}">
                <a16:creationId xmlns:a16="http://schemas.microsoft.com/office/drawing/2014/main" id="{2726FCDF-FF03-4631-BDAC-21A10FDAEEDB}"/>
              </a:ext>
            </a:extLst>
          </p:cNvPr>
          <p:cNvGrpSpPr/>
          <p:nvPr/>
        </p:nvGrpSpPr>
        <p:grpSpPr>
          <a:xfrm>
            <a:off x="774339" y="3540577"/>
            <a:ext cx="2662572" cy="1626509"/>
            <a:chOff x="454540" y="4489707"/>
            <a:chExt cx="2662572" cy="1113444"/>
          </a:xfrm>
        </p:grpSpPr>
        <p:sp>
          <p:nvSpPr>
            <p:cNvPr id="75" name="Google Shape;363;p17">
              <a:extLst>
                <a:ext uri="{FF2B5EF4-FFF2-40B4-BE49-F238E27FC236}">
                  <a16:creationId xmlns:a16="http://schemas.microsoft.com/office/drawing/2014/main" id="{3BE7750A-2557-407C-8D0B-2BA13C90D202}"/>
                </a:ext>
              </a:extLst>
            </p:cNvPr>
            <p:cNvSpPr txBox="1"/>
            <p:nvPr/>
          </p:nvSpPr>
          <p:spPr>
            <a:xfrm>
              <a:off x="454540" y="4489707"/>
              <a:ext cx="2644771" cy="771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chemeClr val="accent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Emp</a:t>
              </a:r>
              <a:r>
                <a:rPr lang="tr-TR" sz="1800" dirty="0">
                  <a:solidFill>
                    <a:schemeClr val="accent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ower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chemeClr val="accent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Second Edition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chemeClr val="accent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A1 </a:t>
              </a:r>
              <a:r>
                <a:rPr lang="tr-TR" sz="1800" b="0" i="0" u="none" strike="noStrike" cap="none" dirty="0">
                  <a:solidFill>
                    <a:schemeClr val="accent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Starter</a:t>
              </a:r>
              <a:endParaRPr sz="1800" dirty="0">
                <a:solidFill>
                  <a:schemeClr val="accent2"/>
                </a:solidFill>
                <a:latin typeface="Tw Cen MT" panose="020B06020201040206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chemeClr val="accent2"/>
                  </a:solidFill>
                  <a:latin typeface="Tw Cen MT" panose="020B0602020104020603" pitchFamily="34" charset="0"/>
                  <a:sym typeface="Twentieth Century"/>
                </a:rPr>
                <a:t>CAMBRIDGE</a:t>
              </a:r>
              <a:endParaRPr sz="1800" dirty="0">
                <a:solidFill>
                  <a:schemeClr val="accent2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6" name="Google Shape;364;p17">
              <a:extLst>
                <a:ext uri="{FF2B5EF4-FFF2-40B4-BE49-F238E27FC236}">
                  <a16:creationId xmlns:a16="http://schemas.microsoft.com/office/drawing/2014/main" id="{1BA081FE-79D0-4373-BFF6-6C88ADEC7DD1}"/>
                </a:ext>
              </a:extLst>
            </p:cNvPr>
            <p:cNvSpPr txBox="1"/>
            <p:nvPr/>
          </p:nvSpPr>
          <p:spPr>
            <a:xfrm>
              <a:off x="472341" y="5276640"/>
              <a:ext cx="2644771" cy="32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1</a:t>
              </a:r>
              <a:endParaRPr dirty="0"/>
            </a:p>
          </p:txBody>
        </p:sp>
      </p:grpSp>
      <p:grpSp>
        <p:nvGrpSpPr>
          <p:cNvPr id="77" name="Google Shape;365;p17">
            <a:extLst>
              <a:ext uri="{FF2B5EF4-FFF2-40B4-BE49-F238E27FC236}">
                <a16:creationId xmlns:a16="http://schemas.microsoft.com/office/drawing/2014/main" id="{1123E1E2-926F-4667-A828-610C6D9A7313}"/>
              </a:ext>
            </a:extLst>
          </p:cNvPr>
          <p:cNvGrpSpPr/>
          <p:nvPr/>
        </p:nvGrpSpPr>
        <p:grpSpPr>
          <a:xfrm>
            <a:off x="2974143" y="3605145"/>
            <a:ext cx="2691269" cy="1556487"/>
            <a:chOff x="3344736" y="4416136"/>
            <a:chExt cx="2691269" cy="1240855"/>
          </a:xfrm>
        </p:grpSpPr>
        <p:sp>
          <p:nvSpPr>
            <p:cNvPr id="78" name="Google Shape;366;p17">
              <a:extLst>
                <a:ext uri="{FF2B5EF4-FFF2-40B4-BE49-F238E27FC236}">
                  <a16:creationId xmlns:a16="http://schemas.microsoft.com/office/drawing/2014/main" id="{30A4989C-C776-42C2-9D46-FADF1369CB15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FF0066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Emp</a:t>
              </a:r>
              <a:r>
                <a:rPr lang="en-US" sz="1800" dirty="0">
                  <a:solidFill>
                    <a:srgbClr val="FF0066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ower</a:t>
              </a:r>
              <a:endParaRPr lang="tr-TR" sz="1800" dirty="0">
                <a:solidFill>
                  <a:srgbClr val="FF0066"/>
                </a:solidFill>
                <a:latin typeface="Tw Cen MT" panose="020B0602020104020603" pitchFamily="34" charset="0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FF0066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Second Edition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FF0066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A</a:t>
              </a:r>
              <a:r>
                <a:rPr lang="tr-TR" sz="1800" dirty="0">
                  <a:solidFill>
                    <a:srgbClr val="FF0066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2</a:t>
              </a:r>
              <a:r>
                <a:rPr lang="en-US" sz="1800" dirty="0">
                  <a:solidFill>
                    <a:srgbClr val="FF0066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tr-TR" sz="1800" dirty="0">
                  <a:solidFill>
                    <a:srgbClr val="FF0066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Elementary</a:t>
              </a:r>
              <a:endParaRPr lang="en-US" sz="1800" dirty="0">
                <a:solidFill>
                  <a:srgbClr val="FF0066"/>
                </a:solidFill>
                <a:latin typeface="Tw Cen MT" panose="020B06020201040206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FF0066"/>
                  </a:solidFill>
                  <a:latin typeface="Tw Cen MT" panose="020B0602020104020603" pitchFamily="34" charset="0"/>
                  <a:sym typeface="Twentieth Century"/>
                </a:rPr>
                <a:t>CAMBRIDGE</a:t>
              </a:r>
              <a:endParaRPr lang="en-US" sz="1800" dirty="0">
                <a:solidFill>
                  <a:srgbClr val="FF0066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9" name="Google Shape;367;p17">
              <a:extLst>
                <a:ext uri="{FF2B5EF4-FFF2-40B4-BE49-F238E27FC236}">
                  <a16:creationId xmlns:a16="http://schemas.microsoft.com/office/drawing/2014/main" id="{4B87ECDB-A9FC-4026-8D40-66EBD4AB3026}"/>
                </a:ext>
              </a:extLst>
            </p:cNvPr>
            <p:cNvSpPr txBox="1"/>
            <p:nvPr/>
          </p:nvSpPr>
          <p:spPr>
            <a:xfrm>
              <a:off x="3391234" y="5287659"/>
              <a:ext cx="26447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2</a:t>
              </a: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0" name="Google Shape;368;p17">
            <a:extLst>
              <a:ext uri="{FF2B5EF4-FFF2-40B4-BE49-F238E27FC236}">
                <a16:creationId xmlns:a16="http://schemas.microsoft.com/office/drawing/2014/main" id="{7B2804EB-866A-40BF-87F5-ABCC94A303AE}"/>
              </a:ext>
            </a:extLst>
          </p:cNvPr>
          <p:cNvGrpSpPr/>
          <p:nvPr/>
        </p:nvGrpSpPr>
        <p:grpSpPr>
          <a:xfrm>
            <a:off x="5283016" y="3575318"/>
            <a:ext cx="2650676" cy="1829025"/>
            <a:chOff x="6386972" y="4416136"/>
            <a:chExt cx="2650676" cy="976956"/>
          </a:xfrm>
        </p:grpSpPr>
        <p:sp>
          <p:nvSpPr>
            <p:cNvPr id="81" name="Google Shape;369;p17">
              <a:extLst>
                <a:ext uri="{FF2B5EF4-FFF2-40B4-BE49-F238E27FC236}">
                  <a16:creationId xmlns:a16="http://schemas.microsoft.com/office/drawing/2014/main" id="{BB0C45E6-47F0-4A1C-9B58-36BC68B0C47C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509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0070C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Emp</a:t>
              </a:r>
              <a:r>
                <a:rPr lang="en-US" sz="1800" dirty="0">
                  <a:solidFill>
                    <a:srgbClr val="0070C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ower</a:t>
              </a:r>
              <a:endParaRPr lang="tr-TR" sz="1800" dirty="0">
                <a:solidFill>
                  <a:srgbClr val="0070C0"/>
                </a:solidFill>
                <a:latin typeface="Tw Cen MT" panose="020B0602020104020603" pitchFamily="34" charset="0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0070C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Second Edition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0070C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B1</a:t>
              </a:r>
              <a:r>
                <a:rPr lang="en-US" sz="1800" dirty="0">
                  <a:solidFill>
                    <a:srgbClr val="0070C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tr-TR" sz="1800" dirty="0">
                  <a:solidFill>
                    <a:srgbClr val="0070C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Pre-Intermediate</a:t>
              </a:r>
              <a:endParaRPr lang="en-US" sz="1800" dirty="0">
                <a:solidFill>
                  <a:srgbClr val="0070C0"/>
                </a:solidFill>
                <a:latin typeface="Tw Cen MT" panose="020B06020201040206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0070C0"/>
                  </a:solidFill>
                  <a:latin typeface="Tw Cen MT" panose="020B0602020104020603" pitchFamily="34" charset="0"/>
                  <a:sym typeface="Twentieth Century"/>
                </a:rPr>
                <a:t>CAMBRIDGE</a:t>
              </a:r>
              <a:endParaRPr lang="en-US" sz="1800" dirty="0">
                <a:solidFill>
                  <a:srgbClr val="0070C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2" name="Google Shape;370;p17">
              <a:extLst>
                <a:ext uri="{FF2B5EF4-FFF2-40B4-BE49-F238E27FC236}">
                  <a16:creationId xmlns:a16="http://schemas.microsoft.com/office/drawing/2014/main" id="{99FE76A8-0AF7-4A31-91FF-C5594BE44F0E}"/>
                </a:ext>
              </a:extLst>
            </p:cNvPr>
            <p:cNvSpPr txBox="1"/>
            <p:nvPr/>
          </p:nvSpPr>
          <p:spPr>
            <a:xfrm>
              <a:off x="6386972" y="5023760"/>
              <a:ext cx="26447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4" name="Google Shape;380;p17">
            <a:extLst>
              <a:ext uri="{FF2B5EF4-FFF2-40B4-BE49-F238E27FC236}">
                <a16:creationId xmlns:a16="http://schemas.microsoft.com/office/drawing/2014/main" id="{D212E224-68C3-4943-8C32-37857D99A5E1}"/>
              </a:ext>
            </a:extLst>
          </p:cNvPr>
          <p:cNvGrpSpPr/>
          <p:nvPr/>
        </p:nvGrpSpPr>
        <p:grpSpPr>
          <a:xfrm>
            <a:off x="7461004" y="3558288"/>
            <a:ext cx="2644772" cy="1500329"/>
            <a:chOff x="6719322" y="4266101"/>
            <a:chExt cx="2644772" cy="956256"/>
          </a:xfrm>
        </p:grpSpPr>
        <p:sp>
          <p:nvSpPr>
            <p:cNvPr id="85" name="Google Shape;381;p17">
              <a:extLst>
                <a:ext uri="{FF2B5EF4-FFF2-40B4-BE49-F238E27FC236}">
                  <a16:creationId xmlns:a16="http://schemas.microsoft.com/office/drawing/2014/main" id="{02C4F88A-A341-44AB-BD34-B2CC11CD276E}"/>
                </a:ext>
              </a:extLst>
            </p:cNvPr>
            <p:cNvSpPr txBox="1"/>
            <p:nvPr/>
          </p:nvSpPr>
          <p:spPr>
            <a:xfrm>
              <a:off x="6719323" y="4266101"/>
              <a:ext cx="26447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00B05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Emp</a:t>
              </a:r>
              <a:r>
                <a:rPr lang="en-US" sz="1800" dirty="0">
                  <a:solidFill>
                    <a:srgbClr val="00B05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ower</a:t>
              </a:r>
              <a:endParaRPr lang="tr-TR" sz="1800" dirty="0">
                <a:solidFill>
                  <a:srgbClr val="00B050"/>
                </a:solidFill>
                <a:latin typeface="Tw Cen MT" panose="020B0602020104020603" pitchFamily="34" charset="0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00B05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Second Edition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00B05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B1+</a:t>
              </a:r>
              <a:r>
                <a:rPr lang="en-US" sz="1800" dirty="0">
                  <a:solidFill>
                    <a:srgbClr val="00B05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tr-TR" sz="1800" dirty="0">
                  <a:solidFill>
                    <a:srgbClr val="00B05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Intermediate</a:t>
              </a:r>
              <a:endParaRPr lang="en-US" sz="1800" dirty="0">
                <a:solidFill>
                  <a:srgbClr val="00B050"/>
                </a:solidFill>
                <a:latin typeface="Tw Cen MT" panose="020B06020201040206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00B050"/>
                  </a:solidFill>
                  <a:latin typeface="Tw Cen MT" panose="020B0602020104020603" pitchFamily="34" charset="0"/>
                  <a:sym typeface="Twentieth Century"/>
                </a:rPr>
                <a:t>CAMBRIDGE</a:t>
              </a:r>
              <a:endParaRPr lang="en-US" sz="1800" dirty="0">
                <a:solidFill>
                  <a:srgbClr val="00B05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Google Shape;382;p17">
              <a:extLst>
                <a:ext uri="{FF2B5EF4-FFF2-40B4-BE49-F238E27FC236}">
                  <a16:creationId xmlns:a16="http://schemas.microsoft.com/office/drawing/2014/main" id="{AC463CF0-2059-4E79-BEC2-252850B020C4}"/>
                </a:ext>
              </a:extLst>
            </p:cNvPr>
            <p:cNvSpPr txBox="1"/>
            <p:nvPr/>
          </p:nvSpPr>
          <p:spPr>
            <a:xfrm>
              <a:off x="6719322" y="4986958"/>
              <a:ext cx="2644771" cy="235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3" name="Resim 2" descr="metin, dış mekan, su, poster içeren bir resim&#10;&#10;Açıklama otomatik olarak oluşturuldu">
            <a:extLst>
              <a:ext uri="{FF2B5EF4-FFF2-40B4-BE49-F238E27FC236}">
                <a16:creationId xmlns:a16="http://schemas.microsoft.com/office/drawing/2014/main" id="{61CA7440-DE3E-72C4-DC0B-6285537F43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0" b="28740"/>
          <a:stretch/>
        </p:blipFill>
        <p:spPr>
          <a:xfrm>
            <a:off x="1207323" y="1660251"/>
            <a:ext cx="1795482" cy="1795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Resim 5" descr="metin, poster, Reklamcılık, dans içeren bir resim&#10;&#10;Açıklama otomatik olarak oluşturuldu">
            <a:extLst>
              <a:ext uri="{FF2B5EF4-FFF2-40B4-BE49-F238E27FC236}">
                <a16:creationId xmlns:a16="http://schemas.microsoft.com/office/drawing/2014/main" id="{A62F50DD-91D3-6BE4-50D9-58CFA243EE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25" t="1859" r="225" b="27441"/>
          <a:stretch/>
        </p:blipFill>
        <p:spPr>
          <a:xfrm>
            <a:off x="3422037" y="1668996"/>
            <a:ext cx="1795483" cy="1795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Resim 6" descr="metin, açık mavi, su, poster içeren bir resim&#10;&#10;Açıklama otomatik olarak oluşturuldu">
            <a:extLst>
              <a:ext uri="{FF2B5EF4-FFF2-40B4-BE49-F238E27FC236}">
                <a16:creationId xmlns:a16="http://schemas.microsoft.com/office/drawing/2014/main" id="{668BA335-E1AC-F5C4-A26F-9F3D975D6E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" b="29153"/>
          <a:stretch/>
        </p:blipFill>
        <p:spPr>
          <a:xfrm>
            <a:off x="5707392" y="1739205"/>
            <a:ext cx="1795482" cy="1795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Resim 7" descr="metin, dış mekan, yürüyüş yapma, giyim içeren bir resim&#10;&#10;Açıklama otomatik olarak oluşturuldu">
            <a:extLst>
              <a:ext uri="{FF2B5EF4-FFF2-40B4-BE49-F238E27FC236}">
                <a16:creationId xmlns:a16="http://schemas.microsoft.com/office/drawing/2014/main" id="{AEFE46F1-BF91-7F8E-D2F4-F61A22E439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 b="29273"/>
          <a:stretch/>
        </p:blipFill>
        <p:spPr>
          <a:xfrm>
            <a:off x="7868170" y="1715458"/>
            <a:ext cx="1795483" cy="1795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Google Shape;119;p13">
            <a:extLst>
              <a:ext uri="{FF2B5EF4-FFF2-40B4-BE49-F238E27FC236}">
                <a16:creationId xmlns:a16="http://schemas.microsoft.com/office/drawing/2014/main" id="{BCCDCA1C-078B-9838-2A08-501F308260DF}"/>
              </a:ext>
            </a:extLst>
          </p:cNvPr>
          <p:cNvSpPr txBox="1"/>
          <p:nvPr/>
        </p:nvSpPr>
        <p:spPr>
          <a:xfrm rot="16200000">
            <a:off x="-926721" y="3264159"/>
            <a:ext cx="2360920" cy="50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Bizi takip edin</a:t>
            </a:r>
            <a:endParaRPr sz="2600" b="1" i="0" u="none" strike="noStrike" cap="none" dirty="0">
              <a:solidFill>
                <a:srgbClr val="F0EEF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1286" y="3259044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17253" y="3265227"/>
              <a:ext cx="2346465" cy="519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619867" y="3238111"/>
              <a:ext cx="2346466" cy="545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9992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968141" y="3263987"/>
              <a:ext cx="2346465" cy="522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49104" y="3259040"/>
              <a:ext cx="2332015" cy="517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" name="Google Shape;419;p18"/>
          <p:cNvGrpSpPr/>
          <p:nvPr/>
        </p:nvGrpSpPr>
        <p:grpSpPr>
          <a:xfrm>
            <a:off x="1287342" y="964965"/>
            <a:ext cx="3829506" cy="3733388"/>
            <a:chOff x="764723" y="2082111"/>
            <a:chExt cx="3197225" cy="3538985"/>
          </a:xfrm>
        </p:grpSpPr>
        <p:sp>
          <p:nvSpPr>
            <p:cNvPr id="420" name="Google Shape;420;p18"/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1" name="Google Shape;421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6731" y="2399384"/>
              <a:ext cx="398394" cy="3983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18"/>
            <p:cNvSpPr txBox="1"/>
            <p:nvPr/>
          </p:nvSpPr>
          <p:spPr>
            <a:xfrm>
              <a:off x="1424256" y="2082111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Devamsızlık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1435200" y="2425148"/>
              <a:ext cx="2526748" cy="3195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effectLst/>
                  <a:latin typeface="Twentieth Century"/>
                  <a:ea typeface="Calibri" panose="020F0502020204030204" pitchFamily="34" charset="0"/>
                  <a:cs typeface="Times New Roman" panose="02020603050405020304" pitchFamily="18" charset="0"/>
                </a:rPr>
                <a:t>Derslere devam etmeniz oldukça önemlidir. Bir seviyede devamsızlığınızın 36 saati aşması durumunda başarı durumunuza bakılmaksızın ilgili seviyeyi tekrar edersiniz.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latin typeface="Twentieth Century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effectLst/>
                  <a:latin typeface="Twentieth Century"/>
                  <a:ea typeface="Calibri" panose="020F0502020204030204" pitchFamily="34" charset="0"/>
                  <a:cs typeface="Times New Roman" panose="02020603050405020304" pitchFamily="18" charset="0"/>
                </a:rPr>
                <a:t>Ancak ilk kur 7 hafta olması sebebiyle devamsızlık </a:t>
              </a:r>
              <a:r>
                <a:rPr lang="tr-TR" sz="1200" dirty="0">
                  <a:latin typeface="Twentieth Century"/>
                  <a:ea typeface="Calibri" panose="020F0502020204030204" pitchFamily="34" charset="0"/>
                  <a:cs typeface="Times New Roman" panose="02020603050405020304" pitchFamily="18" charset="0"/>
                </a:rPr>
                <a:t>limiti</a:t>
              </a:r>
              <a:r>
                <a:rPr lang="tr-TR" sz="1200" dirty="0">
                  <a:effectLst/>
                  <a:latin typeface="Twentieth Century"/>
                  <a:ea typeface="Calibri" panose="020F0502020204030204" pitchFamily="34" charset="0"/>
                  <a:cs typeface="Times New Roman" panose="02020603050405020304" pitchFamily="18" charset="0"/>
                </a:rPr>
                <a:t> 32 saat olacaktır.</a:t>
              </a: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Kendi devamsızlık kayıtlarınızı tutmakla yükümlüsünüz.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Yönetim ve/veya öğretim görevlilerinin herhangi bir nedenle (seyahat, hastalık vb. mazeretler) sizlere izin verme yetkisi yoktur. Devamsızlığınızı bu gibi acil ve önemli durumlar için kullanabilirsiniz.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Sağlık raporları devamsızlıktan düşülmez.(20 gün veya üzeri sürede tedavi gerektiren durumlardaki heyet raporları hariç)</a:t>
              </a:r>
            </a:p>
            <a:p>
              <a:pPr lvl="0"/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24" name="Google Shape;424;p18"/>
          <p:cNvGrpSpPr/>
          <p:nvPr/>
        </p:nvGrpSpPr>
        <p:grpSpPr>
          <a:xfrm>
            <a:off x="1287342" y="5264418"/>
            <a:ext cx="3950341" cy="1007524"/>
            <a:chOff x="764723" y="3420415"/>
            <a:chExt cx="3184914" cy="1007524"/>
          </a:xfrm>
        </p:grpSpPr>
        <p:sp>
          <p:nvSpPr>
            <p:cNvPr id="425" name="Google Shape;425;p18"/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1435200" y="3420415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422889" y="3781608"/>
              <a:ext cx="25267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Kitap, sözlük vb. materyali olmayanlar derse katılamazlar. Fotokopi vb. korsan yayınlar yasaktır.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28" name="Google Shape;428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1946" y="3703169"/>
              <a:ext cx="463614" cy="3409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9" name="Google Shape;429;p18"/>
          <p:cNvGrpSpPr/>
          <p:nvPr/>
        </p:nvGrpSpPr>
        <p:grpSpPr>
          <a:xfrm>
            <a:off x="5596657" y="2710756"/>
            <a:ext cx="3197225" cy="1113751"/>
            <a:chOff x="764723" y="4698436"/>
            <a:chExt cx="3197225" cy="1113751"/>
          </a:xfrm>
        </p:grpSpPr>
        <p:sp>
          <p:nvSpPr>
            <p:cNvPr id="430" name="Google Shape;430;p18"/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8"/>
            <p:cNvSpPr txBox="1"/>
            <p:nvPr/>
          </p:nvSpPr>
          <p:spPr>
            <a:xfrm>
              <a:off x="1435200" y="4698436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Geç kalma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1435200" y="4981190"/>
              <a:ext cx="25267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Derse zamanında katılmalısınız. Geç kalanlar derse/sınavlara alınmaz. 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33" name="Google Shape;433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6553" y="4977083"/>
              <a:ext cx="398396" cy="3983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4" name="Google Shape;444;p18"/>
          <p:cNvGrpSpPr/>
          <p:nvPr/>
        </p:nvGrpSpPr>
        <p:grpSpPr>
          <a:xfrm>
            <a:off x="5633488" y="1028560"/>
            <a:ext cx="3197225" cy="1298417"/>
            <a:chOff x="4504627" y="2142394"/>
            <a:chExt cx="3197225" cy="1298417"/>
          </a:xfrm>
        </p:grpSpPr>
        <p:sp>
          <p:nvSpPr>
            <p:cNvPr id="445" name="Google Shape;445;p18"/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8"/>
            <p:cNvSpPr txBox="1"/>
            <p:nvPr/>
          </p:nvSpPr>
          <p:spPr>
            <a:xfrm>
              <a:off x="5175103" y="2142394"/>
              <a:ext cx="21610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Çevrimiçi Etkinlikler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5175104" y="2425148"/>
              <a:ext cx="25267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Çevrimiçi etkinliklerinizin sonuçları kur ortalamanıza ek puan olarak eklenecektir. Bu nedenle çevrimiçi platform şifresi içeren orijinal kaynakları temin etmeniz önemlidir.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48" name="Google Shape;448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53160" y="2382564"/>
              <a:ext cx="601621" cy="4512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7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20" name="Google Shape;320;p17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 txBox="1"/>
            <p:nvPr/>
          </p:nvSpPr>
          <p:spPr>
            <a:xfrm rot="16200000">
              <a:off x="10745842" y="3252195"/>
              <a:ext cx="2360917" cy="5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3" name="Google Shape;32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7"/>
          <p:cNvGrpSpPr/>
          <p:nvPr/>
        </p:nvGrpSpPr>
        <p:grpSpPr>
          <a:xfrm>
            <a:off x="226788" y="-2"/>
            <a:ext cx="11447505" cy="6858000"/>
            <a:chOff x="213096" y="0"/>
            <a:chExt cx="11447505" cy="6858000"/>
          </a:xfrm>
        </p:grpSpPr>
        <p:sp>
          <p:nvSpPr>
            <p:cNvPr id="325" name="Google Shape;325;p17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 txBox="1"/>
            <p:nvPr/>
          </p:nvSpPr>
          <p:spPr>
            <a:xfrm rot="16200000">
              <a:off x="10196655" y="3257092"/>
              <a:ext cx="2383601" cy="544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8" name="Google Shape;32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17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30" name="Google Shape;330;p17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7"/>
            <p:cNvSpPr txBox="1"/>
            <p:nvPr/>
          </p:nvSpPr>
          <p:spPr>
            <a:xfrm rot="16200000">
              <a:off x="9042155" y="3310524"/>
              <a:ext cx="2360917" cy="460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3" name="Google Shape;33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17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7"/>
          <p:cNvGrpSpPr/>
          <p:nvPr/>
        </p:nvGrpSpPr>
        <p:grpSpPr>
          <a:xfrm>
            <a:off x="1111032" y="-4"/>
            <a:ext cx="9574094" cy="6858000"/>
            <a:chOff x="491575" y="0"/>
            <a:chExt cx="9574094" cy="6858000"/>
          </a:xfrm>
        </p:grpSpPr>
        <p:sp>
          <p:nvSpPr>
            <p:cNvPr id="336" name="Google Shape;336;p17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7"/>
            <p:cNvSpPr txBox="1"/>
            <p:nvPr/>
          </p:nvSpPr>
          <p:spPr>
            <a:xfrm rot="16200000">
              <a:off x="8625146" y="3257842"/>
              <a:ext cx="2338238" cy="542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Muafiyet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9" name="Google Shape;33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" name="Google Shape;340;p17"/>
          <p:cNvGrpSpPr/>
          <p:nvPr/>
        </p:nvGrpSpPr>
        <p:grpSpPr>
          <a:xfrm>
            <a:off x="-7638543" y="-1"/>
            <a:ext cx="8731021" cy="6858000"/>
            <a:chOff x="718505" y="-1"/>
            <a:chExt cx="8731021" cy="6858000"/>
          </a:xfrm>
        </p:grpSpPr>
        <p:sp>
          <p:nvSpPr>
            <p:cNvPr id="341" name="Google Shape;341;p17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7"/>
            <p:cNvSpPr txBox="1"/>
            <p:nvPr/>
          </p:nvSpPr>
          <p:spPr>
            <a:xfrm rot="16200000">
              <a:off x="7987041" y="3235866"/>
              <a:ext cx="2360918" cy="564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</a:p>
          </p:txBody>
        </p:sp>
        <p:pic>
          <p:nvPicPr>
            <p:cNvPr id="344" name="Google Shape;34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" name="Google Shape;345;p17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346" name="Google Shape;346;p17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7"/>
            <p:cNvSpPr txBox="1"/>
            <p:nvPr/>
          </p:nvSpPr>
          <p:spPr>
            <a:xfrm rot="16200000">
              <a:off x="-847831" y="3243313"/>
              <a:ext cx="2340186" cy="528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349" name="Google Shape;34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17"/>
          <p:cNvSpPr/>
          <p:nvPr/>
        </p:nvSpPr>
        <p:spPr>
          <a:xfrm>
            <a:off x="1092474" y="1532794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KBÜ YDYO Muafiyet Sınavı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3273897" y="1526386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TOEFL IBT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5545376" y="1567594"/>
            <a:ext cx="2085652" cy="2085652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Cambridge ESOL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tr-T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FCE/CAE/CPE)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1070337" y="1425157"/>
            <a:ext cx="523220" cy="523220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3298483" y="1398210"/>
            <a:ext cx="523220" cy="52322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5605959" y="1400596"/>
            <a:ext cx="508072" cy="508072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7711625" y="1558781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Pearson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7"/>
          <p:cNvSpPr/>
          <p:nvPr/>
        </p:nvSpPr>
        <p:spPr>
          <a:xfrm>
            <a:off x="7689742" y="1436769"/>
            <a:ext cx="508072" cy="50807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Dikdörtgen 66">
            <a:extLst>
              <a:ext uri="{FF2B5EF4-FFF2-40B4-BE49-F238E27FC236}">
                <a16:creationId xmlns:a16="http://schemas.microsoft.com/office/drawing/2014/main" id="{05DF01C2-7987-4762-AB80-1FF56FECF62B}"/>
              </a:ext>
            </a:extLst>
          </p:cNvPr>
          <p:cNvSpPr/>
          <p:nvPr/>
        </p:nvSpPr>
        <p:spPr>
          <a:xfrm>
            <a:off x="1162634" y="380410"/>
            <a:ext cx="88866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  <a:r>
              <a:rPr lang="tr-TR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şağıda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belirtilen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sın</a:t>
            </a:r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avlardan istenen puanları temin edebilen öğrenciler, İ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ngilizce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seviyesi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açısından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yeterli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olarak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kabul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edilecektir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Böylece, bu puanlara dair belgelerini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Yabancı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Diller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Yüksekokulu'na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sunarak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sınıfından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mezun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ola</a:t>
            </a:r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bileceklerdir.</a:t>
            </a:r>
          </a:p>
        </p:txBody>
      </p:sp>
      <p:sp>
        <p:nvSpPr>
          <p:cNvPr id="2" name="Google Shape;350;p17">
            <a:extLst>
              <a:ext uri="{FF2B5EF4-FFF2-40B4-BE49-F238E27FC236}">
                <a16:creationId xmlns:a16="http://schemas.microsoft.com/office/drawing/2014/main" id="{F6B567B1-F8FB-FB8C-ECBE-6BA3FC8469E4}"/>
              </a:ext>
            </a:extLst>
          </p:cNvPr>
          <p:cNvSpPr/>
          <p:nvPr/>
        </p:nvSpPr>
        <p:spPr>
          <a:xfrm>
            <a:off x="1292737" y="4026688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</a:t>
            </a: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SYM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YDS /</a:t>
            </a: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E-YDS</a:t>
            </a: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51;p17">
            <a:extLst>
              <a:ext uri="{FF2B5EF4-FFF2-40B4-BE49-F238E27FC236}">
                <a16:creationId xmlns:a16="http://schemas.microsoft.com/office/drawing/2014/main" id="{CBB9F282-C223-AAB8-04C8-A2BF9DD7D462}"/>
              </a:ext>
            </a:extLst>
          </p:cNvPr>
          <p:cNvSpPr/>
          <p:nvPr/>
        </p:nvSpPr>
        <p:spPr>
          <a:xfrm>
            <a:off x="3427934" y="4026688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ÖSYM</a:t>
            </a: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YÖKDİL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52;p17">
            <a:extLst>
              <a:ext uri="{FF2B5EF4-FFF2-40B4-BE49-F238E27FC236}">
                <a16:creationId xmlns:a16="http://schemas.microsoft.com/office/drawing/2014/main" id="{A1E170C3-5EF9-07F9-C566-79CEDD781150}"/>
              </a:ext>
            </a:extLst>
          </p:cNvPr>
          <p:cNvSpPr/>
          <p:nvPr/>
        </p:nvSpPr>
        <p:spPr>
          <a:xfrm>
            <a:off x="5558976" y="3992474"/>
            <a:ext cx="2085652" cy="2085652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IELTS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6.0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75;p17">
            <a:extLst>
              <a:ext uri="{FF2B5EF4-FFF2-40B4-BE49-F238E27FC236}">
                <a16:creationId xmlns:a16="http://schemas.microsoft.com/office/drawing/2014/main" id="{4A1C22C0-023B-8EB8-E1D9-383B4122BFD2}"/>
              </a:ext>
            </a:extLst>
          </p:cNvPr>
          <p:cNvSpPr/>
          <p:nvPr/>
        </p:nvSpPr>
        <p:spPr>
          <a:xfrm>
            <a:off x="7740775" y="3981577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9448D926-A851-F372-2A3F-803D8BFCCC98}"/>
              </a:ext>
            </a:extLst>
          </p:cNvPr>
          <p:cNvCxnSpPr>
            <a:cxnSpLocks/>
            <a:stCxn id="9" idx="1"/>
            <a:endCxn id="9" idx="5"/>
          </p:cNvCxnSpPr>
          <p:nvPr/>
        </p:nvCxnSpPr>
        <p:spPr>
          <a:xfrm>
            <a:off x="8046212" y="4287014"/>
            <a:ext cx="1474778" cy="14747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B10E3AD8-CD79-38EE-C53F-F0D144ECC0ED}"/>
              </a:ext>
            </a:extLst>
          </p:cNvPr>
          <p:cNvCxnSpPr>
            <a:cxnSpLocks/>
            <a:stCxn id="9" idx="7"/>
            <a:endCxn id="9" idx="3"/>
          </p:cNvCxnSpPr>
          <p:nvPr/>
        </p:nvCxnSpPr>
        <p:spPr>
          <a:xfrm flipH="1">
            <a:off x="8046212" y="4287014"/>
            <a:ext cx="1474778" cy="14747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509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7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20" name="Google Shape;320;p17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 txBox="1"/>
            <p:nvPr/>
          </p:nvSpPr>
          <p:spPr>
            <a:xfrm rot="16200000">
              <a:off x="10745842" y="3252195"/>
              <a:ext cx="2360917" cy="5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kumimoji="0" sz="2600" b="1" i="0" u="none" strike="noStrike" kern="0" cap="none" spc="0" normalizeH="0" baseline="0" noProof="0" dirty="0">
                <a:ln>
                  <a:noFill/>
                </a:ln>
                <a:solidFill>
                  <a:srgbClr val="F0EEF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3" name="Google Shape;32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7"/>
          <p:cNvGrpSpPr/>
          <p:nvPr/>
        </p:nvGrpSpPr>
        <p:grpSpPr>
          <a:xfrm>
            <a:off x="226788" y="-2"/>
            <a:ext cx="11447505" cy="6858000"/>
            <a:chOff x="213096" y="0"/>
            <a:chExt cx="11447505" cy="6858000"/>
          </a:xfrm>
        </p:grpSpPr>
        <p:sp>
          <p:nvSpPr>
            <p:cNvPr id="325" name="Google Shape;325;p17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 txBox="1"/>
            <p:nvPr/>
          </p:nvSpPr>
          <p:spPr>
            <a:xfrm rot="16200000">
              <a:off x="10196655" y="3257092"/>
              <a:ext cx="2383601" cy="544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kumimoji="0" sz="2600" b="1" i="0" u="none" strike="noStrike" kern="0" cap="none" spc="0" normalizeH="0" baseline="0" noProof="0" dirty="0">
                <a:ln>
                  <a:noFill/>
                </a:ln>
                <a:solidFill>
                  <a:srgbClr val="F0EEF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8" name="Google Shape;32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17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30" name="Google Shape;330;p17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7"/>
            <p:cNvSpPr txBox="1"/>
            <p:nvPr/>
          </p:nvSpPr>
          <p:spPr>
            <a:xfrm rot="16200000">
              <a:off x="9042155" y="3310524"/>
              <a:ext cx="2360917" cy="460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kumimoji="0" sz="2600" b="1" i="0" u="none" strike="noStrike" kern="0" cap="none" spc="0" normalizeH="0" baseline="0" noProof="0" dirty="0">
                <a:ln>
                  <a:noFill/>
                </a:ln>
                <a:solidFill>
                  <a:srgbClr val="F0EEF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3" name="Google Shape;33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17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7"/>
          <p:cNvGrpSpPr/>
          <p:nvPr/>
        </p:nvGrpSpPr>
        <p:grpSpPr>
          <a:xfrm>
            <a:off x="1111032" y="-4"/>
            <a:ext cx="9574094" cy="6858000"/>
            <a:chOff x="491575" y="0"/>
            <a:chExt cx="9574094" cy="6858000"/>
          </a:xfrm>
        </p:grpSpPr>
        <p:sp>
          <p:nvSpPr>
            <p:cNvPr id="336" name="Google Shape;336;p17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7"/>
            <p:cNvSpPr txBox="1"/>
            <p:nvPr/>
          </p:nvSpPr>
          <p:spPr>
            <a:xfrm rot="16200000">
              <a:off x="8452623" y="3085318"/>
              <a:ext cx="2338238" cy="887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Tekrarlı Öğrenciler</a:t>
              </a:r>
              <a:endParaRPr kumimoji="0" sz="2600" b="1" i="0" u="none" strike="noStrike" kern="0" cap="none" spc="0" normalizeH="0" baseline="0" noProof="0" dirty="0">
                <a:ln>
                  <a:noFill/>
                </a:ln>
                <a:solidFill>
                  <a:srgbClr val="F0EEF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40" name="Google Shape;340;p17"/>
          <p:cNvGrpSpPr/>
          <p:nvPr/>
        </p:nvGrpSpPr>
        <p:grpSpPr>
          <a:xfrm>
            <a:off x="-7638543" y="-1"/>
            <a:ext cx="8731021" cy="6858000"/>
            <a:chOff x="718505" y="-1"/>
            <a:chExt cx="8731021" cy="6858000"/>
          </a:xfrm>
        </p:grpSpPr>
        <p:sp>
          <p:nvSpPr>
            <p:cNvPr id="341" name="Google Shape;341;p17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7"/>
            <p:cNvSpPr txBox="1"/>
            <p:nvPr/>
          </p:nvSpPr>
          <p:spPr>
            <a:xfrm rot="16200000">
              <a:off x="7987041" y="3235866"/>
              <a:ext cx="2360918" cy="564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</a:p>
          </p:txBody>
        </p:sp>
        <p:pic>
          <p:nvPicPr>
            <p:cNvPr id="344" name="Google Shape;34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" name="Google Shape;345;p17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346" name="Google Shape;346;p17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7"/>
            <p:cNvSpPr txBox="1"/>
            <p:nvPr/>
          </p:nvSpPr>
          <p:spPr>
            <a:xfrm rot="16200000">
              <a:off x="-847831" y="3243313"/>
              <a:ext cx="2340186" cy="528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349" name="Google Shape;34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Dikdörtgen 66">
            <a:extLst>
              <a:ext uri="{FF2B5EF4-FFF2-40B4-BE49-F238E27FC236}">
                <a16:creationId xmlns:a16="http://schemas.microsoft.com/office/drawing/2014/main" id="{05DF01C2-7987-4762-AB80-1FF56FECF62B}"/>
              </a:ext>
            </a:extLst>
          </p:cNvPr>
          <p:cNvSpPr/>
          <p:nvPr/>
        </p:nvSpPr>
        <p:spPr>
          <a:xfrm>
            <a:off x="1111029" y="588412"/>
            <a:ext cx="88866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000" b="1" i="0" u="none" strike="noStrike" kern="0" cap="none" spc="50" normalizeH="0" baseline="0" noProof="0" dirty="0">
                <a:ln w="0"/>
                <a:solidFill>
                  <a:srgbClr val="44546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Arial"/>
              </a:rPr>
              <a:t>Tekrar durumunda olan öğrenciler ilişikte belirtilen tarihlerde muafiyet sınavların</a:t>
            </a:r>
            <a:r>
              <a:rPr lang="tr-TR" sz="2000" b="1" spc="50" dirty="0">
                <a:ln w="0"/>
                <a:solidFill>
                  <a:srgbClr val="44546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 girebilme </a:t>
            </a:r>
            <a:r>
              <a:rPr kumimoji="0" lang="tr-TR" sz="2000" b="1" i="0" u="none" strike="noStrike" kern="0" cap="none" spc="50" normalizeH="0" baseline="0" noProof="0" dirty="0">
                <a:ln w="0"/>
                <a:solidFill>
                  <a:srgbClr val="44546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Arial"/>
              </a:rPr>
              <a:t>hakkına sahiptir. 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415E3F4-2C66-FABB-F408-6CF9CA8D9FE6}"/>
              </a:ext>
            </a:extLst>
          </p:cNvPr>
          <p:cNvSpPr/>
          <p:nvPr/>
        </p:nvSpPr>
        <p:spPr>
          <a:xfrm>
            <a:off x="3557002" y="1940377"/>
            <a:ext cx="4615224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tr-TR" sz="3200" dirty="0">
                <a:solidFill>
                  <a:srgbClr val="000000"/>
                </a:solidFill>
                <a:latin typeface="Arial"/>
              </a:rPr>
              <a:t>Muafiyet Sınavı</a:t>
            </a: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18-19.01.2024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4DECD1B1-B927-9A1A-57D0-379528EAEA62}"/>
              </a:ext>
            </a:extLst>
          </p:cNvPr>
          <p:cNvSpPr/>
          <p:nvPr/>
        </p:nvSpPr>
        <p:spPr>
          <a:xfrm>
            <a:off x="3539386" y="3821944"/>
            <a:ext cx="4615224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tr-TR" sz="3200" dirty="0">
                <a:solidFill>
                  <a:srgbClr val="000000"/>
                </a:solidFill>
                <a:latin typeface="Arial"/>
              </a:rPr>
              <a:t>Muafiyet Sınavı</a:t>
            </a: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II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11-12.06.2024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C002F84-418F-9457-A273-21414096B3E7}"/>
              </a:ext>
            </a:extLst>
          </p:cNvPr>
          <p:cNvSpPr/>
          <p:nvPr/>
        </p:nvSpPr>
        <p:spPr>
          <a:xfrm>
            <a:off x="1184129" y="5786127"/>
            <a:ext cx="88866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000" b="1" i="0" u="none" strike="noStrike" kern="0" cap="none" spc="50" normalizeH="0" baseline="0" noProof="0" dirty="0">
                <a:ln w="0"/>
                <a:solidFill>
                  <a:srgbClr val="44546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Arial"/>
              </a:rPr>
              <a:t>* Öğrenciler YDYO internet sayfasında bulunan yönerge ve duyuruları takip etmelidir.</a:t>
            </a:r>
          </a:p>
        </p:txBody>
      </p:sp>
    </p:spTree>
    <p:extLst>
      <p:ext uri="{BB962C8B-B14F-4D97-AF65-F5344CB8AC3E}">
        <p14:creationId xmlns:p14="http://schemas.microsoft.com/office/powerpoint/2010/main" val="707188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14441" y="3265889"/>
              <a:ext cx="2360917" cy="50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72450" cy="6858000"/>
            <a:chOff x="491575" y="0"/>
            <a:chExt cx="9972450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16849" y="3251175"/>
              <a:ext cx="2360916" cy="533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562040" y="3225505"/>
              <a:ext cx="23609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883901" y="0"/>
            <a:ext cx="11869248" cy="6858000"/>
            <a:chOff x="-2449883" y="-1"/>
            <a:chExt cx="11869248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973606" y="3252589"/>
              <a:ext cx="2360917" cy="5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Ne nerede?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63553" y="3259035"/>
              <a:ext cx="2360919" cy="517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" name="Google Shape;419;p18"/>
          <p:cNvGrpSpPr/>
          <p:nvPr/>
        </p:nvGrpSpPr>
        <p:grpSpPr>
          <a:xfrm>
            <a:off x="1186938" y="552964"/>
            <a:ext cx="3672635" cy="1345128"/>
            <a:chOff x="764723" y="2142394"/>
            <a:chExt cx="3672635" cy="1345128"/>
          </a:xfrm>
        </p:grpSpPr>
        <p:sp>
          <p:nvSpPr>
            <p:cNvPr id="420" name="Google Shape;420;p18"/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8"/>
            <p:cNvSpPr txBox="1"/>
            <p:nvPr/>
          </p:nvSpPr>
          <p:spPr>
            <a:xfrm>
              <a:off x="1435200" y="2142394"/>
              <a:ext cx="30021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Hazırlık Öğrenci İşleri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Zemin Kat No: 9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1424886" y="2656525"/>
              <a:ext cx="29616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Uluslararası öğrenciler için ikamet belgesi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Hazırlık Geçme Belgesi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Özel durumlar için dilekçe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Mazeret Sınavı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Sınav Sonucuna İtiraz (notların duyurulmasını takip eden 3 iş günü içinde yapılmalıdır)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24" name="Google Shape;424;p18"/>
          <p:cNvGrpSpPr/>
          <p:nvPr/>
        </p:nvGrpSpPr>
        <p:grpSpPr>
          <a:xfrm>
            <a:off x="1156779" y="2644919"/>
            <a:ext cx="3720533" cy="1177861"/>
            <a:chOff x="764723" y="3420415"/>
            <a:chExt cx="3720533" cy="944809"/>
          </a:xfrm>
        </p:grpSpPr>
        <p:sp>
          <p:nvSpPr>
            <p:cNvPr id="425" name="Google Shape;425;p18"/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1435200" y="3420415"/>
              <a:ext cx="30049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Bilgi İşlem Daire Başkanlığı Rektörlük Binası</a:t>
              </a:r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435199" y="3846776"/>
              <a:ext cx="3050057" cy="518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karabuk.edu.tr uzantılı mail hesabı sorunları Kampüs içi internet erişim sorunları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Kimlik Kartları (Öğrenci İşleri + Ziraat)</a:t>
              </a:r>
            </a:p>
          </p:txBody>
        </p:sp>
      </p:grpSp>
      <p:grpSp>
        <p:nvGrpSpPr>
          <p:cNvPr id="429" name="Google Shape;429;p18"/>
          <p:cNvGrpSpPr/>
          <p:nvPr/>
        </p:nvGrpSpPr>
        <p:grpSpPr>
          <a:xfrm>
            <a:off x="1091271" y="4285867"/>
            <a:ext cx="3862022" cy="1292329"/>
            <a:chOff x="644492" y="4763943"/>
            <a:chExt cx="3310305" cy="1092550"/>
          </a:xfrm>
        </p:grpSpPr>
        <p:sp>
          <p:nvSpPr>
            <p:cNvPr id="430" name="Google Shape;430;p18"/>
            <p:cNvSpPr/>
            <p:nvPr/>
          </p:nvSpPr>
          <p:spPr>
            <a:xfrm>
              <a:off x="644492" y="4802247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8"/>
            <p:cNvSpPr txBox="1"/>
            <p:nvPr/>
          </p:nvSpPr>
          <p:spPr>
            <a:xfrm>
              <a:off x="1329995" y="4763943"/>
              <a:ext cx="2624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İşleri Daire Başkanlığı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1368529" y="5025496"/>
              <a:ext cx="25267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Belgesi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Kayıt dondurma ve sildirme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Beklemeli öğrenci durumu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Harçla ilgili işlemler</a:t>
              </a:r>
            </a:p>
          </p:txBody>
        </p:sp>
      </p:grpSp>
      <p:grpSp>
        <p:nvGrpSpPr>
          <p:cNvPr id="434" name="Google Shape;434;p18"/>
          <p:cNvGrpSpPr/>
          <p:nvPr/>
        </p:nvGrpSpPr>
        <p:grpSpPr>
          <a:xfrm>
            <a:off x="5534284" y="2695866"/>
            <a:ext cx="3430173" cy="1297430"/>
            <a:chOff x="4504627" y="3420414"/>
            <a:chExt cx="3430173" cy="1297430"/>
          </a:xfrm>
        </p:grpSpPr>
        <p:sp>
          <p:nvSpPr>
            <p:cNvPr id="435" name="Google Shape;435;p18"/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8"/>
            <p:cNvSpPr txBox="1"/>
            <p:nvPr/>
          </p:nvSpPr>
          <p:spPr>
            <a:xfrm>
              <a:off x="5175104" y="3420414"/>
              <a:ext cx="2759696" cy="65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YDYO Bölüm Başkanlığı &amp; Koordinatörler</a:t>
              </a:r>
            </a:p>
          </p:txBody>
        </p:sp>
        <p:sp>
          <p:nvSpPr>
            <p:cNvPr id="437" name="Google Shape;437;p18"/>
            <p:cNvSpPr txBox="1"/>
            <p:nvPr/>
          </p:nvSpPr>
          <p:spPr>
            <a:xfrm>
              <a:off x="5176069" y="4071513"/>
              <a:ext cx="26595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Akademik soru ve sorunlar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38" name="Google Shape;438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6523" y="3648309"/>
              <a:ext cx="574064" cy="4281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" name="Google Shape;439;p18"/>
          <p:cNvGrpSpPr/>
          <p:nvPr/>
        </p:nvGrpSpPr>
        <p:grpSpPr>
          <a:xfrm>
            <a:off x="5605411" y="4172824"/>
            <a:ext cx="3219574" cy="1882936"/>
            <a:chOff x="4504627" y="4698436"/>
            <a:chExt cx="3219574" cy="1882936"/>
          </a:xfrm>
        </p:grpSpPr>
        <p:sp>
          <p:nvSpPr>
            <p:cNvPr id="440" name="Google Shape;440;p18"/>
            <p:cNvSpPr/>
            <p:nvPr/>
          </p:nvSpPr>
          <p:spPr>
            <a:xfrm>
              <a:off x="4504627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8"/>
            <p:cNvSpPr txBox="1"/>
            <p:nvPr/>
          </p:nvSpPr>
          <p:spPr>
            <a:xfrm>
              <a:off x="5175104" y="4698436"/>
              <a:ext cx="23991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Öğretim Görevlileri &amp; Danışmanlar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2" name="Google Shape;442;p18"/>
            <p:cNvSpPr txBox="1"/>
            <p:nvPr/>
          </p:nvSpPr>
          <p:spPr>
            <a:xfrm>
              <a:off x="5197453" y="5381043"/>
              <a:ext cx="252674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Akademik soru ve sorunlar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Ara sınav dönütleri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Sınıf içi çalışmaların dönüt ve değerlendirmesi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Ofis Saatleri</a:t>
              </a:r>
            </a:p>
          </p:txBody>
        </p:sp>
      </p:grpSp>
      <p:grpSp>
        <p:nvGrpSpPr>
          <p:cNvPr id="444" name="Google Shape;444;p18"/>
          <p:cNvGrpSpPr/>
          <p:nvPr/>
        </p:nvGrpSpPr>
        <p:grpSpPr>
          <a:xfrm>
            <a:off x="5398571" y="544208"/>
            <a:ext cx="3608073" cy="1898707"/>
            <a:chOff x="4504627" y="2142394"/>
            <a:chExt cx="3608073" cy="1898707"/>
          </a:xfrm>
        </p:grpSpPr>
        <p:sp>
          <p:nvSpPr>
            <p:cNvPr id="445" name="Google Shape;445;p18"/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8"/>
            <p:cNvSpPr txBox="1"/>
            <p:nvPr/>
          </p:nvSpPr>
          <p:spPr>
            <a:xfrm>
              <a:off x="5175104" y="2142394"/>
              <a:ext cx="2937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Yabancı Uyruklu Öğrenciler</a:t>
              </a:r>
            </a:p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KBU Uluslararası Öğrenci Koordinatörlüğü</a:t>
              </a:r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5149980" y="3025438"/>
              <a:ext cx="25267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Kayıt dondurma ve sildirme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Beklemeli öğrenci durumu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Harçla ilgili işlemler</a:t>
              </a:r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FDFEB47-4F1D-4E7E-9A5A-81DE35D34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254" y="2967438"/>
            <a:ext cx="517035" cy="4863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D66CC4F-5392-41FE-82B5-ED9AAB21A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76" y="780449"/>
            <a:ext cx="501360" cy="4935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D5EF330-46F0-4C71-9F98-5BC60C52E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5088" y="747474"/>
            <a:ext cx="544966" cy="5264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B8287941-CB88-4F83-8B84-89D0A3F2B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872" y="4502202"/>
            <a:ext cx="501360" cy="4935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8B090FC-714A-4E46-BB16-55C7B8FD2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890" y="4362543"/>
            <a:ext cx="550146" cy="5521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21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1111</Words>
  <Application>Microsoft Office PowerPoint</Application>
  <PresentationFormat>Geniş ekran</PresentationFormat>
  <Paragraphs>362</Paragraphs>
  <Slides>19</Slides>
  <Notes>19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Arial</vt:lpstr>
      <vt:lpstr>Calibri</vt:lpstr>
      <vt:lpstr>Söhne</vt:lpstr>
      <vt:lpstr>Times New Roman</vt:lpstr>
      <vt:lpstr>Tw Cen MT</vt:lpstr>
      <vt:lpstr>Twentieth Century</vt:lpstr>
      <vt:lpstr>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Tuğba</dc:creator>
  <cp:lastModifiedBy>Şakir AŞÇI</cp:lastModifiedBy>
  <cp:revision>91</cp:revision>
  <dcterms:modified xsi:type="dcterms:W3CDTF">2023-09-29T15:04:14Z</dcterms:modified>
</cp:coreProperties>
</file>